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handoutMasterIdLst>
    <p:handoutMasterId r:id="rId21"/>
  </p:handoutMasterIdLst>
  <p:sldIdLst>
    <p:sldId id="256" r:id="rId3"/>
    <p:sldId id="263"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70" r:id="rId19"/>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900" indent="1143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800" indent="228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700" indent="3429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600" indent="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185">
          <p15:clr>
            <a:srgbClr val="A4A3A4"/>
          </p15:clr>
        </p15:guide>
        <p15:guide id="2" pos="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F5079"/>
    <a:srgbClr val="E9458C"/>
    <a:srgbClr val="000000"/>
    <a:srgbClr val="79A32A"/>
    <a:srgbClr val="008452"/>
    <a:srgbClr val="11B3A2"/>
    <a:srgbClr val="009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p:cViewPr varScale="1">
        <p:scale>
          <a:sx n="149" d="100"/>
          <a:sy n="149" d="100"/>
        </p:scale>
        <p:origin x="126" y="198"/>
      </p:cViewPr>
      <p:guideLst>
        <p:guide orient="horz" pos="3185"/>
        <p:guide pos="242"/>
      </p:guideLst>
    </p:cSldViewPr>
  </p:slideViewPr>
  <p:outlineViewPr>
    <p:cViewPr>
      <p:scale>
        <a:sx n="33" d="100"/>
        <a:sy n="33" d="100"/>
      </p:scale>
      <p:origin x="0" y="178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Observed</c:v>
          </c:tx>
          <c:spPr>
            <a:solidFill>
              <a:srgbClr val="113458"/>
            </a:solidFill>
            <a:ln w="19050" cmpd="sng"/>
          </c:spPr>
          <c:invertIfNegative val="0"/>
          <c:cat>
            <c:numRef>
              <c:f>Sheet2!$R$373:$R$408</c:f>
              <c:numCache>
                <c:formatCode>0.000%</c:formatCode>
                <c:ptCount val="36"/>
                <c:pt idx="0">
                  <c:v>-1.8750000000000003E-2</c:v>
                </c:pt>
                <c:pt idx="1">
                  <c:v>-1.6250000000000004E-2</c:v>
                </c:pt>
                <c:pt idx="2">
                  <c:v>-1.3750000000000005E-2</c:v>
                </c:pt>
                <c:pt idx="3">
                  <c:v>-1.1250000000000003E-2</c:v>
                </c:pt>
                <c:pt idx="4">
                  <c:v>-8.7500000000000043E-3</c:v>
                </c:pt>
                <c:pt idx="5">
                  <c:v>-6.2500000000000029E-3</c:v>
                </c:pt>
                <c:pt idx="6">
                  <c:v>-3.7500000000000025E-3</c:v>
                </c:pt>
                <c:pt idx="7">
                  <c:v>-1.2500000000000013E-3</c:v>
                </c:pt>
                <c:pt idx="8">
                  <c:v>1.25E-3</c:v>
                </c:pt>
                <c:pt idx="9">
                  <c:v>3.7499999999999999E-3</c:v>
                </c:pt>
                <c:pt idx="10">
                  <c:v>6.2500000000000003E-3</c:v>
                </c:pt>
                <c:pt idx="11">
                  <c:v>8.7500000000000008E-3</c:v>
                </c:pt>
                <c:pt idx="12">
                  <c:v>1.125E-2</c:v>
                </c:pt>
                <c:pt idx="13">
                  <c:v>1.3750000000000002E-2</c:v>
                </c:pt>
                <c:pt idx="14">
                  <c:v>1.6250000000000001E-2</c:v>
                </c:pt>
                <c:pt idx="15">
                  <c:v>1.8750000000000003E-2</c:v>
                </c:pt>
                <c:pt idx="16">
                  <c:v>2.1249999999999998E-2</c:v>
                </c:pt>
                <c:pt idx="17">
                  <c:v>2.375E-2</c:v>
                </c:pt>
                <c:pt idx="18">
                  <c:v>2.6249999999999996E-2</c:v>
                </c:pt>
                <c:pt idx="19">
                  <c:v>2.8749999999999998E-2</c:v>
                </c:pt>
                <c:pt idx="20">
                  <c:v>3.1249999999999993E-2</c:v>
                </c:pt>
                <c:pt idx="21">
                  <c:v>3.3749999999999995E-2</c:v>
                </c:pt>
                <c:pt idx="22">
                  <c:v>3.6249999999999998E-2</c:v>
                </c:pt>
                <c:pt idx="23">
                  <c:v>3.875E-2</c:v>
                </c:pt>
                <c:pt idx="24">
                  <c:v>4.1250000000000002E-2</c:v>
                </c:pt>
                <c:pt idx="25">
                  <c:v>4.3750000000000004E-2</c:v>
                </c:pt>
                <c:pt idx="26">
                  <c:v>4.6250000000000006E-2</c:v>
                </c:pt>
                <c:pt idx="27">
                  <c:v>4.8750000000000009E-2</c:v>
                </c:pt>
                <c:pt idx="28">
                  <c:v>5.1250000000000011E-2</c:v>
                </c:pt>
                <c:pt idx="29">
                  <c:v>5.3750000000000013E-2</c:v>
                </c:pt>
                <c:pt idx="30">
                  <c:v>5.6250000000000015E-2</c:v>
                </c:pt>
                <c:pt idx="31">
                  <c:v>5.8750000000000017E-2</c:v>
                </c:pt>
                <c:pt idx="32">
                  <c:v>6.1250000000000013E-2</c:v>
                </c:pt>
                <c:pt idx="33">
                  <c:v>6.3750000000000015E-2</c:v>
                </c:pt>
                <c:pt idx="34">
                  <c:v>6.6250000000000017E-2</c:v>
                </c:pt>
                <c:pt idx="35">
                  <c:v>6.8750000000000019E-2</c:v>
                </c:pt>
              </c:numCache>
            </c:numRef>
          </c:cat>
          <c:val>
            <c:numRef>
              <c:f>Sheet2!$Y$373:$Y$408</c:f>
              <c:numCache>
                <c:formatCode>0</c:formatCode>
                <c:ptCount val="36"/>
                <c:pt idx="0">
                  <c:v>0</c:v>
                </c:pt>
                <c:pt idx="1">
                  <c:v>1</c:v>
                </c:pt>
                <c:pt idx="2">
                  <c:v>3</c:v>
                </c:pt>
                <c:pt idx="3">
                  <c:v>2</c:v>
                </c:pt>
                <c:pt idx="4">
                  <c:v>1</c:v>
                </c:pt>
                <c:pt idx="5">
                  <c:v>0</c:v>
                </c:pt>
                <c:pt idx="6">
                  <c:v>1</c:v>
                </c:pt>
                <c:pt idx="7">
                  <c:v>0</c:v>
                </c:pt>
                <c:pt idx="8">
                  <c:v>2</c:v>
                </c:pt>
                <c:pt idx="9">
                  <c:v>1</c:v>
                </c:pt>
                <c:pt idx="10">
                  <c:v>2</c:v>
                </c:pt>
                <c:pt idx="11">
                  <c:v>6</c:v>
                </c:pt>
                <c:pt idx="12">
                  <c:v>14</c:v>
                </c:pt>
                <c:pt idx="13">
                  <c:v>16</c:v>
                </c:pt>
                <c:pt idx="14">
                  <c:v>12</c:v>
                </c:pt>
                <c:pt idx="15">
                  <c:v>11</c:v>
                </c:pt>
                <c:pt idx="16">
                  <c:v>15</c:v>
                </c:pt>
                <c:pt idx="17">
                  <c:v>26</c:v>
                </c:pt>
                <c:pt idx="18">
                  <c:v>31</c:v>
                </c:pt>
                <c:pt idx="19">
                  <c:v>24</c:v>
                </c:pt>
                <c:pt idx="20">
                  <c:v>35</c:v>
                </c:pt>
                <c:pt idx="21">
                  <c:v>25</c:v>
                </c:pt>
                <c:pt idx="22">
                  <c:v>20</c:v>
                </c:pt>
                <c:pt idx="23">
                  <c:v>8</c:v>
                </c:pt>
                <c:pt idx="24">
                  <c:v>10</c:v>
                </c:pt>
                <c:pt idx="25">
                  <c:v>6</c:v>
                </c:pt>
                <c:pt idx="26">
                  <c:v>7</c:v>
                </c:pt>
                <c:pt idx="27">
                  <c:v>7</c:v>
                </c:pt>
                <c:pt idx="28">
                  <c:v>9</c:v>
                </c:pt>
                <c:pt idx="29">
                  <c:v>3</c:v>
                </c:pt>
                <c:pt idx="30">
                  <c:v>2</c:v>
                </c:pt>
                <c:pt idx="31">
                  <c:v>0</c:v>
                </c:pt>
                <c:pt idx="32">
                  <c:v>0</c:v>
                </c:pt>
                <c:pt idx="33">
                  <c:v>0</c:v>
                </c:pt>
                <c:pt idx="34">
                  <c:v>0</c:v>
                </c:pt>
                <c:pt idx="35">
                  <c:v>0</c:v>
                </c:pt>
              </c:numCache>
            </c:numRef>
          </c:val>
        </c:ser>
        <c:ser>
          <c:idx val="1"/>
          <c:order val="1"/>
          <c:tx>
            <c:v>Normal</c:v>
          </c:tx>
          <c:spPr>
            <a:solidFill>
              <a:srgbClr val="D9AB16"/>
            </a:solidFill>
            <a:ln w="19050" cmpd="sng"/>
          </c:spPr>
          <c:invertIfNegative val="0"/>
          <c:cat>
            <c:numRef>
              <c:f>Sheet2!$R$373:$R$408</c:f>
              <c:numCache>
                <c:formatCode>0.000%</c:formatCode>
                <c:ptCount val="36"/>
                <c:pt idx="0">
                  <c:v>-1.8750000000000003E-2</c:v>
                </c:pt>
                <c:pt idx="1">
                  <c:v>-1.6250000000000004E-2</c:v>
                </c:pt>
                <c:pt idx="2">
                  <c:v>-1.3750000000000005E-2</c:v>
                </c:pt>
                <c:pt idx="3">
                  <c:v>-1.1250000000000003E-2</c:v>
                </c:pt>
                <c:pt idx="4">
                  <c:v>-8.7500000000000043E-3</c:v>
                </c:pt>
                <c:pt idx="5">
                  <c:v>-6.2500000000000029E-3</c:v>
                </c:pt>
                <c:pt idx="6">
                  <c:v>-3.7500000000000025E-3</c:v>
                </c:pt>
                <c:pt idx="7">
                  <c:v>-1.2500000000000013E-3</c:v>
                </c:pt>
                <c:pt idx="8">
                  <c:v>1.25E-3</c:v>
                </c:pt>
                <c:pt idx="9">
                  <c:v>3.7499999999999999E-3</c:v>
                </c:pt>
                <c:pt idx="10">
                  <c:v>6.2500000000000003E-3</c:v>
                </c:pt>
                <c:pt idx="11">
                  <c:v>8.7500000000000008E-3</c:v>
                </c:pt>
                <c:pt idx="12">
                  <c:v>1.125E-2</c:v>
                </c:pt>
                <c:pt idx="13">
                  <c:v>1.3750000000000002E-2</c:v>
                </c:pt>
                <c:pt idx="14">
                  <c:v>1.6250000000000001E-2</c:v>
                </c:pt>
                <c:pt idx="15">
                  <c:v>1.8750000000000003E-2</c:v>
                </c:pt>
                <c:pt idx="16">
                  <c:v>2.1249999999999998E-2</c:v>
                </c:pt>
                <c:pt idx="17">
                  <c:v>2.375E-2</c:v>
                </c:pt>
                <c:pt idx="18">
                  <c:v>2.6249999999999996E-2</c:v>
                </c:pt>
                <c:pt idx="19">
                  <c:v>2.8749999999999998E-2</c:v>
                </c:pt>
                <c:pt idx="20">
                  <c:v>3.1249999999999993E-2</c:v>
                </c:pt>
                <c:pt idx="21">
                  <c:v>3.3749999999999995E-2</c:v>
                </c:pt>
                <c:pt idx="22">
                  <c:v>3.6249999999999998E-2</c:v>
                </c:pt>
                <c:pt idx="23">
                  <c:v>3.875E-2</c:v>
                </c:pt>
                <c:pt idx="24">
                  <c:v>4.1250000000000002E-2</c:v>
                </c:pt>
                <c:pt idx="25">
                  <c:v>4.3750000000000004E-2</c:v>
                </c:pt>
                <c:pt idx="26">
                  <c:v>4.6250000000000006E-2</c:v>
                </c:pt>
                <c:pt idx="27">
                  <c:v>4.8750000000000009E-2</c:v>
                </c:pt>
                <c:pt idx="28">
                  <c:v>5.1250000000000011E-2</c:v>
                </c:pt>
                <c:pt idx="29">
                  <c:v>5.3750000000000013E-2</c:v>
                </c:pt>
                <c:pt idx="30">
                  <c:v>5.6250000000000015E-2</c:v>
                </c:pt>
                <c:pt idx="31">
                  <c:v>5.8750000000000017E-2</c:v>
                </c:pt>
                <c:pt idx="32">
                  <c:v>6.1250000000000013E-2</c:v>
                </c:pt>
                <c:pt idx="33">
                  <c:v>6.3750000000000015E-2</c:v>
                </c:pt>
                <c:pt idx="34">
                  <c:v>6.6250000000000017E-2</c:v>
                </c:pt>
                <c:pt idx="35">
                  <c:v>6.8750000000000019E-2</c:v>
                </c:pt>
              </c:numCache>
            </c:numRef>
          </c:cat>
          <c:val>
            <c:numRef>
              <c:f>Sheet2!$Z$373:$Z$408</c:f>
              <c:numCache>
                <c:formatCode>0.000</c:formatCode>
                <c:ptCount val="36"/>
                <c:pt idx="0">
                  <c:v>3.6712512662903637E-2</c:v>
                </c:pt>
                <c:pt idx="1">
                  <c:v>7.244778697561291E-2</c:v>
                </c:pt>
                <c:pt idx="2">
                  <c:v>0.13765991812281855</c:v>
                </c:pt>
                <c:pt idx="3">
                  <c:v>0.25186126556984623</c:v>
                </c:pt>
                <c:pt idx="4">
                  <c:v>0.44369737872913034</c:v>
                </c:pt>
                <c:pt idx="5">
                  <c:v>0.75263439437794299</c:v>
                </c:pt>
                <c:pt idx="6">
                  <c:v>1.2292864024330969</c:v>
                </c:pt>
                <c:pt idx="7">
                  <c:v>1.9332766611190404</c:v>
                </c:pt>
                <c:pt idx="8">
                  <c:v>2.9275676541612254</c:v>
                </c:pt>
                <c:pt idx="9">
                  <c:v>4.2686638357244728</c:v>
                </c:pt>
                <c:pt idx="10">
                  <c:v>5.9930668994204357</c:v>
                </c:pt>
                <c:pt idx="11">
                  <c:v>8.101744058803245</c:v>
                </c:pt>
                <c:pt idx="12">
                  <c:v>10.545816126987333</c:v>
                </c:pt>
                <c:pt idx="13">
                  <c:v>13.217648673797495</c:v>
                </c:pt>
                <c:pt idx="14">
                  <c:v>15.951465594813484</c:v>
                </c:pt>
                <c:pt idx="15">
                  <c:v>18.536143976047974</c:v>
                </c:pt>
                <c:pt idx="16">
                  <c:v>20.740090232854687</c:v>
                </c:pt>
                <c:pt idx="17">
                  <c:v>22.344691137847516</c:v>
                </c:pt>
                <c:pt idx="18">
                  <c:v>23.179846309336131</c:v>
                </c:pt>
                <c:pt idx="19">
                  <c:v>23.153637909366832</c:v>
                </c:pt>
                <c:pt idx="20">
                  <c:v>22.268984405307169</c:v>
                </c:pt>
                <c:pt idx="21">
                  <c:v>20.623105624666096</c:v>
                </c:pt>
                <c:pt idx="22">
                  <c:v>18.38993469197019</c:v>
                </c:pt>
                <c:pt idx="23">
                  <c:v>15.789877148540521</c:v>
                </c:pt>
                <c:pt idx="24">
                  <c:v>13.054183955277132</c:v>
                </c:pt>
                <c:pt idx="25">
                  <c:v>10.391855072845857</c:v>
                </c:pt>
                <c:pt idx="26">
                  <c:v>7.9654215583515819</c:v>
                </c:pt>
                <c:pt idx="27">
                  <c:v>5.8789088611686635</c:v>
                </c:pt>
                <c:pt idx="28">
                  <c:v>4.1778891113374073</c:v>
                </c:pt>
                <c:pt idx="29">
                  <c:v>2.8588359995143531</c:v>
                </c:pt>
                <c:pt idx="30">
                  <c:v>1.8836215638464049</c:v>
                </c:pt>
                <c:pt idx="31">
                  <c:v>1.1950059334566943</c:v>
                </c:pt>
                <c:pt idx="32">
                  <c:v>0.72999246584641853</c:v>
                </c:pt>
                <c:pt idx="33">
                  <c:v>0.42937673243076402</c:v>
                </c:pt>
                <c:pt idx="34">
                  <c:v>0.24318139507841785</c:v>
                </c:pt>
                <c:pt idx="35">
                  <c:v>0.13261534671171749</c:v>
                </c:pt>
              </c:numCache>
            </c:numRef>
          </c:val>
        </c:ser>
        <c:dLbls>
          <c:showLegendKey val="0"/>
          <c:showVal val="0"/>
          <c:showCatName val="0"/>
          <c:showSerName val="0"/>
          <c:showPercent val="0"/>
          <c:showBubbleSize val="0"/>
        </c:dLbls>
        <c:gapWidth val="0"/>
        <c:axId val="447954576"/>
        <c:axId val="447960064"/>
      </c:barChart>
      <c:catAx>
        <c:axId val="447954576"/>
        <c:scaling>
          <c:orientation val="minMax"/>
        </c:scaling>
        <c:delete val="0"/>
        <c:axPos val="b"/>
        <c:numFmt formatCode="0.0%" sourceLinked="0"/>
        <c:majorTickMark val="out"/>
        <c:minorTickMark val="none"/>
        <c:tickLblPos val="low"/>
        <c:spPr>
          <a:ln w="3175">
            <a:solidFill>
              <a:srgbClr val="000000"/>
            </a:solidFill>
            <a:prstDash val="solid"/>
          </a:ln>
        </c:spPr>
        <c:txPr>
          <a:bodyPr/>
          <a:lstStyle/>
          <a:p>
            <a:pPr>
              <a:defRPr sz="1000">
                <a:solidFill>
                  <a:srgbClr val="000000"/>
                </a:solidFill>
                <a:latin typeface="Arial"/>
                <a:ea typeface="Arial"/>
                <a:cs typeface="Arial"/>
              </a:defRPr>
            </a:pPr>
            <a:endParaRPr lang="en-US"/>
          </a:p>
        </c:txPr>
        <c:crossAx val="447960064"/>
        <c:crosses val="autoZero"/>
        <c:auto val="1"/>
        <c:lblAlgn val="ctr"/>
        <c:lblOffset val="100"/>
        <c:noMultiLvlLbl val="0"/>
      </c:catAx>
      <c:valAx>
        <c:axId val="447960064"/>
        <c:scaling>
          <c:orientation val="minMax"/>
        </c:scaling>
        <c:delete val="0"/>
        <c:axPos val="l"/>
        <c:majorGridlines>
          <c:spPr>
            <a:ln w="6350">
              <a:solidFill>
                <a:sysClr val="window" lastClr="FFFFFF">
                  <a:lumMod val="85000"/>
                </a:sysClr>
              </a:solidFill>
              <a:prstDash val="solid"/>
            </a:ln>
          </c:spPr>
        </c:majorGridlines>
        <c:numFmt formatCode="#,##0" sourceLinked="0"/>
        <c:majorTickMark val="none"/>
        <c:minorTickMark val="none"/>
        <c:tickLblPos val="nextTo"/>
        <c:spPr>
          <a:ln w="3175">
            <a:solidFill>
              <a:srgbClr val="FFFFFF"/>
            </a:solidFill>
            <a:prstDash val="solid"/>
          </a:ln>
        </c:spPr>
        <c:txPr>
          <a:bodyPr/>
          <a:lstStyle/>
          <a:p>
            <a:pPr>
              <a:defRPr sz="1000">
                <a:solidFill>
                  <a:srgbClr val="000000"/>
                </a:solidFill>
                <a:latin typeface="Arial"/>
                <a:ea typeface="Arial"/>
                <a:cs typeface="Arial"/>
              </a:defRPr>
            </a:pPr>
            <a:endParaRPr lang="en-US"/>
          </a:p>
        </c:txPr>
        <c:crossAx val="447954576"/>
        <c:crosses val="autoZero"/>
        <c:crossBetween val="between"/>
      </c:valAx>
      <c:spPr>
        <a:solidFill>
          <a:srgbClr val="FFFFFF"/>
        </a:solidFill>
        <a:ln w="25400">
          <a:noFill/>
        </a:ln>
        <a:extLst/>
      </c:spPr>
    </c:plotArea>
    <c:legend>
      <c:legendPos val="r"/>
      <c:overlay val="1"/>
      <c:txPr>
        <a:bodyPr/>
        <a:lstStyle/>
        <a:p>
          <a:pPr>
            <a:defRPr sz="1000"/>
          </a:pPr>
          <a:endParaRPr lang="en-US"/>
        </a:p>
      </c:txPr>
    </c:legend>
    <c:plotVisOnly val="1"/>
    <c:dispBlanksAs val="gap"/>
    <c:showDLblsOverMax val="0"/>
  </c:chart>
  <c:spPr>
    <a:ln w="9525">
      <a:noFill/>
    </a:ln>
  </c:spPr>
  <c:txPr>
    <a:bodyPr/>
    <a:lstStyle/>
    <a:p>
      <a:pPr>
        <a:defRPr sz="1000" b="0" i="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Sheet1!$AE$1</c:f>
              <c:strCache>
                <c:ptCount val="1"/>
                <c:pt idx="0">
                  <c:v>RW FLOOR</c:v>
                </c:pt>
              </c:strCache>
            </c:strRef>
          </c:tx>
          <c:spPr>
            <a:ln>
              <a:solidFill>
                <a:srgbClr val="113458"/>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Sheet1!$AE$4:$AE$28</c:f>
              <c:numCache>
                <c:formatCode>0.00%</c:formatCode>
                <c:ptCount val="25"/>
                <c:pt idx="0">
                  <c:v>7.9114800654109252E-4</c:v>
                </c:pt>
                <c:pt idx="1">
                  <c:v>7.9014828217866678E-4</c:v>
                </c:pt>
                <c:pt idx="2">
                  <c:v>7.8765299378690673E-4</c:v>
                </c:pt>
                <c:pt idx="3">
                  <c:v>7.7918520630546745E-4</c:v>
                </c:pt>
                <c:pt idx="4">
                  <c:v>7.7228268156630253E-4</c:v>
                </c:pt>
                <c:pt idx="5">
                  <c:v>7.6747976672106311E-4</c:v>
                </c:pt>
                <c:pt idx="6">
                  <c:v>7.6471914128986573E-4</c:v>
                </c:pt>
                <c:pt idx="7">
                  <c:v>7.6375417558252612E-4</c:v>
                </c:pt>
                <c:pt idx="8">
                  <c:v>7.6047987319018129E-4</c:v>
                </c:pt>
                <c:pt idx="9">
                  <c:v>7.5955292162666749E-4</c:v>
                </c:pt>
                <c:pt idx="10">
                  <c:v>6.6859878932301609E-4</c:v>
                </c:pt>
                <c:pt idx="11">
                  <c:v>5.2096778353960538E-4</c:v>
                </c:pt>
                <c:pt idx="12">
                  <c:v>3.8070260484777269E-4</c:v>
                </c:pt>
                <c:pt idx="13">
                  <c:v>2.6511920399160949E-4</c:v>
                </c:pt>
                <c:pt idx="14">
                  <c:v>1.8018399201002316E-4</c:v>
                </c:pt>
                <c:pt idx="15">
                  <c:v>1.3028025726270764E-4</c:v>
                </c:pt>
                <c:pt idx="16">
                  <c:v>1.1333830575889492E-4</c:v>
                </c:pt>
                <c:pt idx="17">
                  <c:v>1.2602452491092264E-4</c:v>
                </c:pt>
                <c:pt idx="18">
                  <c:v>1.6535891920266971E-4</c:v>
                </c:pt>
                <c:pt idx="19">
                  <c:v>2.2863137336421452E-4</c:v>
                </c:pt>
                <c:pt idx="20">
                  <c:v>3.1229730589404231E-4</c:v>
                </c:pt>
                <c:pt idx="21">
                  <c:v>4.0885033502718188E-4</c:v>
                </c:pt>
                <c:pt idx="22">
                  <c:v>5.1005497108028153E-4</c:v>
                </c:pt>
                <c:pt idx="23">
                  <c:v>6.0795898928372311E-4</c:v>
                </c:pt>
                <c:pt idx="24">
                  <c:v>6.9484076161149821E-4</c:v>
                </c:pt>
              </c:numCache>
            </c:numRef>
          </c:yVal>
          <c:smooth val="1"/>
        </c:ser>
        <c:ser>
          <c:idx val="1"/>
          <c:order val="1"/>
          <c:tx>
            <c:strRef>
              <c:f>Sheet1!$AD$1</c:f>
              <c:strCache>
                <c:ptCount val="1"/>
                <c:pt idx="0">
                  <c:v>RW CAP</c:v>
                </c:pt>
              </c:strCache>
            </c:strRef>
          </c:tx>
          <c:spPr>
            <a:ln>
              <a:solidFill>
                <a:srgbClr val="113458"/>
              </a:solidFill>
              <a:prstDash val="sysDash"/>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Sheet1!$AD$4:$AD$28</c:f>
              <c:numCache>
                <c:formatCode>0.00%</c:formatCode>
                <c:ptCount val="25"/>
                <c:pt idx="0">
                  <c:v>1.4971687203172712E-3</c:v>
                </c:pt>
                <c:pt idx="1">
                  <c:v>1.4598378495648753E-3</c:v>
                </c:pt>
                <c:pt idx="2">
                  <c:v>1.490572533140673E-3</c:v>
                </c:pt>
                <c:pt idx="3">
                  <c:v>1.5166867196860986E-3</c:v>
                </c:pt>
                <c:pt idx="4">
                  <c:v>1.510323145699502E-3</c:v>
                </c:pt>
                <c:pt idx="5">
                  <c:v>1.5334813488591392E-3</c:v>
                </c:pt>
                <c:pt idx="6">
                  <c:v>1.5372177251120334E-3</c:v>
                </c:pt>
                <c:pt idx="7">
                  <c:v>1.5429966505140225E-3</c:v>
                </c:pt>
                <c:pt idx="8">
                  <c:v>1.5727781130316781E-3</c:v>
                </c:pt>
                <c:pt idx="9">
                  <c:v>1.5976090415947761E-3</c:v>
                </c:pt>
                <c:pt idx="10">
                  <c:v>1.7115183471604345E-3</c:v>
                </c:pt>
                <c:pt idx="11">
                  <c:v>1.8824948621183335E-3</c:v>
                </c:pt>
                <c:pt idx="12">
                  <c:v>2.0464396387359848E-3</c:v>
                </c:pt>
                <c:pt idx="13">
                  <c:v>2.1856909266630142E-3</c:v>
                </c:pt>
                <c:pt idx="14">
                  <c:v>2.2938865610645578E-3</c:v>
                </c:pt>
                <c:pt idx="15">
                  <c:v>2.3662322545665443E-3</c:v>
                </c:pt>
                <c:pt idx="16">
                  <c:v>2.40446754668798E-3</c:v>
                </c:pt>
                <c:pt idx="17">
                  <c:v>2.4116813527873815E-3</c:v>
                </c:pt>
                <c:pt idx="18">
                  <c:v>2.3906771358129728E-3</c:v>
                </c:pt>
                <c:pt idx="19">
                  <c:v>2.3440437252745736E-3</c:v>
                </c:pt>
                <c:pt idx="20">
                  <c:v>2.2752615140965785E-3</c:v>
                </c:pt>
                <c:pt idx="21">
                  <c:v>2.1918637795373466E-3</c:v>
                </c:pt>
                <c:pt idx="22">
                  <c:v>2.102195362511855E-3</c:v>
                </c:pt>
                <c:pt idx="23">
                  <c:v>2.0143823319288059E-3</c:v>
                </c:pt>
                <c:pt idx="24">
                  <c:v>1.9363703947822553E-3</c:v>
                </c:pt>
              </c:numCache>
            </c:numRef>
          </c:yVal>
          <c:smooth val="1"/>
        </c:ser>
        <c:dLbls>
          <c:showLegendKey val="0"/>
          <c:showVal val="0"/>
          <c:showCatName val="0"/>
          <c:showSerName val="0"/>
          <c:showPercent val="0"/>
          <c:showBubbleSize val="0"/>
        </c:dLbls>
        <c:axId val="572702584"/>
        <c:axId val="572705720"/>
      </c:scatterChart>
      <c:valAx>
        <c:axId val="572702584"/>
        <c:scaling>
          <c:orientation val="minMax"/>
          <c:max val="25"/>
          <c:min val="0"/>
        </c:scaling>
        <c:delete val="0"/>
        <c:axPos val="b"/>
        <c:numFmt formatCode="General" sourceLinked="1"/>
        <c:majorTickMark val="out"/>
        <c:minorTickMark val="none"/>
        <c:tickLblPos val="nextTo"/>
        <c:crossAx val="572705720"/>
        <c:crosses val="autoZero"/>
        <c:crossBetween val="midCat"/>
        <c:majorUnit val="5"/>
      </c:valAx>
      <c:valAx>
        <c:axId val="572705720"/>
        <c:scaling>
          <c:orientation val="minMax"/>
        </c:scaling>
        <c:delete val="0"/>
        <c:axPos val="l"/>
        <c:majorGridlines>
          <c:spPr>
            <a:ln>
              <a:solidFill>
                <a:schemeClr val="bg1">
                  <a:lumMod val="85000"/>
                </a:schemeClr>
              </a:solidFill>
            </a:ln>
          </c:spPr>
        </c:majorGridlines>
        <c:numFmt formatCode="0.0%" sourceLinked="0"/>
        <c:majorTickMark val="out"/>
        <c:minorTickMark val="none"/>
        <c:tickLblPos val="nextTo"/>
        <c:crossAx val="572702584"/>
        <c:crosses val="autoZero"/>
        <c:crossBetween val="midCat"/>
        <c:majorUnit val="1.0000000000000002E-3"/>
      </c:valAx>
    </c:plotArea>
    <c:legend>
      <c:legendPos val="b"/>
      <c:overlay val="0"/>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Sheet1!$AG$2</c:f>
              <c:strCache>
                <c:ptCount val="1"/>
                <c:pt idx="0">
                  <c:v>RW LPI</c:v>
                </c:pt>
              </c:strCache>
            </c:strRef>
          </c:tx>
          <c:spPr>
            <a:ln>
              <a:solidFill>
                <a:srgbClr val="113458"/>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Sheet1!$AG$4:$AG$28</c:f>
              <c:numCache>
                <c:formatCode>0.00%</c:formatCode>
                <c:ptCount val="25"/>
                <c:pt idx="0">
                  <c:v>3.2226535559945368E-2</c:v>
                </c:pt>
                <c:pt idx="1">
                  <c:v>3.19977104851219E-2</c:v>
                </c:pt>
                <c:pt idx="2">
                  <c:v>3.2086147867167236E-2</c:v>
                </c:pt>
                <c:pt idx="3">
                  <c:v>3.2150268986545605E-2</c:v>
                </c:pt>
                <c:pt idx="4">
                  <c:v>3.2078827187358661E-2</c:v>
                </c:pt>
                <c:pt idx="5">
                  <c:v>3.2172732256419145E-2</c:v>
                </c:pt>
                <c:pt idx="6">
                  <c:v>3.2190897982125044E-2</c:v>
                </c:pt>
                <c:pt idx="7">
                  <c:v>3.2184551662034711E-2</c:v>
                </c:pt>
                <c:pt idx="8">
                  <c:v>3.2249267476639476E-2</c:v>
                </c:pt>
                <c:pt idx="9">
                  <c:v>3.2320610581174192E-2</c:v>
                </c:pt>
                <c:pt idx="10">
                  <c:v>3.2392443493938661E-2</c:v>
                </c:pt>
                <c:pt idx="11">
                  <c:v>3.2468580006120407E-2</c:v>
                </c:pt>
                <c:pt idx="12">
                  <c:v>3.2547720389351387E-2</c:v>
                </c:pt>
                <c:pt idx="13">
                  <c:v>3.2627852348368069E-2</c:v>
                </c:pt>
                <c:pt idx="14">
                  <c:v>3.2707089106255749E-2</c:v>
                </c:pt>
                <c:pt idx="15">
                  <c:v>3.278371740904773E-2</c:v>
                </c:pt>
                <c:pt idx="16">
                  <c:v>3.28564609291635E-2</c:v>
                </c:pt>
                <c:pt idx="17">
                  <c:v>3.29244295908806E-2</c:v>
                </c:pt>
                <c:pt idx="18">
                  <c:v>3.2987014626677302E-2</c:v>
                </c:pt>
                <c:pt idx="19">
                  <c:v>3.3043815404226962E-2</c:v>
                </c:pt>
                <c:pt idx="20">
                  <c:v>3.3094627359739004E-2</c:v>
                </c:pt>
                <c:pt idx="21">
                  <c:v>3.3139547325690133E-2</c:v>
                </c:pt>
                <c:pt idx="22">
                  <c:v>3.3178943982588249E-2</c:v>
                </c:pt>
                <c:pt idx="23">
                  <c:v>3.3213401971010859E-2</c:v>
                </c:pt>
                <c:pt idx="24">
                  <c:v>3.3243679635010848E-2</c:v>
                </c:pt>
              </c:numCache>
            </c:numRef>
          </c:yVal>
          <c:smooth val="1"/>
        </c:ser>
        <c:ser>
          <c:idx val="1"/>
          <c:order val="1"/>
          <c:tx>
            <c:strRef>
              <c:f>Sheet1!$AC$2</c:f>
              <c:strCache>
                <c:ptCount val="1"/>
                <c:pt idx="0">
                  <c:v>RPI</c:v>
                </c:pt>
              </c:strCache>
            </c:strRef>
          </c:tx>
          <c:spPr>
            <a:ln>
              <a:solidFill>
                <a:srgbClr val="D9AB16"/>
              </a:solidFill>
              <a:prstDash val="sysDash"/>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Sheet1!$AC$4:$AC$28</c:f>
              <c:numCache>
                <c:formatCode>General</c:formatCode>
                <c:ptCount val="25"/>
                <c:pt idx="0">
                  <c:v>3.3500000000000002E-2</c:v>
                </c:pt>
                <c:pt idx="1">
                  <c:v>3.3224999999999998E-2</c:v>
                </c:pt>
                <c:pt idx="2">
                  <c:v>3.3349999999999998E-2</c:v>
                </c:pt>
                <c:pt idx="3">
                  <c:v>3.3450000000000001E-2</c:v>
                </c:pt>
                <c:pt idx="4">
                  <c:v>3.3375000000000002E-2</c:v>
                </c:pt>
                <c:pt idx="5">
                  <c:v>3.3500000000000002E-2</c:v>
                </c:pt>
                <c:pt idx="6">
                  <c:v>3.3524999999999999E-2</c:v>
                </c:pt>
                <c:pt idx="7">
                  <c:v>3.3524999999999999E-2</c:v>
                </c:pt>
                <c:pt idx="8">
                  <c:v>3.3625000000000002E-2</c:v>
                </c:pt>
                <c:pt idx="9">
                  <c:v>3.3724999999999998E-2</c:v>
                </c:pt>
                <c:pt idx="10">
                  <c:v>3.3914339342442257E-2</c:v>
                </c:pt>
                <c:pt idx="11">
                  <c:v>3.4165000000000001E-2</c:v>
                </c:pt>
                <c:pt idx="12">
                  <c:v>3.4411570121876033E-2</c:v>
                </c:pt>
                <c:pt idx="13">
                  <c:v>3.4634333230090381E-2</c:v>
                </c:pt>
                <c:pt idx="14">
                  <c:v>3.4825000000000002E-2</c:v>
                </c:pt>
                <c:pt idx="15">
                  <c:v>3.4977027022569315E-2</c:v>
                </c:pt>
                <c:pt idx="16">
                  <c:v>3.5090854056313167E-2</c:v>
                </c:pt>
                <c:pt idx="17">
                  <c:v>3.5168666746874827E-2</c:v>
                </c:pt>
                <c:pt idx="18">
                  <c:v>3.5212653338373749E-2</c:v>
                </c:pt>
                <c:pt idx="19">
                  <c:v>3.5224999999999999E-2</c:v>
                </c:pt>
                <c:pt idx="20">
                  <c:v>3.5208984588389121E-2</c:v>
                </c:pt>
                <c:pt idx="21">
                  <c:v>3.5172246515805812E-2</c:v>
                </c:pt>
                <c:pt idx="22">
                  <c:v>3.5123515308028125E-2</c:v>
                </c:pt>
                <c:pt idx="23">
                  <c:v>3.5071523118080768E-2</c:v>
                </c:pt>
                <c:pt idx="24">
                  <c:v>3.5025000000000001E-2</c:v>
                </c:pt>
              </c:numCache>
            </c:numRef>
          </c:yVal>
          <c:smooth val="1"/>
        </c:ser>
        <c:dLbls>
          <c:showLegendKey val="0"/>
          <c:showVal val="0"/>
          <c:showCatName val="0"/>
          <c:showSerName val="0"/>
          <c:showPercent val="0"/>
          <c:showBubbleSize val="0"/>
        </c:dLbls>
        <c:axId val="572702192"/>
        <c:axId val="572697488"/>
      </c:scatterChart>
      <c:valAx>
        <c:axId val="572702192"/>
        <c:scaling>
          <c:orientation val="minMax"/>
          <c:max val="25"/>
          <c:min val="0"/>
        </c:scaling>
        <c:delete val="0"/>
        <c:axPos val="b"/>
        <c:numFmt formatCode="General" sourceLinked="1"/>
        <c:majorTickMark val="out"/>
        <c:minorTickMark val="none"/>
        <c:tickLblPos val="nextTo"/>
        <c:crossAx val="572697488"/>
        <c:crosses val="autoZero"/>
        <c:crossBetween val="midCat"/>
        <c:majorUnit val="5"/>
      </c:valAx>
      <c:valAx>
        <c:axId val="572697488"/>
        <c:scaling>
          <c:orientation val="minMax"/>
        </c:scaling>
        <c:delete val="0"/>
        <c:axPos val="l"/>
        <c:majorGridlines>
          <c:spPr>
            <a:ln>
              <a:solidFill>
                <a:schemeClr val="bg1">
                  <a:lumMod val="85000"/>
                </a:schemeClr>
              </a:solidFill>
            </a:ln>
          </c:spPr>
        </c:majorGridlines>
        <c:numFmt formatCode="0.0%" sourceLinked="0"/>
        <c:majorTickMark val="out"/>
        <c:minorTickMark val="none"/>
        <c:tickLblPos val="nextTo"/>
        <c:crossAx val="572702192"/>
        <c:crosses val="autoZero"/>
        <c:crossBetween val="midCat"/>
        <c:majorUnit val="1.0000000000000002E-3"/>
      </c:valAx>
    </c:plotArea>
    <c:legend>
      <c:legendPos val="b"/>
      <c:overlay val="0"/>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Sheet1!$Z$3</c:f>
              <c:strCache>
                <c:ptCount val="1"/>
                <c:pt idx="0">
                  <c:v>MC FLOOR</c:v>
                </c:pt>
              </c:strCache>
            </c:strRef>
          </c:tx>
          <c:spPr>
            <a:ln>
              <a:solidFill>
                <a:srgbClr val="113458"/>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Sheet1!$Z$4:$Z$28</c:f>
              <c:numCache>
                <c:formatCode>General</c:formatCode>
                <c:ptCount val="25"/>
                <c:pt idx="0">
                  <c:v>2.4912053350000001E-4</c:v>
                </c:pt>
                <c:pt idx="1">
                  <c:v>4.9760816109999995E-4</c:v>
                </c:pt>
                <c:pt idx="2">
                  <c:v>7.1806628769999995E-4</c:v>
                </c:pt>
                <c:pt idx="3">
                  <c:v>9.2157587710000016E-4</c:v>
                </c:pt>
                <c:pt idx="4">
                  <c:v>1.111595639E-3</c:v>
                </c:pt>
                <c:pt idx="5">
                  <c:v>1.278303142E-3</c:v>
                </c:pt>
                <c:pt idx="6">
                  <c:v>1.445532018E-3</c:v>
                </c:pt>
                <c:pt idx="7">
                  <c:v>1.612365795E-3</c:v>
                </c:pt>
                <c:pt idx="8">
                  <c:v>1.7634317370000003E-3</c:v>
                </c:pt>
                <c:pt idx="9">
                  <c:v>1.906285384E-3</c:v>
                </c:pt>
                <c:pt idx="10">
                  <c:v>2.0431115445466285E-3</c:v>
                </c:pt>
                <c:pt idx="11">
                  <c:v>2.1740616490000001E-3</c:v>
                </c:pt>
                <c:pt idx="12">
                  <c:v>2.3000359125863786E-3</c:v>
                </c:pt>
                <c:pt idx="13">
                  <c:v>2.4236938760707986E-3</c:v>
                </c:pt>
                <c:pt idx="14">
                  <c:v>2.5481351220000004E-3</c:v>
                </c:pt>
                <c:pt idx="15">
                  <c:v>2.6756572896344524E-3</c:v>
                </c:pt>
                <c:pt idx="16">
                  <c:v>2.8053501859664981E-3</c:v>
                </c:pt>
                <c:pt idx="17">
                  <c:v>2.9355016637833305E-3</c:v>
                </c:pt>
                <c:pt idx="18">
                  <c:v>3.06439976535657E-3</c:v>
                </c:pt>
                <c:pt idx="19">
                  <c:v>3.1903323809999999E-3</c:v>
                </c:pt>
                <c:pt idx="20">
                  <c:v>3.3121387205604104E-3</c:v>
                </c:pt>
                <c:pt idx="21">
                  <c:v>3.4308628443122553E-3</c:v>
                </c:pt>
                <c:pt idx="22">
                  <c:v>3.5480999981345744E-3</c:v>
                </c:pt>
                <c:pt idx="23">
                  <c:v>3.665445666046133E-3</c:v>
                </c:pt>
                <c:pt idx="24">
                  <c:v>3.7844951420000004E-3</c:v>
                </c:pt>
              </c:numCache>
            </c:numRef>
          </c:yVal>
          <c:smooth val="1"/>
        </c:ser>
        <c:ser>
          <c:idx val="1"/>
          <c:order val="1"/>
          <c:tx>
            <c:strRef>
              <c:f>Sheet1!$AA$3</c:f>
              <c:strCache>
                <c:ptCount val="1"/>
                <c:pt idx="0">
                  <c:v>MC CAP </c:v>
                </c:pt>
              </c:strCache>
            </c:strRef>
          </c:tx>
          <c:spPr>
            <a:ln>
              <a:solidFill>
                <a:srgbClr val="113458"/>
              </a:solidFill>
              <a:prstDash val="sysDash"/>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Sheet1!$AA$4:$AA$28</c:f>
              <c:numCache>
                <c:formatCode>General</c:formatCode>
                <c:ptCount val="25"/>
                <c:pt idx="0">
                  <c:v>6.5254440089999996E-4</c:v>
                </c:pt>
                <c:pt idx="1">
                  <c:v>9.0678160869999997E-4</c:v>
                </c:pt>
                <c:pt idx="2">
                  <c:v>1.1436778159999998E-3</c:v>
                </c:pt>
                <c:pt idx="3">
                  <c:v>1.3583063671000002E-3</c:v>
                </c:pt>
                <c:pt idx="4">
                  <c:v>1.5037022979E-3</c:v>
                </c:pt>
                <c:pt idx="5">
                  <c:v>1.6280607038E-3</c:v>
                </c:pt>
                <c:pt idx="6">
                  <c:v>1.7165439817E-3</c:v>
                </c:pt>
                <c:pt idx="7">
                  <c:v>1.7826203303E-3</c:v>
                </c:pt>
                <c:pt idx="8">
                  <c:v>1.8457712599000003E-3</c:v>
                </c:pt>
                <c:pt idx="9">
                  <c:v>1.8942289103999999E-3</c:v>
                </c:pt>
                <c:pt idx="10">
                  <c:v>1.9519368000934273E-3</c:v>
                </c:pt>
                <c:pt idx="11">
                  <c:v>2.0251084162000001E-3</c:v>
                </c:pt>
                <c:pt idx="12">
                  <c:v>2.1105512289640088E-3</c:v>
                </c:pt>
                <c:pt idx="13">
                  <c:v>2.1989436559994905E-3</c:v>
                </c:pt>
                <c:pt idx="14">
                  <c:v>2.2794320488000001E-3</c:v>
                </c:pt>
                <c:pt idx="15">
                  <c:v>2.3437800202660811E-3</c:v>
                </c:pt>
                <c:pt idx="16">
                  <c:v>2.3942202060456201E-3</c:v>
                </c:pt>
                <c:pt idx="17">
                  <c:v>2.4356024934008578E-3</c:v>
                </c:pt>
                <c:pt idx="18">
                  <c:v>2.4727769411952002E-3</c:v>
                </c:pt>
                <c:pt idx="19">
                  <c:v>2.5105934727999999E-3</c:v>
                </c:pt>
                <c:pt idx="20">
                  <c:v>2.5526714144995608E-3</c:v>
                </c:pt>
                <c:pt idx="21">
                  <c:v>2.5977073416482452E-3</c:v>
                </c:pt>
                <c:pt idx="22">
                  <c:v>2.64316712482817E-3</c:v>
                </c:pt>
                <c:pt idx="23">
                  <c:v>2.6865168211569375E-3</c:v>
                </c:pt>
                <c:pt idx="24">
                  <c:v>2.7252223380000006E-3</c:v>
                </c:pt>
              </c:numCache>
            </c:numRef>
          </c:yVal>
          <c:smooth val="1"/>
        </c:ser>
        <c:dLbls>
          <c:showLegendKey val="0"/>
          <c:showVal val="0"/>
          <c:showCatName val="0"/>
          <c:showSerName val="0"/>
          <c:showPercent val="0"/>
          <c:showBubbleSize val="0"/>
        </c:dLbls>
        <c:axId val="572705328"/>
        <c:axId val="572707288"/>
      </c:scatterChart>
      <c:valAx>
        <c:axId val="572705328"/>
        <c:scaling>
          <c:orientation val="minMax"/>
          <c:max val="25"/>
          <c:min val="0"/>
        </c:scaling>
        <c:delete val="0"/>
        <c:axPos val="b"/>
        <c:numFmt formatCode="General" sourceLinked="1"/>
        <c:majorTickMark val="out"/>
        <c:minorTickMark val="none"/>
        <c:tickLblPos val="nextTo"/>
        <c:crossAx val="572707288"/>
        <c:crosses val="autoZero"/>
        <c:crossBetween val="midCat"/>
        <c:majorUnit val="5"/>
      </c:valAx>
      <c:valAx>
        <c:axId val="572707288"/>
        <c:scaling>
          <c:orientation val="minMax"/>
        </c:scaling>
        <c:delete val="0"/>
        <c:axPos val="l"/>
        <c:majorGridlines>
          <c:spPr>
            <a:ln>
              <a:solidFill>
                <a:schemeClr val="bg1">
                  <a:lumMod val="85000"/>
                </a:schemeClr>
              </a:solidFill>
            </a:ln>
          </c:spPr>
        </c:majorGridlines>
        <c:numFmt formatCode="0.0%" sourceLinked="0"/>
        <c:majorTickMark val="out"/>
        <c:minorTickMark val="none"/>
        <c:tickLblPos val="nextTo"/>
        <c:crossAx val="572705328"/>
        <c:crosses val="autoZero"/>
        <c:crossBetween val="midCat"/>
        <c:majorUnit val="1.0000000000000002E-3"/>
      </c:valAx>
    </c:plotArea>
    <c:legend>
      <c:legendPos val="b"/>
      <c:layout>
        <c:manualLayout>
          <c:xMode val="edge"/>
          <c:yMode val="edge"/>
          <c:x val="0.15736458333333334"/>
          <c:y val="0.7888350667100702"/>
          <c:w val="0.75742992424242428"/>
          <c:h val="0.12397643622167161"/>
        </c:manualLayout>
      </c:layout>
      <c:overlay val="0"/>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Sheet1!$AB$3</c:f>
              <c:strCache>
                <c:ptCount val="1"/>
                <c:pt idx="0">
                  <c:v>MC LPI </c:v>
                </c:pt>
              </c:strCache>
            </c:strRef>
          </c:tx>
          <c:spPr>
            <a:ln>
              <a:solidFill>
                <a:srgbClr val="113458"/>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Sheet1!$AB$4:$AB$28</c:f>
              <c:numCache>
                <c:formatCode>0.00%</c:formatCode>
                <c:ptCount val="25"/>
                <c:pt idx="0">
                  <c:v>3.3096576132600003E-2</c:v>
                </c:pt>
                <c:pt idx="1">
                  <c:v>3.2815826552399993E-2</c:v>
                </c:pt>
                <c:pt idx="2">
                  <c:v>3.2924388471699997E-2</c:v>
                </c:pt>
                <c:pt idx="3">
                  <c:v>3.3013269509999998E-2</c:v>
                </c:pt>
                <c:pt idx="4">
                  <c:v>3.2982893341100002E-2</c:v>
                </c:pt>
                <c:pt idx="5">
                  <c:v>3.3150242438200007E-2</c:v>
                </c:pt>
                <c:pt idx="6">
                  <c:v>3.3253988036299996E-2</c:v>
                </c:pt>
                <c:pt idx="7">
                  <c:v>3.3354745464699999E-2</c:v>
                </c:pt>
                <c:pt idx="8">
                  <c:v>3.35426604771E-2</c:v>
                </c:pt>
                <c:pt idx="9">
                  <c:v>3.3737056473599994E-2</c:v>
                </c:pt>
                <c:pt idx="10">
                  <c:v>3.400551408689545E-2</c:v>
                </c:pt>
                <c:pt idx="11">
                  <c:v>3.4313953232799996E-2</c:v>
                </c:pt>
                <c:pt idx="12">
                  <c:v>3.4601054802062534E-2</c:v>
                </c:pt>
                <c:pt idx="13">
                  <c:v>3.4859083446776344E-2</c:v>
                </c:pt>
                <c:pt idx="14">
                  <c:v>3.5093703073200005E-2</c:v>
                </c:pt>
                <c:pt idx="15">
                  <c:v>3.5308904292483387E-2</c:v>
                </c:pt>
                <c:pt idx="16">
                  <c:v>3.5501984038780632E-2</c:v>
                </c:pt>
                <c:pt idx="17">
                  <c:v>3.5668565921531933E-2</c:v>
                </c:pt>
                <c:pt idx="18">
                  <c:v>3.5804276166536898E-2</c:v>
                </c:pt>
                <c:pt idx="19">
                  <c:v>3.59047389082E-2</c:v>
                </c:pt>
                <c:pt idx="20">
                  <c:v>3.5968451900088835E-2</c:v>
                </c:pt>
                <c:pt idx="21">
                  <c:v>3.6005402025609361E-2</c:v>
                </c:pt>
                <c:pt idx="22">
                  <c:v>3.6028448187155303E-2</c:v>
                </c:pt>
                <c:pt idx="23">
                  <c:v>3.60504519659713E-2</c:v>
                </c:pt>
                <c:pt idx="24">
                  <c:v>3.6084272803999999E-2</c:v>
                </c:pt>
              </c:numCache>
            </c:numRef>
          </c:yVal>
          <c:smooth val="1"/>
        </c:ser>
        <c:ser>
          <c:idx val="1"/>
          <c:order val="1"/>
          <c:tx>
            <c:strRef>
              <c:f>Sheet1!$AC$3</c:f>
              <c:strCache>
                <c:ptCount val="1"/>
                <c:pt idx="0">
                  <c:v>RPI </c:v>
                </c:pt>
              </c:strCache>
            </c:strRef>
          </c:tx>
          <c:spPr>
            <a:ln>
              <a:solidFill>
                <a:srgbClr val="D9AB16"/>
              </a:solidFill>
              <a:prstDash val="sysDash"/>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Sheet1!$AC$4:$AC$28</c:f>
              <c:numCache>
                <c:formatCode>General</c:formatCode>
                <c:ptCount val="25"/>
                <c:pt idx="0">
                  <c:v>3.3500000000000002E-2</c:v>
                </c:pt>
                <c:pt idx="1">
                  <c:v>3.3224999999999998E-2</c:v>
                </c:pt>
                <c:pt idx="2">
                  <c:v>3.3349999999999998E-2</c:v>
                </c:pt>
                <c:pt idx="3">
                  <c:v>3.3450000000000001E-2</c:v>
                </c:pt>
                <c:pt idx="4">
                  <c:v>3.3375000000000002E-2</c:v>
                </c:pt>
                <c:pt idx="5">
                  <c:v>3.3500000000000002E-2</c:v>
                </c:pt>
                <c:pt idx="6">
                  <c:v>3.3524999999999999E-2</c:v>
                </c:pt>
                <c:pt idx="7">
                  <c:v>3.3524999999999999E-2</c:v>
                </c:pt>
                <c:pt idx="8">
                  <c:v>3.3625000000000002E-2</c:v>
                </c:pt>
                <c:pt idx="9">
                  <c:v>3.3724999999999998E-2</c:v>
                </c:pt>
                <c:pt idx="10">
                  <c:v>3.3914339342442257E-2</c:v>
                </c:pt>
                <c:pt idx="11">
                  <c:v>3.4165000000000001E-2</c:v>
                </c:pt>
                <c:pt idx="12">
                  <c:v>3.4411570121876033E-2</c:v>
                </c:pt>
                <c:pt idx="13">
                  <c:v>3.4634333230090381E-2</c:v>
                </c:pt>
                <c:pt idx="14">
                  <c:v>3.4825000000000002E-2</c:v>
                </c:pt>
                <c:pt idx="15">
                  <c:v>3.4977027022569315E-2</c:v>
                </c:pt>
                <c:pt idx="16">
                  <c:v>3.5090854056313167E-2</c:v>
                </c:pt>
                <c:pt idx="17">
                  <c:v>3.5168666746874827E-2</c:v>
                </c:pt>
                <c:pt idx="18">
                  <c:v>3.5212653338373749E-2</c:v>
                </c:pt>
                <c:pt idx="19">
                  <c:v>3.5224999999999999E-2</c:v>
                </c:pt>
                <c:pt idx="20">
                  <c:v>3.5208984588389121E-2</c:v>
                </c:pt>
                <c:pt idx="21">
                  <c:v>3.5172246515805812E-2</c:v>
                </c:pt>
                <c:pt idx="22">
                  <c:v>3.5123515308028125E-2</c:v>
                </c:pt>
                <c:pt idx="23">
                  <c:v>3.5071523118080768E-2</c:v>
                </c:pt>
                <c:pt idx="24">
                  <c:v>3.5025000000000001E-2</c:v>
                </c:pt>
              </c:numCache>
            </c:numRef>
          </c:yVal>
          <c:smooth val="1"/>
        </c:ser>
        <c:dLbls>
          <c:showLegendKey val="0"/>
          <c:showVal val="0"/>
          <c:showCatName val="0"/>
          <c:showSerName val="0"/>
          <c:showPercent val="0"/>
          <c:showBubbleSize val="0"/>
        </c:dLbls>
        <c:axId val="572704544"/>
        <c:axId val="572709640"/>
      </c:scatterChart>
      <c:valAx>
        <c:axId val="572704544"/>
        <c:scaling>
          <c:orientation val="minMax"/>
          <c:max val="25"/>
          <c:min val="0"/>
        </c:scaling>
        <c:delete val="0"/>
        <c:axPos val="b"/>
        <c:numFmt formatCode="General" sourceLinked="1"/>
        <c:majorTickMark val="out"/>
        <c:minorTickMark val="none"/>
        <c:tickLblPos val="nextTo"/>
        <c:crossAx val="572709640"/>
        <c:crosses val="autoZero"/>
        <c:crossBetween val="midCat"/>
        <c:majorUnit val="5"/>
      </c:valAx>
      <c:valAx>
        <c:axId val="572709640"/>
        <c:scaling>
          <c:orientation val="minMax"/>
        </c:scaling>
        <c:delete val="0"/>
        <c:axPos val="l"/>
        <c:majorGridlines>
          <c:spPr>
            <a:ln>
              <a:solidFill>
                <a:schemeClr val="bg1">
                  <a:lumMod val="85000"/>
                </a:schemeClr>
              </a:solidFill>
            </a:ln>
          </c:spPr>
        </c:majorGridlines>
        <c:numFmt formatCode="0.0%" sourceLinked="0"/>
        <c:majorTickMark val="out"/>
        <c:minorTickMark val="none"/>
        <c:tickLblPos val="nextTo"/>
        <c:crossAx val="572704544"/>
        <c:crosses val="autoZero"/>
        <c:crossBetween val="midCat"/>
        <c:majorUnit val="1.0000000000000002E-3"/>
      </c:valAx>
    </c:plotArea>
    <c:legend>
      <c:legendPos val="b"/>
      <c:layout>
        <c:manualLayout>
          <c:xMode val="edge"/>
          <c:yMode val="edge"/>
          <c:x val="0.25890056818181817"/>
          <c:y val="0.78486893335722407"/>
          <c:w val="0.57039330808080813"/>
          <c:h val="0.12210367004630522"/>
        </c:manualLayout>
      </c:layout>
      <c:overlay val="0"/>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K=0 spot</c:v>
          </c:tx>
          <c:spPr>
            <a:ln w="19050" cap="rnd">
              <a:solidFill>
                <a:srgbClr val="000000"/>
              </a:solidFill>
              <a:round/>
            </a:ln>
            <a:effectLst/>
          </c:spPr>
          <c:marker>
            <c:symbol val="none"/>
          </c:marker>
          <c:xVal>
            <c:numRef>
              <c:f>Options!$B$4:$B$18</c:f>
              <c:numCache>
                <c:formatCode>General</c:formatCode>
                <c:ptCount val="15"/>
                <c:pt idx="0">
                  <c:v>1</c:v>
                </c:pt>
                <c:pt idx="1">
                  <c:v>2</c:v>
                </c:pt>
                <c:pt idx="2">
                  <c:v>3</c:v>
                </c:pt>
                <c:pt idx="3">
                  <c:v>4</c:v>
                </c:pt>
                <c:pt idx="4">
                  <c:v>5</c:v>
                </c:pt>
                <c:pt idx="5">
                  <c:v>6</c:v>
                </c:pt>
                <c:pt idx="6">
                  <c:v>7</c:v>
                </c:pt>
                <c:pt idx="7">
                  <c:v>8</c:v>
                </c:pt>
                <c:pt idx="8">
                  <c:v>9</c:v>
                </c:pt>
                <c:pt idx="9">
                  <c:v>10</c:v>
                </c:pt>
                <c:pt idx="10">
                  <c:v>15</c:v>
                </c:pt>
                <c:pt idx="11">
                  <c:v>20</c:v>
                </c:pt>
                <c:pt idx="12">
                  <c:v>30</c:v>
                </c:pt>
                <c:pt idx="13">
                  <c:v>40</c:v>
                </c:pt>
                <c:pt idx="14">
                  <c:v>50</c:v>
                </c:pt>
              </c:numCache>
            </c:numRef>
          </c:xVal>
          <c:yVal>
            <c:numRef>
              <c:f>Options!$N$4:$N$18</c:f>
              <c:numCache>
                <c:formatCode>General</c:formatCode>
                <c:ptCount val="15"/>
                <c:pt idx="0">
                  <c:v>1.8096139813271093E-2</c:v>
                </c:pt>
                <c:pt idx="1">
                  <c:v>2.0560192211150102E-2</c:v>
                </c:pt>
                <c:pt idx="2">
                  <c:v>2.2363600592747189E-2</c:v>
                </c:pt>
                <c:pt idx="3">
                  <c:v>2.3797599947622008E-2</c:v>
                </c:pt>
                <c:pt idx="4">
                  <c:v>2.4922280392849713E-2</c:v>
                </c:pt>
                <c:pt idx="5">
                  <c:v>2.5939327611473599E-2</c:v>
                </c:pt>
                <c:pt idx="6">
                  <c:v>2.685267155221813E-2</c:v>
                </c:pt>
                <c:pt idx="7">
                  <c:v>2.7706909173951213E-2</c:v>
                </c:pt>
                <c:pt idx="8">
                  <c:v>2.8507428797684659E-2</c:v>
                </c:pt>
                <c:pt idx="9">
                  <c:v>2.9245870888625434E-2</c:v>
                </c:pt>
                <c:pt idx="10">
                  <c:v>3.1128912356322379E-2</c:v>
                </c:pt>
                <c:pt idx="11">
                  <c:v>3.3011285423030411E-2</c:v>
                </c:pt>
                <c:pt idx="12">
                  <c:v>3.5388649638170781E-2</c:v>
                </c:pt>
                <c:pt idx="13">
                  <c:v>3.6867949806922193E-2</c:v>
                </c:pt>
                <c:pt idx="14">
                  <c:v>3.8867888728512205E-2</c:v>
                </c:pt>
              </c:numCache>
            </c:numRef>
          </c:yVal>
          <c:smooth val="0"/>
          <c:extLst xmlns:c16r2="http://schemas.microsoft.com/office/drawing/2015/06/chart">
            <c:ext xmlns:c16="http://schemas.microsoft.com/office/drawing/2014/chart" uri="{C3380CC4-5D6E-409C-BE32-E72D297353CC}">
              <c16:uniqueId val="{00000000-BFB3-447D-AD97-B050A68E9BBD}"/>
            </c:ext>
          </c:extLst>
        </c:ser>
        <c:ser>
          <c:idx val="2"/>
          <c:order val="1"/>
          <c:tx>
            <c:v>K=5 spot</c:v>
          </c:tx>
          <c:spPr>
            <a:ln w="19050" cap="rnd">
              <a:solidFill>
                <a:srgbClr val="113458">
                  <a:lumMod val="60000"/>
                  <a:lumOff val="40000"/>
                </a:srgbClr>
              </a:solidFill>
              <a:round/>
            </a:ln>
            <a:effectLst/>
          </c:spPr>
          <c:marker>
            <c:symbol val="none"/>
          </c:marker>
          <c:xVal>
            <c:numRef>
              <c:f>Options!$B$4:$B$18</c:f>
              <c:numCache>
                <c:formatCode>General</c:formatCode>
                <c:ptCount val="15"/>
                <c:pt idx="0">
                  <c:v>1</c:v>
                </c:pt>
                <c:pt idx="1">
                  <c:v>2</c:v>
                </c:pt>
                <c:pt idx="2">
                  <c:v>3</c:v>
                </c:pt>
                <c:pt idx="3">
                  <c:v>4</c:v>
                </c:pt>
                <c:pt idx="4">
                  <c:v>5</c:v>
                </c:pt>
                <c:pt idx="5">
                  <c:v>6</c:v>
                </c:pt>
                <c:pt idx="6">
                  <c:v>7</c:v>
                </c:pt>
                <c:pt idx="7">
                  <c:v>8</c:v>
                </c:pt>
                <c:pt idx="8">
                  <c:v>9</c:v>
                </c:pt>
                <c:pt idx="9">
                  <c:v>10</c:v>
                </c:pt>
                <c:pt idx="10">
                  <c:v>15</c:v>
                </c:pt>
                <c:pt idx="11">
                  <c:v>20</c:v>
                </c:pt>
                <c:pt idx="12">
                  <c:v>30</c:v>
                </c:pt>
                <c:pt idx="13">
                  <c:v>40</c:v>
                </c:pt>
                <c:pt idx="14">
                  <c:v>50</c:v>
                </c:pt>
              </c:numCache>
            </c:numRef>
          </c:xVal>
          <c:yVal>
            <c:numRef>
              <c:f>Options!$P$4:$P$18</c:f>
              <c:numCache>
                <c:formatCode>General</c:formatCode>
                <c:ptCount val="15"/>
                <c:pt idx="0">
                  <c:v>1.2591037597547828E-2</c:v>
                </c:pt>
                <c:pt idx="1">
                  <c:v>1.4008725147801385E-2</c:v>
                </c:pt>
                <c:pt idx="2">
                  <c:v>1.498563305997286E-2</c:v>
                </c:pt>
                <c:pt idx="3">
                  <c:v>1.5805811848870657E-2</c:v>
                </c:pt>
                <c:pt idx="4">
                  <c:v>1.6424060028581284E-2</c:v>
                </c:pt>
                <c:pt idx="5">
                  <c:v>1.681548488302043E-2</c:v>
                </c:pt>
                <c:pt idx="6">
                  <c:v>1.7127873588240018E-2</c:v>
                </c:pt>
                <c:pt idx="7">
                  <c:v>1.7369946018804573E-2</c:v>
                </c:pt>
                <c:pt idx="8">
                  <c:v>1.7531377735648723E-2</c:v>
                </c:pt>
                <c:pt idx="9">
                  <c:v>1.7637235714710535E-2</c:v>
                </c:pt>
                <c:pt idx="10">
                  <c:v>1.7339375990314716E-2</c:v>
                </c:pt>
                <c:pt idx="11">
                  <c:v>1.7910283373628214E-2</c:v>
                </c:pt>
                <c:pt idx="12">
                  <c:v>1.8950935438275248E-2</c:v>
                </c:pt>
                <c:pt idx="13">
                  <c:v>2.0513403750943453E-2</c:v>
                </c:pt>
                <c:pt idx="14">
                  <c:v>2.1090712045947847E-2</c:v>
                </c:pt>
              </c:numCache>
            </c:numRef>
          </c:yVal>
          <c:smooth val="0"/>
          <c:extLst xmlns:c16r2="http://schemas.microsoft.com/office/drawing/2015/06/chart">
            <c:ext xmlns:c16="http://schemas.microsoft.com/office/drawing/2014/chart" uri="{C3380CC4-5D6E-409C-BE32-E72D297353CC}">
              <c16:uniqueId val="{00000002-BFB3-447D-AD97-B050A68E9BBD}"/>
            </c:ext>
          </c:extLst>
        </c:ser>
        <c:ser>
          <c:idx val="1"/>
          <c:order val="2"/>
          <c:tx>
            <c:strRef>
              <c:f>Options!$Q$3</c:f>
              <c:strCache>
                <c:ptCount val="1"/>
                <c:pt idx="0">
                  <c:v>Black 1.8% RW</c:v>
                </c:pt>
              </c:strCache>
            </c:strRef>
          </c:tx>
          <c:spPr>
            <a:ln>
              <a:solidFill>
                <a:srgbClr val="D9AB16"/>
              </a:solidFill>
            </a:ln>
          </c:spPr>
          <c:marker>
            <c:symbol val="none"/>
          </c:marker>
          <c:xVal>
            <c:numRef>
              <c:f>Options!$B$4:$B$18</c:f>
              <c:numCache>
                <c:formatCode>General</c:formatCode>
                <c:ptCount val="15"/>
                <c:pt idx="0">
                  <c:v>1</c:v>
                </c:pt>
                <c:pt idx="1">
                  <c:v>2</c:v>
                </c:pt>
                <c:pt idx="2">
                  <c:v>3</c:v>
                </c:pt>
                <c:pt idx="3">
                  <c:v>4</c:v>
                </c:pt>
                <c:pt idx="4">
                  <c:v>5</c:v>
                </c:pt>
                <c:pt idx="5">
                  <c:v>6</c:v>
                </c:pt>
                <c:pt idx="6">
                  <c:v>7</c:v>
                </c:pt>
                <c:pt idx="7">
                  <c:v>8</c:v>
                </c:pt>
                <c:pt idx="8">
                  <c:v>9</c:v>
                </c:pt>
                <c:pt idx="9">
                  <c:v>10</c:v>
                </c:pt>
                <c:pt idx="10">
                  <c:v>15</c:v>
                </c:pt>
                <c:pt idx="11">
                  <c:v>20</c:v>
                </c:pt>
                <c:pt idx="12">
                  <c:v>30</c:v>
                </c:pt>
                <c:pt idx="13">
                  <c:v>40</c:v>
                </c:pt>
                <c:pt idx="14">
                  <c:v>50</c:v>
                </c:pt>
              </c:numCache>
            </c:numRef>
          </c:xVal>
          <c:yVal>
            <c:numRef>
              <c:f>Options!$Q$4:$Q$18</c:f>
              <c:numCache>
                <c:formatCode>0.00%</c:formatCode>
                <c:ptCount val="15"/>
                <c:pt idx="0">
                  <c:v>1.7999999999999999E-2</c:v>
                </c:pt>
                <c:pt idx="1">
                  <c:v>1.7999999999999999E-2</c:v>
                </c:pt>
                <c:pt idx="2">
                  <c:v>1.7999999999999999E-2</c:v>
                </c:pt>
                <c:pt idx="3">
                  <c:v>1.7999999999999999E-2</c:v>
                </c:pt>
                <c:pt idx="4">
                  <c:v>1.7999999999999999E-2</c:v>
                </c:pt>
                <c:pt idx="5">
                  <c:v>1.7999999999999999E-2</c:v>
                </c:pt>
                <c:pt idx="6">
                  <c:v>1.7999999999999999E-2</c:v>
                </c:pt>
                <c:pt idx="7">
                  <c:v>1.7999999999999999E-2</c:v>
                </c:pt>
                <c:pt idx="8">
                  <c:v>1.7999999999999999E-2</c:v>
                </c:pt>
                <c:pt idx="9">
                  <c:v>1.7999999999999999E-2</c:v>
                </c:pt>
                <c:pt idx="10">
                  <c:v>1.7999999999999999E-2</c:v>
                </c:pt>
                <c:pt idx="11">
                  <c:v>1.7999999999999999E-2</c:v>
                </c:pt>
                <c:pt idx="12">
                  <c:v>1.7999999999999999E-2</c:v>
                </c:pt>
                <c:pt idx="13">
                  <c:v>1.7999999999999999E-2</c:v>
                </c:pt>
                <c:pt idx="14">
                  <c:v>1.7999999999999999E-2</c:v>
                </c:pt>
              </c:numCache>
            </c:numRef>
          </c:yVal>
          <c:smooth val="0"/>
        </c:ser>
        <c:dLbls>
          <c:showLegendKey val="0"/>
          <c:showVal val="0"/>
          <c:showCatName val="0"/>
          <c:showSerName val="0"/>
          <c:showPercent val="0"/>
          <c:showBubbleSize val="0"/>
        </c:dLbls>
        <c:axId val="572708072"/>
        <c:axId val="572706896"/>
      </c:scatterChart>
      <c:valAx>
        <c:axId val="572708072"/>
        <c:scaling>
          <c:orientation val="minMax"/>
          <c:max val="50"/>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2706896"/>
        <c:crosses val="autoZero"/>
        <c:crossBetween val="midCat"/>
        <c:majorUnit val="10"/>
      </c:valAx>
      <c:valAx>
        <c:axId val="572706896"/>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2708072"/>
        <c:crosses val="autoZero"/>
        <c:crossBetween val="midCat"/>
        <c:majorUnit val="1.0000000000000002E-2"/>
      </c:valAx>
      <c:spPr>
        <a:noFill/>
        <a:ln>
          <a:noFill/>
        </a:ln>
        <a:effectLst/>
      </c:spPr>
    </c:plotArea>
    <c:legend>
      <c:legendPos val="b"/>
      <c:layout>
        <c:manualLayout>
          <c:xMode val="edge"/>
          <c:yMode val="edge"/>
          <c:x val="9.4445811408810226E-2"/>
          <c:y val="0.84313501545414138"/>
          <c:w val="0.89999994615895273"/>
          <c:h val="0.102697295027662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Sheet1!$AB$2</c:f>
              <c:strCache>
                <c:ptCount val="1"/>
                <c:pt idx="0">
                  <c:v>MC</c:v>
                </c:pt>
              </c:strCache>
            </c:strRef>
          </c:tx>
          <c:spPr>
            <a:ln>
              <a:solidFill>
                <a:srgbClr val="113458"/>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Sheet1!$AB$4:$AB$28</c:f>
              <c:numCache>
                <c:formatCode>0.00%</c:formatCode>
                <c:ptCount val="25"/>
                <c:pt idx="0">
                  <c:v>3.3096576132600003E-2</c:v>
                </c:pt>
                <c:pt idx="1">
                  <c:v>3.2815826552399993E-2</c:v>
                </c:pt>
                <c:pt idx="2">
                  <c:v>3.2924388471699997E-2</c:v>
                </c:pt>
                <c:pt idx="3">
                  <c:v>3.3013269509999998E-2</c:v>
                </c:pt>
                <c:pt idx="4">
                  <c:v>3.2982893341100002E-2</c:v>
                </c:pt>
                <c:pt idx="5">
                  <c:v>3.3150242438200007E-2</c:v>
                </c:pt>
                <c:pt idx="6">
                  <c:v>3.3253988036299996E-2</c:v>
                </c:pt>
                <c:pt idx="7">
                  <c:v>3.3354745464699999E-2</c:v>
                </c:pt>
                <c:pt idx="8">
                  <c:v>3.35426604771E-2</c:v>
                </c:pt>
                <c:pt idx="9">
                  <c:v>3.3737056473599994E-2</c:v>
                </c:pt>
                <c:pt idx="10">
                  <c:v>3.400551408689545E-2</c:v>
                </c:pt>
                <c:pt idx="11">
                  <c:v>3.4313953232799996E-2</c:v>
                </c:pt>
                <c:pt idx="12">
                  <c:v>3.4601054802062534E-2</c:v>
                </c:pt>
                <c:pt idx="13">
                  <c:v>3.4859083446776344E-2</c:v>
                </c:pt>
                <c:pt idx="14">
                  <c:v>3.5093703073200005E-2</c:v>
                </c:pt>
                <c:pt idx="15">
                  <c:v>3.5308904292483387E-2</c:v>
                </c:pt>
                <c:pt idx="16">
                  <c:v>3.5501984038780632E-2</c:v>
                </c:pt>
                <c:pt idx="17">
                  <c:v>3.5668565921531933E-2</c:v>
                </c:pt>
                <c:pt idx="18">
                  <c:v>3.5804276166536898E-2</c:v>
                </c:pt>
                <c:pt idx="19">
                  <c:v>3.59047389082E-2</c:v>
                </c:pt>
                <c:pt idx="20">
                  <c:v>3.5968451900088835E-2</c:v>
                </c:pt>
                <c:pt idx="21">
                  <c:v>3.6005402025609361E-2</c:v>
                </c:pt>
                <c:pt idx="22">
                  <c:v>3.6028448187155303E-2</c:v>
                </c:pt>
                <c:pt idx="23">
                  <c:v>3.60504519659713E-2</c:v>
                </c:pt>
                <c:pt idx="24">
                  <c:v>3.6084272803999999E-2</c:v>
                </c:pt>
              </c:numCache>
            </c:numRef>
          </c:yVal>
          <c:smooth val="1"/>
        </c:ser>
        <c:ser>
          <c:idx val="1"/>
          <c:order val="1"/>
          <c:tx>
            <c:strRef>
              <c:f>Sheet1!$AC$2</c:f>
              <c:strCache>
                <c:ptCount val="1"/>
                <c:pt idx="0">
                  <c:v>RPI</c:v>
                </c:pt>
              </c:strCache>
            </c:strRef>
          </c:tx>
          <c:spPr>
            <a:ln>
              <a:solidFill>
                <a:srgbClr val="4096B8"/>
              </a:solidFill>
              <a:prstDash val="sysDash"/>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Sheet1!$AC$4:$AC$28</c:f>
              <c:numCache>
                <c:formatCode>General</c:formatCode>
                <c:ptCount val="25"/>
                <c:pt idx="0">
                  <c:v>3.3500000000000002E-2</c:v>
                </c:pt>
                <c:pt idx="1">
                  <c:v>3.3224999999999998E-2</c:v>
                </c:pt>
                <c:pt idx="2">
                  <c:v>3.3349999999999998E-2</c:v>
                </c:pt>
                <c:pt idx="3">
                  <c:v>3.3450000000000001E-2</c:v>
                </c:pt>
                <c:pt idx="4">
                  <c:v>3.3375000000000002E-2</c:v>
                </c:pt>
                <c:pt idx="5">
                  <c:v>3.3500000000000002E-2</c:v>
                </c:pt>
                <c:pt idx="6">
                  <c:v>3.3524999999999999E-2</c:v>
                </c:pt>
                <c:pt idx="7">
                  <c:v>3.3524999999999999E-2</c:v>
                </c:pt>
                <c:pt idx="8">
                  <c:v>3.3625000000000002E-2</c:v>
                </c:pt>
                <c:pt idx="9">
                  <c:v>3.3724999999999998E-2</c:v>
                </c:pt>
                <c:pt idx="10">
                  <c:v>3.3914339342442257E-2</c:v>
                </c:pt>
                <c:pt idx="11">
                  <c:v>3.4165000000000001E-2</c:v>
                </c:pt>
                <c:pt idx="12">
                  <c:v>3.4411570121876033E-2</c:v>
                </c:pt>
                <c:pt idx="13">
                  <c:v>3.4634333230090381E-2</c:v>
                </c:pt>
                <c:pt idx="14">
                  <c:v>3.4825000000000002E-2</c:v>
                </c:pt>
                <c:pt idx="15">
                  <c:v>3.4977027022569315E-2</c:v>
                </c:pt>
                <c:pt idx="16">
                  <c:v>3.5090854056313167E-2</c:v>
                </c:pt>
                <c:pt idx="17">
                  <c:v>3.5168666746874827E-2</c:v>
                </c:pt>
                <c:pt idx="18">
                  <c:v>3.5212653338373749E-2</c:v>
                </c:pt>
                <c:pt idx="19">
                  <c:v>3.5224999999999999E-2</c:v>
                </c:pt>
                <c:pt idx="20">
                  <c:v>3.5208984588389121E-2</c:v>
                </c:pt>
                <c:pt idx="21">
                  <c:v>3.5172246515805812E-2</c:v>
                </c:pt>
                <c:pt idx="22">
                  <c:v>3.5123515308028125E-2</c:v>
                </c:pt>
                <c:pt idx="23">
                  <c:v>3.5071523118080768E-2</c:v>
                </c:pt>
                <c:pt idx="24">
                  <c:v>3.5025000000000001E-2</c:v>
                </c:pt>
              </c:numCache>
            </c:numRef>
          </c:yVal>
          <c:smooth val="1"/>
        </c:ser>
        <c:ser>
          <c:idx val="2"/>
          <c:order val="2"/>
          <c:tx>
            <c:strRef>
              <c:f>Sheet1!$AG$2</c:f>
              <c:strCache>
                <c:ptCount val="1"/>
                <c:pt idx="0">
                  <c:v>RW</c:v>
                </c:pt>
              </c:strCache>
            </c:strRef>
          </c:tx>
          <c:spPr>
            <a:ln>
              <a:solidFill>
                <a:srgbClr val="D9AB16"/>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Sheet1!$AG$4:$AG$28</c:f>
              <c:numCache>
                <c:formatCode>0.00%</c:formatCode>
                <c:ptCount val="25"/>
                <c:pt idx="0">
                  <c:v>3.2226535559945368E-2</c:v>
                </c:pt>
                <c:pt idx="1">
                  <c:v>3.19977104851219E-2</c:v>
                </c:pt>
                <c:pt idx="2">
                  <c:v>3.2086147867167236E-2</c:v>
                </c:pt>
                <c:pt idx="3">
                  <c:v>3.2150268986545605E-2</c:v>
                </c:pt>
                <c:pt idx="4">
                  <c:v>3.2078827187358661E-2</c:v>
                </c:pt>
                <c:pt idx="5">
                  <c:v>3.2172732256419145E-2</c:v>
                </c:pt>
                <c:pt idx="6">
                  <c:v>3.2190897982125044E-2</c:v>
                </c:pt>
                <c:pt idx="7">
                  <c:v>3.2184551662034711E-2</c:v>
                </c:pt>
                <c:pt idx="8">
                  <c:v>3.2249267476639476E-2</c:v>
                </c:pt>
                <c:pt idx="9">
                  <c:v>3.2320610581174192E-2</c:v>
                </c:pt>
                <c:pt idx="10">
                  <c:v>3.2392443493938661E-2</c:v>
                </c:pt>
                <c:pt idx="11">
                  <c:v>3.2468580006120407E-2</c:v>
                </c:pt>
                <c:pt idx="12">
                  <c:v>3.2547720389351387E-2</c:v>
                </c:pt>
                <c:pt idx="13">
                  <c:v>3.2627852348368069E-2</c:v>
                </c:pt>
                <c:pt idx="14">
                  <c:v>3.2707089106255749E-2</c:v>
                </c:pt>
                <c:pt idx="15">
                  <c:v>3.278371740904773E-2</c:v>
                </c:pt>
                <c:pt idx="16">
                  <c:v>3.28564609291635E-2</c:v>
                </c:pt>
                <c:pt idx="17">
                  <c:v>3.29244295908806E-2</c:v>
                </c:pt>
                <c:pt idx="18">
                  <c:v>3.2987014626677302E-2</c:v>
                </c:pt>
                <c:pt idx="19">
                  <c:v>3.3043815404226962E-2</c:v>
                </c:pt>
                <c:pt idx="20">
                  <c:v>3.3094627359739004E-2</c:v>
                </c:pt>
                <c:pt idx="21">
                  <c:v>3.3139547325690133E-2</c:v>
                </c:pt>
                <c:pt idx="22">
                  <c:v>3.3178943982588249E-2</c:v>
                </c:pt>
                <c:pt idx="23">
                  <c:v>3.3213401971010859E-2</c:v>
                </c:pt>
                <c:pt idx="24">
                  <c:v>3.3243679635010848E-2</c:v>
                </c:pt>
              </c:numCache>
            </c:numRef>
          </c:yVal>
          <c:smooth val="1"/>
        </c:ser>
        <c:dLbls>
          <c:showLegendKey val="0"/>
          <c:showVal val="0"/>
          <c:showCatName val="0"/>
          <c:showSerName val="0"/>
          <c:showPercent val="0"/>
          <c:showBubbleSize val="0"/>
        </c:dLbls>
        <c:axId val="448863160"/>
        <c:axId val="448850224"/>
      </c:scatterChart>
      <c:valAx>
        <c:axId val="448863160"/>
        <c:scaling>
          <c:orientation val="minMax"/>
          <c:max val="25"/>
          <c:min val="0"/>
        </c:scaling>
        <c:delete val="0"/>
        <c:axPos val="b"/>
        <c:numFmt formatCode="General" sourceLinked="1"/>
        <c:majorTickMark val="out"/>
        <c:minorTickMark val="none"/>
        <c:tickLblPos val="nextTo"/>
        <c:crossAx val="448850224"/>
        <c:crosses val="autoZero"/>
        <c:crossBetween val="midCat"/>
        <c:majorUnit val="5"/>
      </c:valAx>
      <c:valAx>
        <c:axId val="448850224"/>
        <c:scaling>
          <c:orientation val="minMax"/>
        </c:scaling>
        <c:delete val="0"/>
        <c:axPos val="l"/>
        <c:majorGridlines>
          <c:spPr>
            <a:ln>
              <a:solidFill>
                <a:schemeClr val="bg1">
                  <a:lumMod val="85000"/>
                </a:schemeClr>
              </a:solidFill>
            </a:ln>
          </c:spPr>
        </c:majorGridlines>
        <c:numFmt formatCode="0.0%" sourceLinked="0"/>
        <c:majorTickMark val="out"/>
        <c:minorTickMark val="none"/>
        <c:tickLblPos val="nextTo"/>
        <c:crossAx val="448863160"/>
        <c:crosses val="autoZero"/>
        <c:crossBetween val="midCat"/>
        <c:majorUnit val="1.0000000000000002E-3"/>
      </c:valAx>
    </c:plotArea>
    <c:legend>
      <c:legendPos val="b"/>
      <c:overlay val="0"/>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Sheet1!$AB$2</c:f>
              <c:strCache>
                <c:ptCount val="1"/>
                <c:pt idx="0">
                  <c:v>MC</c:v>
                </c:pt>
              </c:strCache>
            </c:strRef>
          </c:tx>
          <c:spPr>
            <a:ln>
              <a:solidFill>
                <a:srgbClr val="113458"/>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Sheet1!$AJ$4:$AJ$28</c:f>
              <c:numCache>
                <c:formatCode>0%</c:formatCode>
                <c:ptCount val="25"/>
                <c:pt idx="0">
                  <c:v>0.86102502266928682</c:v>
                </c:pt>
                <c:pt idx="1">
                  <c:v>0.81860881618638404</c:v>
                </c:pt>
                <c:pt idx="2">
                  <c:v>0.78554442321671547</c:v>
                </c:pt>
                <c:pt idx="3">
                  <c:v>0.75909876479840821</c:v>
                </c:pt>
                <c:pt idx="4">
                  <c:v>0.74056193413211358</c:v>
                </c:pt>
                <c:pt idx="5">
                  <c:v>0.72502934672197639</c:v>
                </c:pt>
                <c:pt idx="6">
                  <c:v>0.71262305227918432</c:v>
                </c:pt>
                <c:pt idx="7">
                  <c:v>0.70212064025292176</c:v>
                </c:pt>
                <c:pt idx="8">
                  <c:v>0.69255456513153368</c:v>
                </c:pt>
                <c:pt idx="9">
                  <c:v>0.68439793494031798</c:v>
                </c:pt>
                <c:pt idx="10">
                  <c:v>0.67485851592945434</c:v>
                </c:pt>
                <c:pt idx="11">
                  <c:v>0.66461902983011711</c:v>
                </c:pt>
                <c:pt idx="12">
                  <c:v>0.65522308722444378</c:v>
                </c:pt>
                <c:pt idx="13">
                  <c:v>0.64690801030622669</c:v>
                </c:pt>
                <c:pt idx="14">
                  <c:v>0.6395846137329888</c:v>
                </c:pt>
                <c:pt idx="15">
                  <c:v>0.6331553789718749</c:v>
                </c:pt>
                <c:pt idx="16">
                  <c:v>0.62748944798308681</c:v>
                </c:pt>
                <c:pt idx="17">
                  <c:v>0.62244763055300378</c:v>
                </c:pt>
                <c:pt idx="18">
                  <c:v>0.61789078403560238</c:v>
                </c:pt>
                <c:pt idx="19">
                  <c:v>0.61367972764471435</c:v>
                </c:pt>
                <c:pt idx="20">
                  <c:v>0.60969336161560383</c:v>
                </c:pt>
                <c:pt idx="21">
                  <c:v>0.60588281648384346</c:v>
                </c:pt>
                <c:pt idx="22">
                  <c:v>0.60221727602029373</c:v>
                </c:pt>
                <c:pt idx="23">
                  <c:v>0.59866596969901797</c:v>
                </c:pt>
                <c:pt idx="24">
                  <c:v>0.5951980904118126</c:v>
                </c:pt>
              </c:numCache>
            </c:numRef>
          </c:yVal>
          <c:smooth val="1"/>
        </c:ser>
        <c:ser>
          <c:idx val="2"/>
          <c:order val="1"/>
          <c:tx>
            <c:strRef>
              <c:f>Sheet1!$AG$2</c:f>
              <c:strCache>
                <c:ptCount val="1"/>
                <c:pt idx="0">
                  <c:v>RW</c:v>
                </c:pt>
              </c:strCache>
            </c:strRef>
          </c:tx>
          <c:spPr>
            <a:ln>
              <a:solidFill>
                <a:srgbClr val="D9AB16"/>
              </a:solidFill>
            </a:ln>
          </c:spPr>
          <c:marker>
            <c:symbol val="none"/>
          </c:marker>
          <c:xVal>
            <c:numRef>
              <c:f>Sheet1!$X$4:$X$28</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Sheet1!$AK$4:$AK$28</c:f>
              <c:numCache>
                <c:formatCode>0%</c:formatCode>
                <c:ptCount val="25"/>
                <c:pt idx="0">
                  <c:v>0.76893874172895349</c:v>
                </c:pt>
                <c:pt idx="1">
                  <c:v>0.77219917750654155</c:v>
                </c:pt>
                <c:pt idx="2">
                  <c:v>0.77093174452881041</c:v>
                </c:pt>
                <c:pt idx="3">
                  <c:v>0.7700017005565869</c:v>
                </c:pt>
                <c:pt idx="4">
                  <c:v>0.771026466986102</c:v>
                </c:pt>
                <c:pt idx="5">
                  <c:v>0.76962523163253582</c:v>
                </c:pt>
                <c:pt idx="6">
                  <c:v>0.76937189038701348</c:v>
                </c:pt>
                <c:pt idx="7">
                  <c:v>0.76947586496894504</c:v>
                </c:pt>
                <c:pt idx="8">
                  <c:v>0.76849583193295112</c:v>
                </c:pt>
                <c:pt idx="9">
                  <c:v>0.76739647609634298</c:v>
                </c:pt>
                <c:pt idx="10">
                  <c:v>0.76627528218179597</c:v>
                </c:pt>
                <c:pt idx="11">
                  <c:v>0.76506658898571822</c:v>
                </c:pt>
                <c:pt idx="12">
                  <c:v>0.76378954226421136</c:v>
                </c:pt>
                <c:pt idx="13">
                  <c:v>0.76247760333089643</c:v>
                </c:pt>
                <c:pt idx="14">
                  <c:v>0.76116427245212148</c:v>
                </c:pt>
                <c:pt idx="15">
                  <c:v>0.75988174722812385</c:v>
                </c:pt>
                <c:pt idx="16">
                  <c:v>0.75865538732569582</c:v>
                </c:pt>
                <c:pt idx="17">
                  <c:v>0.75750392069186234</c:v>
                </c:pt>
                <c:pt idx="18">
                  <c:v>0.75644091048962614</c:v>
                </c:pt>
                <c:pt idx="19">
                  <c:v>0.75547583265054885</c:v>
                </c:pt>
                <c:pt idx="20">
                  <c:v>0.75461413442092384</c:v>
                </c:pt>
                <c:pt idx="21">
                  <c:v>0.75385518807856933</c:v>
                </c:pt>
                <c:pt idx="22">
                  <c:v>0.75319292170194596</c:v>
                </c:pt>
                <c:pt idx="23">
                  <c:v>0.75261701036095863</c:v>
                </c:pt>
                <c:pt idx="24">
                  <c:v>0.7521138106617673</c:v>
                </c:pt>
              </c:numCache>
            </c:numRef>
          </c:yVal>
          <c:smooth val="1"/>
        </c:ser>
        <c:dLbls>
          <c:showLegendKey val="0"/>
          <c:showVal val="0"/>
          <c:showCatName val="0"/>
          <c:showSerName val="0"/>
          <c:showPercent val="0"/>
          <c:showBubbleSize val="0"/>
        </c:dLbls>
        <c:axId val="448853360"/>
        <c:axId val="454282648"/>
      </c:scatterChart>
      <c:valAx>
        <c:axId val="448853360"/>
        <c:scaling>
          <c:orientation val="minMax"/>
          <c:max val="25"/>
          <c:min val="0"/>
        </c:scaling>
        <c:delete val="0"/>
        <c:axPos val="b"/>
        <c:numFmt formatCode="General" sourceLinked="1"/>
        <c:majorTickMark val="out"/>
        <c:minorTickMark val="none"/>
        <c:tickLblPos val="nextTo"/>
        <c:crossAx val="454282648"/>
        <c:crosses val="autoZero"/>
        <c:crossBetween val="midCat"/>
        <c:majorUnit val="5"/>
      </c:valAx>
      <c:valAx>
        <c:axId val="454282648"/>
        <c:scaling>
          <c:orientation val="minMax"/>
          <c:max val="0.88000000000000012"/>
          <c:min val="0.58000000000000007"/>
        </c:scaling>
        <c:delete val="0"/>
        <c:axPos val="l"/>
        <c:majorGridlines>
          <c:spPr>
            <a:ln>
              <a:solidFill>
                <a:schemeClr val="bg1">
                  <a:lumMod val="85000"/>
                </a:schemeClr>
              </a:solidFill>
            </a:ln>
          </c:spPr>
        </c:majorGridlines>
        <c:numFmt formatCode="0%" sourceLinked="0"/>
        <c:majorTickMark val="out"/>
        <c:minorTickMark val="none"/>
        <c:tickLblPos val="nextTo"/>
        <c:crossAx val="448853360"/>
        <c:crosses val="autoZero"/>
        <c:crossBetween val="midCat"/>
        <c:majorUnit val="5.000000000000001E-2"/>
      </c:valAx>
    </c:plotArea>
    <c:legend>
      <c:legendPos val="b"/>
      <c:layout>
        <c:manualLayout>
          <c:xMode val="edge"/>
          <c:yMode val="edge"/>
          <c:x val="0.29905303030303032"/>
          <c:y val="0.78243567438879225"/>
          <c:w val="0.38585858585858585"/>
          <c:h val="0.13228519976803102"/>
        </c:manualLayout>
      </c:layout>
      <c:overlay val="0"/>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CEC8F-4E3C-45FE-9DD6-6BCE22EA678C}"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GB"/>
        </a:p>
      </dgm:t>
    </dgm:pt>
    <dgm:pt modelId="{4E9CFE44-00B6-4380-B485-11F302C2FC6B}">
      <dgm:prSet phldrT="[Text]" custT="1"/>
      <dgm:spPr/>
      <dgm:t>
        <a:bodyPr/>
        <a:lstStyle/>
        <a:p>
          <a:r>
            <a:rPr lang="en-GB" sz="1800" b="0" dirty="0" smtClean="0"/>
            <a:t>Pensions Actuary</a:t>
          </a:r>
          <a:endParaRPr lang="en-GB" sz="1800" b="0" dirty="0"/>
        </a:p>
      </dgm:t>
    </dgm:pt>
    <dgm:pt modelId="{E2A986A3-009B-48C0-AE45-F00EEC98E2CC}" type="parTrans" cxnId="{8DAD9545-5809-4BB9-98D8-37C3A5F1367A}">
      <dgm:prSet/>
      <dgm:spPr/>
      <dgm:t>
        <a:bodyPr/>
        <a:lstStyle/>
        <a:p>
          <a:endParaRPr lang="en-GB" sz="1800"/>
        </a:p>
      </dgm:t>
    </dgm:pt>
    <dgm:pt modelId="{25407608-E0E3-4A32-8908-1A542EACD66F}" type="sibTrans" cxnId="{8DAD9545-5809-4BB9-98D8-37C3A5F1367A}">
      <dgm:prSet custT="1"/>
      <dgm:spPr>
        <a:ln w="28575">
          <a:solidFill>
            <a:schemeClr val="accent1"/>
          </a:solidFill>
          <a:headEnd type="none" w="med" len="med"/>
          <a:tailEnd type="triangle" w="med" len="med"/>
        </a:ln>
      </dgm:spPr>
      <dgm:t>
        <a:bodyPr/>
        <a:lstStyle/>
        <a:p>
          <a:endParaRPr lang="en-GB" sz="1800" dirty="0"/>
        </a:p>
      </dgm:t>
    </dgm:pt>
    <dgm:pt modelId="{31326ADE-F862-4D27-A7ED-E8F944D6AD54}">
      <dgm:prSet phldrT="[Text]" custT="1"/>
      <dgm:spPr>
        <a:solidFill>
          <a:schemeClr val="accent2"/>
        </a:solidFill>
      </dgm:spPr>
      <dgm:t>
        <a:bodyPr/>
        <a:lstStyle/>
        <a:p>
          <a:r>
            <a:rPr lang="en-GB" sz="1800" dirty="0" smtClean="0"/>
            <a:t>Investment consultant</a:t>
          </a:r>
          <a:endParaRPr lang="en-GB" sz="1800" dirty="0"/>
        </a:p>
      </dgm:t>
    </dgm:pt>
    <dgm:pt modelId="{BC42DBD5-00A6-4319-BF32-110D47ACF7E7}" type="parTrans" cxnId="{9959F179-90A3-4861-9B0E-CBB05E656FC5}">
      <dgm:prSet/>
      <dgm:spPr/>
      <dgm:t>
        <a:bodyPr/>
        <a:lstStyle/>
        <a:p>
          <a:endParaRPr lang="en-GB" sz="1800"/>
        </a:p>
      </dgm:t>
    </dgm:pt>
    <dgm:pt modelId="{75C90E8F-B035-40FD-9FFD-53113F1B9BCD}" type="sibTrans" cxnId="{9959F179-90A3-4861-9B0E-CBB05E656FC5}">
      <dgm:prSet custT="1"/>
      <dgm:spPr>
        <a:ln w="28575">
          <a:solidFill>
            <a:schemeClr val="accent1"/>
          </a:solidFill>
          <a:headEnd type="none" w="med" len="med"/>
          <a:tailEnd type="triangle" w="med" len="med"/>
        </a:ln>
      </dgm:spPr>
      <dgm:t>
        <a:bodyPr/>
        <a:lstStyle/>
        <a:p>
          <a:endParaRPr lang="en-GB" sz="1800" dirty="0"/>
        </a:p>
      </dgm:t>
    </dgm:pt>
    <dgm:pt modelId="{439D6F8E-547A-4258-9D43-2799EF030395}">
      <dgm:prSet phldrT="[Text]" custT="1"/>
      <dgm:spPr>
        <a:solidFill>
          <a:schemeClr val="accent2"/>
        </a:solidFill>
      </dgm:spPr>
      <dgm:t>
        <a:bodyPr/>
        <a:lstStyle/>
        <a:p>
          <a:r>
            <a:rPr lang="en-GB" sz="1800" dirty="0" smtClean="0"/>
            <a:t>Asset manager</a:t>
          </a:r>
          <a:endParaRPr lang="en-GB" sz="1800" dirty="0"/>
        </a:p>
      </dgm:t>
    </dgm:pt>
    <dgm:pt modelId="{9D1117F2-F61C-47FB-B9B2-89E501A2008B}" type="parTrans" cxnId="{9A2C6FBC-A572-48D8-B8FA-894881B75C65}">
      <dgm:prSet/>
      <dgm:spPr/>
      <dgm:t>
        <a:bodyPr/>
        <a:lstStyle/>
        <a:p>
          <a:endParaRPr lang="en-GB" sz="1800"/>
        </a:p>
      </dgm:t>
    </dgm:pt>
    <dgm:pt modelId="{5A5F2BCD-BC0B-40ED-9770-90526BC4B6AD}" type="sibTrans" cxnId="{9A2C6FBC-A572-48D8-B8FA-894881B75C65}">
      <dgm:prSet custT="1"/>
      <dgm:spPr>
        <a:ln w="28575">
          <a:solidFill>
            <a:schemeClr val="accent1"/>
          </a:solidFill>
          <a:headEnd type="none" w="med" len="med"/>
          <a:tailEnd type="triangle" w="med" len="med"/>
        </a:ln>
      </dgm:spPr>
      <dgm:t>
        <a:bodyPr/>
        <a:lstStyle/>
        <a:p>
          <a:endParaRPr lang="en-GB" sz="1800"/>
        </a:p>
      </dgm:t>
    </dgm:pt>
    <dgm:pt modelId="{306E8226-6AA3-41B6-B24E-0973E24802B8}">
      <dgm:prSet phldrT="[Text]" custT="1"/>
      <dgm:spPr>
        <a:solidFill>
          <a:schemeClr val="accent2"/>
        </a:solidFill>
      </dgm:spPr>
      <dgm:t>
        <a:bodyPr/>
        <a:lstStyle/>
        <a:p>
          <a:r>
            <a:rPr lang="en-GB" sz="1800" dirty="0" smtClean="0"/>
            <a:t>Insurer</a:t>
          </a:r>
          <a:endParaRPr lang="en-GB" sz="1800" dirty="0"/>
        </a:p>
      </dgm:t>
    </dgm:pt>
    <dgm:pt modelId="{4A15B1CD-5455-4039-98AE-4D27A7A81075}" type="parTrans" cxnId="{B499048A-F93F-4753-9010-E82E190C1C0F}">
      <dgm:prSet/>
      <dgm:spPr/>
      <dgm:t>
        <a:bodyPr/>
        <a:lstStyle/>
        <a:p>
          <a:endParaRPr lang="en-GB" sz="1800"/>
        </a:p>
      </dgm:t>
    </dgm:pt>
    <dgm:pt modelId="{B6ED15A3-BDA3-4DA9-984C-4AEFCE912B16}" type="sibTrans" cxnId="{B499048A-F93F-4753-9010-E82E190C1C0F}">
      <dgm:prSet custT="1"/>
      <dgm:spPr>
        <a:ln w="28575">
          <a:solidFill>
            <a:schemeClr val="accent1"/>
          </a:solidFill>
          <a:headEnd type="none" w="med" len="med"/>
          <a:tailEnd type="triangle" w="med" len="med"/>
        </a:ln>
      </dgm:spPr>
      <dgm:t>
        <a:bodyPr/>
        <a:lstStyle/>
        <a:p>
          <a:endParaRPr lang="en-GB" sz="1800"/>
        </a:p>
      </dgm:t>
    </dgm:pt>
    <dgm:pt modelId="{7B60F707-6470-486B-8B2C-C49BF5DE9DFB}">
      <dgm:prSet phldrT="[Text]" custT="1"/>
      <dgm:spPr>
        <a:solidFill>
          <a:schemeClr val="accent1"/>
        </a:solidFill>
      </dgm:spPr>
      <dgm:t>
        <a:bodyPr/>
        <a:lstStyle/>
        <a:p>
          <a:r>
            <a:rPr lang="en-GB" sz="1800" dirty="0" smtClean="0">
              <a:solidFill>
                <a:schemeClr val="accent2"/>
              </a:solidFill>
            </a:rPr>
            <a:t>Trustees</a:t>
          </a:r>
          <a:endParaRPr lang="en-GB" sz="1800" dirty="0">
            <a:solidFill>
              <a:schemeClr val="accent2"/>
            </a:solidFill>
          </a:endParaRPr>
        </a:p>
      </dgm:t>
    </dgm:pt>
    <dgm:pt modelId="{18A02126-FAEC-43C5-B071-17396AFC89BD}" type="parTrans" cxnId="{99C09E47-561E-4546-8A80-649DB0556520}">
      <dgm:prSet/>
      <dgm:spPr/>
      <dgm:t>
        <a:bodyPr/>
        <a:lstStyle/>
        <a:p>
          <a:endParaRPr lang="en-GB" sz="1800"/>
        </a:p>
      </dgm:t>
    </dgm:pt>
    <dgm:pt modelId="{B8E781C3-0EEC-427D-9F76-1A4F2533D87B}" type="sibTrans" cxnId="{99C09E47-561E-4546-8A80-649DB0556520}">
      <dgm:prSet/>
      <dgm:spPr/>
      <dgm:t>
        <a:bodyPr/>
        <a:lstStyle/>
        <a:p>
          <a:endParaRPr lang="en-GB" sz="1800"/>
        </a:p>
      </dgm:t>
    </dgm:pt>
    <dgm:pt modelId="{F4BAD1AF-0A9A-40F6-9656-4BAA65EE3767}">
      <dgm:prSet custT="1"/>
      <dgm:spPr/>
      <dgm:t>
        <a:bodyPr/>
        <a:lstStyle/>
        <a:p>
          <a:r>
            <a:rPr lang="en-GB" sz="1200" dirty="0" smtClean="0"/>
            <a:t>Set valuation assumptions</a:t>
          </a:r>
          <a:endParaRPr lang="en-GB" sz="1200" dirty="0"/>
        </a:p>
      </dgm:t>
    </dgm:pt>
    <dgm:pt modelId="{8E429070-A43C-45E3-B5DE-557F4270BBC3}" type="parTrans" cxnId="{9317CD09-88B0-40CE-BA77-6EA7BA7C81A5}">
      <dgm:prSet/>
      <dgm:spPr/>
      <dgm:t>
        <a:bodyPr/>
        <a:lstStyle/>
        <a:p>
          <a:endParaRPr lang="en-GB"/>
        </a:p>
      </dgm:t>
    </dgm:pt>
    <dgm:pt modelId="{69646187-7233-498B-ABFB-20DFDA4E6C82}" type="sibTrans" cxnId="{9317CD09-88B0-40CE-BA77-6EA7BA7C81A5}">
      <dgm:prSet/>
      <dgm:spPr/>
      <dgm:t>
        <a:bodyPr/>
        <a:lstStyle/>
        <a:p>
          <a:endParaRPr lang="en-GB"/>
        </a:p>
      </dgm:t>
    </dgm:pt>
    <dgm:pt modelId="{EE81170F-2978-463B-88DE-E7AD8CA42917}">
      <dgm:prSet custT="1"/>
      <dgm:spPr/>
      <dgm:t>
        <a:bodyPr/>
        <a:lstStyle/>
        <a:p>
          <a:r>
            <a:rPr lang="en-GB" sz="1200" dirty="0" smtClean="0"/>
            <a:t>Prepare and provide scheme summary information to third parties</a:t>
          </a:r>
          <a:endParaRPr lang="en-GB" sz="1200" dirty="0"/>
        </a:p>
      </dgm:t>
    </dgm:pt>
    <dgm:pt modelId="{450B099C-746B-42D6-94BD-D893357EB2DD}" type="parTrans" cxnId="{CD3E9167-538E-4D70-9464-72549753D3A1}">
      <dgm:prSet/>
      <dgm:spPr/>
      <dgm:t>
        <a:bodyPr/>
        <a:lstStyle/>
        <a:p>
          <a:endParaRPr lang="en-GB"/>
        </a:p>
      </dgm:t>
    </dgm:pt>
    <dgm:pt modelId="{107EDFEF-7BD6-4C8A-A183-20C7A337BC43}" type="sibTrans" cxnId="{CD3E9167-538E-4D70-9464-72549753D3A1}">
      <dgm:prSet/>
      <dgm:spPr/>
      <dgm:t>
        <a:bodyPr/>
        <a:lstStyle/>
        <a:p>
          <a:endParaRPr lang="en-GB"/>
        </a:p>
      </dgm:t>
    </dgm:pt>
    <dgm:pt modelId="{8499DE9A-32D6-4C99-92CD-DA2A23BBDEBD}">
      <dgm:prSet custT="1"/>
      <dgm:spPr/>
      <dgm:t>
        <a:bodyPr/>
        <a:lstStyle/>
        <a:p>
          <a:r>
            <a:rPr lang="en-GB" sz="1200" dirty="0" smtClean="0"/>
            <a:t>Construct an investment strategy to hedge pension scheme liabilities</a:t>
          </a:r>
          <a:endParaRPr lang="en-GB" sz="1200" dirty="0"/>
        </a:p>
      </dgm:t>
    </dgm:pt>
    <dgm:pt modelId="{A79225F8-CD92-42D1-AFB6-0D61429F1C9B}" type="parTrans" cxnId="{93375D90-7C8F-4D9D-BD98-240B3DFFE778}">
      <dgm:prSet/>
      <dgm:spPr/>
      <dgm:t>
        <a:bodyPr/>
        <a:lstStyle/>
        <a:p>
          <a:endParaRPr lang="en-GB"/>
        </a:p>
      </dgm:t>
    </dgm:pt>
    <dgm:pt modelId="{129123C3-4D49-41BC-935B-7C980E83F768}" type="sibTrans" cxnId="{93375D90-7C8F-4D9D-BD98-240B3DFFE778}">
      <dgm:prSet/>
      <dgm:spPr/>
      <dgm:t>
        <a:bodyPr/>
        <a:lstStyle/>
        <a:p>
          <a:endParaRPr lang="en-GB"/>
        </a:p>
      </dgm:t>
    </dgm:pt>
    <dgm:pt modelId="{38644AFD-50B0-4F49-B126-D73CACDD4482}">
      <dgm:prSet custT="1"/>
      <dgm:spPr/>
      <dgm:t>
        <a:bodyPr/>
        <a:lstStyle/>
        <a:p>
          <a:r>
            <a:rPr lang="en-GB" sz="1200" dirty="0" smtClean="0"/>
            <a:t>Implement benchmark designed by consultant or Actuary</a:t>
          </a:r>
          <a:endParaRPr lang="en-GB" sz="1200" dirty="0"/>
        </a:p>
      </dgm:t>
    </dgm:pt>
    <dgm:pt modelId="{876B7977-4A64-4DBE-8027-0526AD4760DA}" type="parTrans" cxnId="{AD451127-AD0A-4C71-A3FD-370E0E1E64BE}">
      <dgm:prSet/>
      <dgm:spPr/>
      <dgm:t>
        <a:bodyPr/>
        <a:lstStyle/>
        <a:p>
          <a:endParaRPr lang="en-GB"/>
        </a:p>
      </dgm:t>
    </dgm:pt>
    <dgm:pt modelId="{8EFBD5F0-BD35-4B74-B846-7176F6BFAA6B}" type="sibTrans" cxnId="{AD451127-AD0A-4C71-A3FD-370E0E1E64BE}">
      <dgm:prSet/>
      <dgm:spPr/>
      <dgm:t>
        <a:bodyPr/>
        <a:lstStyle/>
        <a:p>
          <a:endParaRPr lang="en-GB"/>
        </a:p>
      </dgm:t>
    </dgm:pt>
    <dgm:pt modelId="{2635957F-C664-48A7-8B97-4ABFAD044E92}">
      <dgm:prSet custT="1"/>
      <dgm:spPr/>
      <dgm:t>
        <a:bodyPr/>
        <a:lstStyle/>
        <a:p>
          <a:r>
            <a:rPr lang="en-GB" sz="1200" dirty="0" smtClean="0"/>
            <a:t>Construct benchmark if required to do so</a:t>
          </a:r>
          <a:endParaRPr lang="en-GB" sz="1200" dirty="0"/>
        </a:p>
      </dgm:t>
    </dgm:pt>
    <dgm:pt modelId="{C3C0EDBF-F829-4BCE-83F8-6241E3178375}" type="parTrans" cxnId="{345DB482-B7E1-46BC-A19D-EB129CE7A5DB}">
      <dgm:prSet/>
      <dgm:spPr/>
      <dgm:t>
        <a:bodyPr/>
        <a:lstStyle/>
        <a:p>
          <a:endParaRPr lang="en-GB"/>
        </a:p>
      </dgm:t>
    </dgm:pt>
    <dgm:pt modelId="{A313FB68-A373-4340-970B-C8BAE72C5AF3}" type="sibTrans" cxnId="{345DB482-B7E1-46BC-A19D-EB129CE7A5DB}">
      <dgm:prSet/>
      <dgm:spPr/>
      <dgm:t>
        <a:bodyPr/>
        <a:lstStyle/>
        <a:p>
          <a:endParaRPr lang="en-GB"/>
        </a:p>
      </dgm:t>
    </dgm:pt>
    <dgm:pt modelId="{A35C4FB8-9AE1-4E90-A585-01C6AE61AB64}">
      <dgm:prSet custT="1"/>
      <dgm:spPr/>
      <dgm:t>
        <a:bodyPr/>
        <a:lstStyle/>
        <a:p>
          <a:r>
            <a:rPr lang="en-GB" sz="1200" dirty="0" smtClean="0"/>
            <a:t>Set up sufficient reserves</a:t>
          </a:r>
          <a:endParaRPr lang="en-GB" sz="1200" dirty="0"/>
        </a:p>
      </dgm:t>
    </dgm:pt>
    <dgm:pt modelId="{98958473-8FC9-4A1B-AC9D-B32A636C9D97}" type="parTrans" cxnId="{DA9ACF8A-9203-40D9-9636-708C779EA93A}">
      <dgm:prSet/>
      <dgm:spPr/>
      <dgm:t>
        <a:bodyPr/>
        <a:lstStyle/>
        <a:p>
          <a:endParaRPr lang="en-GB"/>
        </a:p>
      </dgm:t>
    </dgm:pt>
    <dgm:pt modelId="{7F7E38D8-813C-474F-81EA-E2AEDA63957A}" type="sibTrans" cxnId="{DA9ACF8A-9203-40D9-9636-708C779EA93A}">
      <dgm:prSet/>
      <dgm:spPr/>
      <dgm:t>
        <a:bodyPr/>
        <a:lstStyle/>
        <a:p>
          <a:endParaRPr lang="en-GB"/>
        </a:p>
      </dgm:t>
    </dgm:pt>
    <dgm:pt modelId="{8213A934-8AF2-46FE-A666-1E74375487F7}">
      <dgm:prSet custT="1"/>
      <dgm:spPr/>
      <dgm:t>
        <a:bodyPr/>
        <a:lstStyle/>
        <a:p>
          <a:r>
            <a:rPr lang="en-GB" sz="1200" dirty="0" smtClean="0"/>
            <a:t>Structure capital to meet liabilities</a:t>
          </a:r>
          <a:endParaRPr lang="en-GB" sz="1200" dirty="0"/>
        </a:p>
      </dgm:t>
    </dgm:pt>
    <dgm:pt modelId="{66CBE9D3-4743-40E6-AC2C-3AAB04478C33}" type="parTrans" cxnId="{DE687728-CBA2-433C-B58B-7E3A47A27E04}">
      <dgm:prSet/>
      <dgm:spPr/>
      <dgm:t>
        <a:bodyPr/>
        <a:lstStyle/>
        <a:p>
          <a:endParaRPr lang="en-GB"/>
        </a:p>
      </dgm:t>
    </dgm:pt>
    <dgm:pt modelId="{433E8EC4-7FA3-4477-99F8-BA9DABA4A6E4}" type="sibTrans" cxnId="{DE687728-CBA2-433C-B58B-7E3A47A27E04}">
      <dgm:prSet/>
      <dgm:spPr/>
      <dgm:t>
        <a:bodyPr/>
        <a:lstStyle/>
        <a:p>
          <a:endParaRPr lang="en-GB"/>
        </a:p>
      </dgm:t>
    </dgm:pt>
    <dgm:pt modelId="{CE8E7812-28ED-42BF-B811-91DBAE58A667}">
      <dgm:prSet custT="1"/>
      <dgm:spPr/>
      <dgm:t>
        <a:bodyPr/>
        <a:lstStyle/>
        <a:p>
          <a:r>
            <a:rPr lang="en-GB" sz="1200" dirty="0" smtClean="0"/>
            <a:t>Oversee scheme delivering pensions as promised to members</a:t>
          </a:r>
          <a:endParaRPr lang="en-GB" sz="1200" dirty="0"/>
        </a:p>
      </dgm:t>
    </dgm:pt>
    <dgm:pt modelId="{D6E4F752-5E13-4BC6-8B7B-EA4EAC5D3A31}" type="parTrans" cxnId="{CC50BD2F-171B-4A5A-854D-AD9454295206}">
      <dgm:prSet/>
      <dgm:spPr/>
      <dgm:t>
        <a:bodyPr/>
        <a:lstStyle/>
        <a:p>
          <a:endParaRPr lang="en-GB"/>
        </a:p>
      </dgm:t>
    </dgm:pt>
    <dgm:pt modelId="{A08971B0-2894-4670-A8D7-34D2D24A56E6}" type="sibTrans" cxnId="{CC50BD2F-171B-4A5A-854D-AD9454295206}">
      <dgm:prSet/>
      <dgm:spPr/>
      <dgm:t>
        <a:bodyPr/>
        <a:lstStyle/>
        <a:p>
          <a:endParaRPr lang="en-GB"/>
        </a:p>
      </dgm:t>
    </dgm:pt>
    <dgm:pt modelId="{A3E4B24B-38B6-4CFD-AD71-78F97B5010ED}">
      <dgm:prSet custT="1"/>
      <dgm:spPr/>
      <dgm:t>
        <a:bodyPr/>
        <a:lstStyle/>
        <a:p>
          <a:r>
            <a:rPr lang="en-GB" sz="1200" dirty="0" smtClean="0"/>
            <a:t>Minimise amount and volatility of employer contributions</a:t>
          </a:r>
          <a:endParaRPr lang="en-GB" sz="1200" dirty="0"/>
        </a:p>
      </dgm:t>
    </dgm:pt>
    <dgm:pt modelId="{A6A29418-129F-44F0-9E9D-D941BBB6E093}" type="parTrans" cxnId="{07296642-596B-4AF9-99EC-4FE194F80709}">
      <dgm:prSet/>
      <dgm:spPr/>
      <dgm:t>
        <a:bodyPr/>
        <a:lstStyle/>
        <a:p>
          <a:endParaRPr lang="en-GB"/>
        </a:p>
      </dgm:t>
    </dgm:pt>
    <dgm:pt modelId="{6FA0E6D9-D6A6-49F9-9355-98DB8DE88D7B}" type="sibTrans" cxnId="{07296642-596B-4AF9-99EC-4FE194F80709}">
      <dgm:prSet/>
      <dgm:spPr/>
      <dgm:t>
        <a:bodyPr/>
        <a:lstStyle/>
        <a:p>
          <a:endParaRPr lang="en-GB"/>
        </a:p>
      </dgm:t>
    </dgm:pt>
    <dgm:pt modelId="{155FDDD7-AD49-43FB-9FB5-BF8EBF2D9ED3}" type="pres">
      <dgm:prSet presAssocID="{4C7CEC8F-4E3C-45FE-9DD6-6BCE22EA678C}" presName="Name0" presStyleCnt="0">
        <dgm:presLayoutVars>
          <dgm:dir/>
          <dgm:animLvl val="lvl"/>
          <dgm:resizeHandles val="exact"/>
        </dgm:presLayoutVars>
      </dgm:prSet>
      <dgm:spPr/>
      <dgm:t>
        <a:bodyPr/>
        <a:lstStyle/>
        <a:p>
          <a:endParaRPr lang="en-GB"/>
        </a:p>
      </dgm:t>
    </dgm:pt>
    <dgm:pt modelId="{2E9D2DA7-2FC7-433A-8884-65E6A02C5C27}" type="pres">
      <dgm:prSet presAssocID="{4E9CFE44-00B6-4380-B485-11F302C2FC6B}" presName="vertFlow" presStyleCnt="0"/>
      <dgm:spPr/>
    </dgm:pt>
    <dgm:pt modelId="{A8169639-C826-42B7-BEEF-41568E418BB6}" type="pres">
      <dgm:prSet presAssocID="{4E9CFE44-00B6-4380-B485-11F302C2FC6B}" presName="header" presStyleLbl="node1" presStyleIdx="0" presStyleCnt="5" custScaleY="247473"/>
      <dgm:spPr/>
      <dgm:t>
        <a:bodyPr/>
        <a:lstStyle/>
        <a:p>
          <a:endParaRPr lang="en-GB"/>
        </a:p>
      </dgm:t>
    </dgm:pt>
    <dgm:pt modelId="{A4A43879-FCE1-4EBB-94FA-8649D5B3119C}" type="pres">
      <dgm:prSet presAssocID="{8E429070-A43C-45E3-B5DE-557F4270BBC3}" presName="parTrans" presStyleLbl="sibTrans2D1" presStyleIdx="0" presStyleCnt="9"/>
      <dgm:spPr/>
      <dgm:t>
        <a:bodyPr/>
        <a:lstStyle/>
        <a:p>
          <a:endParaRPr lang="en-GB"/>
        </a:p>
      </dgm:t>
    </dgm:pt>
    <dgm:pt modelId="{67EDA4E0-30DE-4DBB-A4A0-138BED103DBD}" type="pres">
      <dgm:prSet presAssocID="{F4BAD1AF-0A9A-40F6-9656-4BAA65EE3767}" presName="child" presStyleLbl="alignAccFollowNode1" presStyleIdx="0" presStyleCnt="9" custScaleY="352623">
        <dgm:presLayoutVars>
          <dgm:chMax val="0"/>
          <dgm:bulletEnabled val="1"/>
        </dgm:presLayoutVars>
      </dgm:prSet>
      <dgm:spPr/>
      <dgm:t>
        <a:bodyPr/>
        <a:lstStyle/>
        <a:p>
          <a:endParaRPr lang="en-GB"/>
        </a:p>
      </dgm:t>
    </dgm:pt>
    <dgm:pt modelId="{92C636C8-A32C-42FC-9372-534BE8630202}" type="pres">
      <dgm:prSet presAssocID="{69646187-7233-498B-ABFB-20DFDA4E6C82}" presName="sibTrans" presStyleLbl="sibTrans2D1" presStyleIdx="1" presStyleCnt="9"/>
      <dgm:spPr/>
      <dgm:t>
        <a:bodyPr/>
        <a:lstStyle/>
        <a:p>
          <a:endParaRPr lang="en-GB"/>
        </a:p>
      </dgm:t>
    </dgm:pt>
    <dgm:pt modelId="{5A22FC40-3F84-4513-9B4E-7A61C99353E6}" type="pres">
      <dgm:prSet presAssocID="{EE81170F-2978-463B-88DE-E7AD8CA42917}" presName="child" presStyleLbl="alignAccFollowNode1" presStyleIdx="1" presStyleCnt="9" custScaleY="352623">
        <dgm:presLayoutVars>
          <dgm:chMax val="0"/>
          <dgm:bulletEnabled val="1"/>
        </dgm:presLayoutVars>
      </dgm:prSet>
      <dgm:spPr/>
      <dgm:t>
        <a:bodyPr/>
        <a:lstStyle/>
        <a:p>
          <a:endParaRPr lang="en-GB"/>
        </a:p>
      </dgm:t>
    </dgm:pt>
    <dgm:pt modelId="{BF0F387B-B979-45A8-A87B-11E14B0E72EE}" type="pres">
      <dgm:prSet presAssocID="{4E9CFE44-00B6-4380-B485-11F302C2FC6B}" presName="hSp" presStyleCnt="0"/>
      <dgm:spPr/>
    </dgm:pt>
    <dgm:pt modelId="{414E5E92-F83C-4244-8128-30CE9A0E728B}" type="pres">
      <dgm:prSet presAssocID="{31326ADE-F862-4D27-A7ED-E8F944D6AD54}" presName="vertFlow" presStyleCnt="0"/>
      <dgm:spPr/>
    </dgm:pt>
    <dgm:pt modelId="{32348ED8-D863-48E5-9A78-CF2E6B9FDC4E}" type="pres">
      <dgm:prSet presAssocID="{31326ADE-F862-4D27-A7ED-E8F944D6AD54}" presName="header" presStyleLbl="node1" presStyleIdx="1" presStyleCnt="5" custScaleY="247086"/>
      <dgm:spPr/>
      <dgm:t>
        <a:bodyPr/>
        <a:lstStyle/>
        <a:p>
          <a:endParaRPr lang="en-GB"/>
        </a:p>
      </dgm:t>
    </dgm:pt>
    <dgm:pt modelId="{E54D123F-F16D-4FB5-8A64-AD8B84D3C5FF}" type="pres">
      <dgm:prSet presAssocID="{A79225F8-CD92-42D1-AFB6-0D61429F1C9B}" presName="parTrans" presStyleLbl="sibTrans2D1" presStyleIdx="2" presStyleCnt="9"/>
      <dgm:spPr/>
      <dgm:t>
        <a:bodyPr/>
        <a:lstStyle/>
        <a:p>
          <a:endParaRPr lang="en-GB"/>
        </a:p>
      </dgm:t>
    </dgm:pt>
    <dgm:pt modelId="{DC633EC7-9A66-4C34-9685-64E313EEB224}" type="pres">
      <dgm:prSet presAssocID="{8499DE9A-32D6-4C99-92CD-DA2A23BBDEBD}" presName="child" presStyleLbl="alignAccFollowNode1" presStyleIdx="2" presStyleCnt="9" custScaleY="352623">
        <dgm:presLayoutVars>
          <dgm:chMax val="0"/>
          <dgm:bulletEnabled val="1"/>
        </dgm:presLayoutVars>
      </dgm:prSet>
      <dgm:spPr/>
      <dgm:t>
        <a:bodyPr/>
        <a:lstStyle/>
        <a:p>
          <a:endParaRPr lang="en-GB"/>
        </a:p>
      </dgm:t>
    </dgm:pt>
    <dgm:pt modelId="{E5A2FA02-4170-4467-97B7-3CAD9AD4B420}" type="pres">
      <dgm:prSet presAssocID="{31326ADE-F862-4D27-A7ED-E8F944D6AD54}" presName="hSp" presStyleCnt="0"/>
      <dgm:spPr/>
    </dgm:pt>
    <dgm:pt modelId="{E30D876D-A244-456C-955F-2D7BFDE22C6A}" type="pres">
      <dgm:prSet presAssocID="{439D6F8E-547A-4258-9D43-2799EF030395}" presName="vertFlow" presStyleCnt="0"/>
      <dgm:spPr/>
    </dgm:pt>
    <dgm:pt modelId="{2FC85785-B30B-4980-ADD0-6DEE60FB15CB}" type="pres">
      <dgm:prSet presAssocID="{439D6F8E-547A-4258-9D43-2799EF030395}" presName="header" presStyleLbl="node1" presStyleIdx="2" presStyleCnt="5" custScaleY="247087"/>
      <dgm:spPr/>
      <dgm:t>
        <a:bodyPr/>
        <a:lstStyle/>
        <a:p>
          <a:endParaRPr lang="en-GB"/>
        </a:p>
      </dgm:t>
    </dgm:pt>
    <dgm:pt modelId="{1BE4231B-8977-4374-9930-68BB275390D0}" type="pres">
      <dgm:prSet presAssocID="{876B7977-4A64-4DBE-8027-0526AD4760DA}" presName="parTrans" presStyleLbl="sibTrans2D1" presStyleIdx="3" presStyleCnt="9"/>
      <dgm:spPr/>
      <dgm:t>
        <a:bodyPr/>
        <a:lstStyle/>
        <a:p>
          <a:endParaRPr lang="en-GB"/>
        </a:p>
      </dgm:t>
    </dgm:pt>
    <dgm:pt modelId="{1822B0BB-2680-4445-8A3A-60353ACF1B6D}" type="pres">
      <dgm:prSet presAssocID="{38644AFD-50B0-4F49-B126-D73CACDD4482}" presName="child" presStyleLbl="alignAccFollowNode1" presStyleIdx="3" presStyleCnt="9" custScaleY="352623">
        <dgm:presLayoutVars>
          <dgm:chMax val="0"/>
          <dgm:bulletEnabled val="1"/>
        </dgm:presLayoutVars>
      </dgm:prSet>
      <dgm:spPr/>
      <dgm:t>
        <a:bodyPr/>
        <a:lstStyle/>
        <a:p>
          <a:endParaRPr lang="en-GB"/>
        </a:p>
      </dgm:t>
    </dgm:pt>
    <dgm:pt modelId="{D99ECA0B-92DC-450A-B0ED-5475F15C2050}" type="pres">
      <dgm:prSet presAssocID="{8EFBD5F0-BD35-4B74-B846-7176F6BFAA6B}" presName="sibTrans" presStyleLbl="sibTrans2D1" presStyleIdx="4" presStyleCnt="9"/>
      <dgm:spPr/>
      <dgm:t>
        <a:bodyPr/>
        <a:lstStyle/>
        <a:p>
          <a:endParaRPr lang="en-GB"/>
        </a:p>
      </dgm:t>
    </dgm:pt>
    <dgm:pt modelId="{F7CFA2AD-CB5B-4C77-AA09-157B188E8993}" type="pres">
      <dgm:prSet presAssocID="{2635957F-C664-48A7-8B97-4ABFAD044E92}" presName="child" presStyleLbl="alignAccFollowNode1" presStyleIdx="4" presStyleCnt="9" custScaleY="352623">
        <dgm:presLayoutVars>
          <dgm:chMax val="0"/>
          <dgm:bulletEnabled val="1"/>
        </dgm:presLayoutVars>
      </dgm:prSet>
      <dgm:spPr/>
      <dgm:t>
        <a:bodyPr/>
        <a:lstStyle/>
        <a:p>
          <a:endParaRPr lang="en-GB"/>
        </a:p>
      </dgm:t>
    </dgm:pt>
    <dgm:pt modelId="{3434F926-6BBA-4FDB-AEF1-33D4130D97C5}" type="pres">
      <dgm:prSet presAssocID="{439D6F8E-547A-4258-9D43-2799EF030395}" presName="hSp" presStyleCnt="0"/>
      <dgm:spPr/>
    </dgm:pt>
    <dgm:pt modelId="{C12045D7-A0B7-4511-B4D7-5CF74D1CC5A0}" type="pres">
      <dgm:prSet presAssocID="{306E8226-6AA3-41B6-B24E-0973E24802B8}" presName="vertFlow" presStyleCnt="0"/>
      <dgm:spPr/>
    </dgm:pt>
    <dgm:pt modelId="{2B239577-2440-404A-AC5C-FC67757225E2}" type="pres">
      <dgm:prSet presAssocID="{306E8226-6AA3-41B6-B24E-0973E24802B8}" presName="header" presStyleLbl="node1" presStyleIdx="3" presStyleCnt="5" custScaleY="247087"/>
      <dgm:spPr/>
      <dgm:t>
        <a:bodyPr/>
        <a:lstStyle/>
        <a:p>
          <a:endParaRPr lang="en-GB"/>
        </a:p>
      </dgm:t>
    </dgm:pt>
    <dgm:pt modelId="{13F25788-29C0-4B0B-B613-337729D0C46A}" type="pres">
      <dgm:prSet presAssocID="{98958473-8FC9-4A1B-AC9D-B32A636C9D97}" presName="parTrans" presStyleLbl="sibTrans2D1" presStyleIdx="5" presStyleCnt="9"/>
      <dgm:spPr/>
      <dgm:t>
        <a:bodyPr/>
        <a:lstStyle/>
        <a:p>
          <a:endParaRPr lang="en-GB"/>
        </a:p>
      </dgm:t>
    </dgm:pt>
    <dgm:pt modelId="{270DA9D2-1D70-4B00-A304-09C8281CEF2B}" type="pres">
      <dgm:prSet presAssocID="{A35C4FB8-9AE1-4E90-A585-01C6AE61AB64}" presName="child" presStyleLbl="alignAccFollowNode1" presStyleIdx="5" presStyleCnt="9" custScaleY="352623">
        <dgm:presLayoutVars>
          <dgm:chMax val="0"/>
          <dgm:bulletEnabled val="1"/>
        </dgm:presLayoutVars>
      </dgm:prSet>
      <dgm:spPr/>
      <dgm:t>
        <a:bodyPr/>
        <a:lstStyle/>
        <a:p>
          <a:endParaRPr lang="en-GB"/>
        </a:p>
      </dgm:t>
    </dgm:pt>
    <dgm:pt modelId="{F7B6F558-3040-466E-8EEE-D518627F9BC4}" type="pres">
      <dgm:prSet presAssocID="{7F7E38D8-813C-474F-81EA-E2AEDA63957A}" presName="sibTrans" presStyleLbl="sibTrans2D1" presStyleIdx="6" presStyleCnt="9"/>
      <dgm:spPr/>
      <dgm:t>
        <a:bodyPr/>
        <a:lstStyle/>
        <a:p>
          <a:endParaRPr lang="en-GB"/>
        </a:p>
      </dgm:t>
    </dgm:pt>
    <dgm:pt modelId="{4C861784-1970-4926-920D-E4F417E0CBCA}" type="pres">
      <dgm:prSet presAssocID="{8213A934-8AF2-46FE-A666-1E74375487F7}" presName="child" presStyleLbl="alignAccFollowNode1" presStyleIdx="6" presStyleCnt="9" custScaleY="352623">
        <dgm:presLayoutVars>
          <dgm:chMax val="0"/>
          <dgm:bulletEnabled val="1"/>
        </dgm:presLayoutVars>
      </dgm:prSet>
      <dgm:spPr/>
      <dgm:t>
        <a:bodyPr/>
        <a:lstStyle/>
        <a:p>
          <a:endParaRPr lang="en-GB"/>
        </a:p>
      </dgm:t>
    </dgm:pt>
    <dgm:pt modelId="{8CF367B1-C5F1-4ADD-B8FF-0AC2AEBB5D61}" type="pres">
      <dgm:prSet presAssocID="{306E8226-6AA3-41B6-B24E-0973E24802B8}" presName="hSp" presStyleCnt="0"/>
      <dgm:spPr/>
    </dgm:pt>
    <dgm:pt modelId="{FEB9B772-7FF5-4330-914D-FEEBD5F45831}" type="pres">
      <dgm:prSet presAssocID="{7B60F707-6470-486B-8B2C-C49BF5DE9DFB}" presName="vertFlow" presStyleCnt="0"/>
      <dgm:spPr/>
    </dgm:pt>
    <dgm:pt modelId="{D526ABE2-8294-4073-AF2B-D414CEE625B3}" type="pres">
      <dgm:prSet presAssocID="{7B60F707-6470-486B-8B2C-C49BF5DE9DFB}" presName="header" presStyleLbl="node1" presStyleIdx="4" presStyleCnt="5" custScaleY="247087"/>
      <dgm:spPr/>
      <dgm:t>
        <a:bodyPr/>
        <a:lstStyle/>
        <a:p>
          <a:endParaRPr lang="en-GB"/>
        </a:p>
      </dgm:t>
    </dgm:pt>
    <dgm:pt modelId="{C4922978-2521-417D-A242-FB7A55484373}" type="pres">
      <dgm:prSet presAssocID="{D6E4F752-5E13-4BC6-8B7B-EA4EAC5D3A31}" presName="parTrans" presStyleLbl="sibTrans2D1" presStyleIdx="7" presStyleCnt="9"/>
      <dgm:spPr/>
      <dgm:t>
        <a:bodyPr/>
        <a:lstStyle/>
        <a:p>
          <a:endParaRPr lang="en-GB"/>
        </a:p>
      </dgm:t>
    </dgm:pt>
    <dgm:pt modelId="{783139E8-A006-4511-A0B6-203DE2AB32D7}" type="pres">
      <dgm:prSet presAssocID="{CE8E7812-28ED-42BF-B811-91DBAE58A667}" presName="child" presStyleLbl="alignAccFollowNode1" presStyleIdx="7" presStyleCnt="9" custScaleY="352623">
        <dgm:presLayoutVars>
          <dgm:chMax val="0"/>
          <dgm:bulletEnabled val="1"/>
        </dgm:presLayoutVars>
      </dgm:prSet>
      <dgm:spPr/>
      <dgm:t>
        <a:bodyPr/>
        <a:lstStyle/>
        <a:p>
          <a:endParaRPr lang="en-GB"/>
        </a:p>
      </dgm:t>
    </dgm:pt>
    <dgm:pt modelId="{7A6A6D98-1981-4E46-AC40-ABF565FB9504}" type="pres">
      <dgm:prSet presAssocID="{A08971B0-2894-4670-A8D7-34D2D24A56E6}" presName="sibTrans" presStyleLbl="sibTrans2D1" presStyleIdx="8" presStyleCnt="9"/>
      <dgm:spPr/>
      <dgm:t>
        <a:bodyPr/>
        <a:lstStyle/>
        <a:p>
          <a:endParaRPr lang="en-GB"/>
        </a:p>
      </dgm:t>
    </dgm:pt>
    <dgm:pt modelId="{DF4CBD83-A848-4E0F-A556-69BDBF8E957A}" type="pres">
      <dgm:prSet presAssocID="{A3E4B24B-38B6-4CFD-AD71-78F97B5010ED}" presName="child" presStyleLbl="alignAccFollowNode1" presStyleIdx="8" presStyleCnt="9" custScaleY="352623">
        <dgm:presLayoutVars>
          <dgm:chMax val="0"/>
          <dgm:bulletEnabled val="1"/>
        </dgm:presLayoutVars>
      </dgm:prSet>
      <dgm:spPr/>
      <dgm:t>
        <a:bodyPr/>
        <a:lstStyle/>
        <a:p>
          <a:endParaRPr lang="en-GB"/>
        </a:p>
      </dgm:t>
    </dgm:pt>
  </dgm:ptLst>
  <dgm:cxnLst>
    <dgm:cxn modelId="{D5DFE4A7-262D-4511-AE3E-4C67BEF27385}" type="presOf" srcId="{31326ADE-F862-4D27-A7ED-E8F944D6AD54}" destId="{32348ED8-D863-48E5-9A78-CF2E6B9FDC4E}" srcOrd="0" destOrd="0" presId="urn:microsoft.com/office/officeart/2005/8/layout/lProcess1"/>
    <dgm:cxn modelId="{93375D90-7C8F-4D9D-BD98-240B3DFFE778}" srcId="{31326ADE-F862-4D27-A7ED-E8F944D6AD54}" destId="{8499DE9A-32D6-4C99-92CD-DA2A23BBDEBD}" srcOrd="0" destOrd="0" parTransId="{A79225F8-CD92-42D1-AFB6-0D61429F1C9B}" sibTransId="{129123C3-4D49-41BC-935B-7C980E83F768}"/>
    <dgm:cxn modelId="{DA9ACF8A-9203-40D9-9636-708C779EA93A}" srcId="{306E8226-6AA3-41B6-B24E-0973E24802B8}" destId="{A35C4FB8-9AE1-4E90-A585-01C6AE61AB64}" srcOrd="0" destOrd="0" parTransId="{98958473-8FC9-4A1B-AC9D-B32A636C9D97}" sibTransId="{7F7E38D8-813C-474F-81EA-E2AEDA63957A}"/>
    <dgm:cxn modelId="{9A2C6FBC-A572-48D8-B8FA-894881B75C65}" srcId="{4C7CEC8F-4E3C-45FE-9DD6-6BCE22EA678C}" destId="{439D6F8E-547A-4258-9D43-2799EF030395}" srcOrd="2" destOrd="0" parTransId="{9D1117F2-F61C-47FB-B9B2-89E501A2008B}" sibTransId="{5A5F2BCD-BC0B-40ED-9770-90526BC4B6AD}"/>
    <dgm:cxn modelId="{4A44C9B3-924F-42CF-99E0-D2159DD1DD79}" type="presOf" srcId="{7B60F707-6470-486B-8B2C-C49BF5DE9DFB}" destId="{D526ABE2-8294-4073-AF2B-D414CEE625B3}" srcOrd="0" destOrd="0" presId="urn:microsoft.com/office/officeart/2005/8/layout/lProcess1"/>
    <dgm:cxn modelId="{D537B191-B41F-4097-A07E-045DE3D872EC}" type="presOf" srcId="{8499DE9A-32D6-4C99-92CD-DA2A23BBDEBD}" destId="{DC633EC7-9A66-4C34-9685-64E313EEB224}" srcOrd="0" destOrd="0" presId="urn:microsoft.com/office/officeart/2005/8/layout/lProcess1"/>
    <dgm:cxn modelId="{9317CD09-88B0-40CE-BA77-6EA7BA7C81A5}" srcId="{4E9CFE44-00B6-4380-B485-11F302C2FC6B}" destId="{F4BAD1AF-0A9A-40F6-9656-4BAA65EE3767}" srcOrd="0" destOrd="0" parTransId="{8E429070-A43C-45E3-B5DE-557F4270BBC3}" sibTransId="{69646187-7233-498B-ABFB-20DFDA4E6C82}"/>
    <dgm:cxn modelId="{8DAD9545-5809-4BB9-98D8-37C3A5F1367A}" srcId="{4C7CEC8F-4E3C-45FE-9DD6-6BCE22EA678C}" destId="{4E9CFE44-00B6-4380-B485-11F302C2FC6B}" srcOrd="0" destOrd="0" parTransId="{E2A986A3-009B-48C0-AE45-F00EEC98E2CC}" sibTransId="{25407608-E0E3-4A32-8908-1A542EACD66F}"/>
    <dgm:cxn modelId="{0F9790E4-ADFD-46DE-A59C-30DA1874F5BA}" type="presOf" srcId="{38644AFD-50B0-4F49-B126-D73CACDD4482}" destId="{1822B0BB-2680-4445-8A3A-60353ACF1B6D}" srcOrd="0" destOrd="0" presId="urn:microsoft.com/office/officeart/2005/8/layout/lProcess1"/>
    <dgm:cxn modelId="{502A1E79-581C-45B3-A0D3-FB5C83A3298F}" type="presOf" srcId="{CE8E7812-28ED-42BF-B811-91DBAE58A667}" destId="{783139E8-A006-4511-A0B6-203DE2AB32D7}" srcOrd="0" destOrd="0" presId="urn:microsoft.com/office/officeart/2005/8/layout/lProcess1"/>
    <dgm:cxn modelId="{B499048A-F93F-4753-9010-E82E190C1C0F}" srcId="{4C7CEC8F-4E3C-45FE-9DD6-6BCE22EA678C}" destId="{306E8226-6AA3-41B6-B24E-0973E24802B8}" srcOrd="3" destOrd="0" parTransId="{4A15B1CD-5455-4039-98AE-4D27A7A81075}" sibTransId="{B6ED15A3-BDA3-4DA9-984C-4AEFCE912B16}"/>
    <dgm:cxn modelId="{08745A1C-870B-4B49-9B57-89226A8C6420}" type="presOf" srcId="{F4BAD1AF-0A9A-40F6-9656-4BAA65EE3767}" destId="{67EDA4E0-30DE-4DBB-A4A0-138BED103DBD}" srcOrd="0" destOrd="0" presId="urn:microsoft.com/office/officeart/2005/8/layout/lProcess1"/>
    <dgm:cxn modelId="{139D638D-3CF2-49D5-8630-39AC0AB092F5}" type="presOf" srcId="{A3E4B24B-38B6-4CFD-AD71-78F97B5010ED}" destId="{DF4CBD83-A848-4E0F-A556-69BDBF8E957A}" srcOrd="0" destOrd="0" presId="urn:microsoft.com/office/officeart/2005/8/layout/lProcess1"/>
    <dgm:cxn modelId="{C6F13DC1-FE06-4B71-9A12-4B7012A28604}" type="presOf" srcId="{A35C4FB8-9AE1-4E90-A585-01C6AE61AB64}" destId="{270DA9D2-1D70-4B00-A304-09C8281CEF2B}" srcOrd="0" destOrd="0" presId="urn:microsoft.com/office/officeart/2005/8/layout/lProcess1"/>
    <dgm:cxn modelId="{CD3E9167-538E-4D70-9464-72549753D3A1}" srcId="{4E9CFE44-00B6-4380-B485-11F302C2FC6B}" destId="{EE81170F-2978-463B-88DE-E7AD8CA42917}" srcOrd="1" destOrd="0" parTransId="{450B099C-746B-42D6-94BD-D893357EB2DD}" sibTransId="{107EDFEF-7BD6-4C8A-A183-20C7A337BC43}"/>
    <dgm:cxn modelId="{EA9CF726-3424-4ACA-8BDB-693800DE5E76}" type="presOf" srcId="{8213A934-8AF2-46FE-A666-1E74375487F7}" destId="{4C861784-1970-4926-920D-E4F417E0CBCA}" srcOrd="0" destOrd="0" presId="urn:microsoft.com/office/officeart/2005/8/layout/lProcess1"/>
    <dgm:cxn modelId="{D76C1D08-7EA3-41C9-982F-C2C98DE026ED}" type="presOf" srcId="{876B7977-4A64-4DBE-8027-0526AD4760DA}" destId="{1BE4231B-8977-4374-9930-68BB275390D0}" srcOrd="0" destOrd="0" presId="urn:microsoft.com/office/officeart/2005/8/layout/lProcess1"/>
    <dgm:cxn modelId="{CC50BD2F-171B-4A5A-854D-AD9454295206}" srcId="{7B60F707-6470-486B-8B2C-C49BF5DE9DFB}" destId="{CE8E7812-28ED-42BF-B811-91DBAE58A667}" srcOrd="0" destOrd="0" parTransId="{D6E4F752-5E13-4BC6-8B7B-EA4EAC5D3A31}" sibTransId="{A08971B0-2894-4670-A8D7-34D2D24A56E6}"/>
    <dgm:cxn modelId="{345DB482-B7E1-46BC-A19D-EB129CE7A5DB}" srcId="{439D6F8E-547A-4258-9D43-2799EF030395}" destId="{2635957F-C664-48A7-8B97-4ABFAD044E92}" srcOrd="1" destOrd="0" parTransId="{C3C0EDBF-F829-4BCE-83F8-6241E3178375}" sibTransId="{A313FB68-A373-4340-970B-C8BAE72C5AF3}"/>
    <dgm:cxn modelId="{98F3AFE7-2E68-4392-A30E-5A99563F3278}" type="presOf" srcId="{7F7E38D8-813C-474F-81EA-E2AEDA63957A}" destId="{F7B6F558-3040-466E-8EEE-D518627F9BC4}" srcOrd="0" destOrd="0" presId="urn:microsoft.com/office/officeart/2005/8/layout/lProcess1"/>
    <dgm:cxn modelId="{07296642-596B-4AF9-99EC-4FE194F80709}" srcId="{7B60F707-6470-486B-8B2C-C49BF5DE9DFB}" destId="{A3E4B24B-38B6-4CFD-AD71-78F97B5010ED}" srcOrd="1" destOrd="0" parTransId="{A6A29418-129F-44F0-9E9D-D941BBB6E093}" sibTransId="{6FA0E6D9-D6A6-49F9-9355-98DB8DE88D7B}"/>
    <dgm:cxn modelId="{725AA9A1-A30B-4023-966F-5A4DBC53B360}" type="presOf" srcId="{306E8226-6AA3-41B6-B24E-0973E24802B8}" destId="{2B239577-2440-404A-AC5C-FC67757225E2}" srcOrd="0" destOrd="0" presId="urn:microsoft.com/office/officeart/2005/8/layout/lProcess1"/>
    <dgm:cxn modelId="{055C86E8-595C-408A-8F8E-BCA6B6683955}" type="presOf" srcId="{EE81170F-2978-463B-88DE-E7AD8CA42917}" destId="{5A22FC40-3F84-4513-9B4E-7A61C99353E6}" srcOrd="0" destOrd="0" presId="urn:microsoft.com/office/officeart/2005/8/layout/lProcess1"/>
    <dgm:cxn modelId="{89A4E75A-21CC-49C3-B0F7-1EC927242148}" type="presOf" srcId="{69646187-7233-498B-ABFB-20DFDA4E6C82}" destId="{92C636C8-A32C-42FC-9372-534BE8630202}" srcOrd="0" destOrd="0" presId="urn:microsoft.com/office/officeart/2005/8/layout/lProcess1"/>
    <dgm:cxn modelId="{FF9C070F-EC9A-4F7D-9D29-0F3900598D09}" type="presOf" srcId="{439D6F8E-547A-4258-9D43-2799EF030395}" destId="{2FC85785-B30B-4980-ADD0-6DEE60FB15CB}" srcOrd="0" destOrd="0" presId="urn:microsoft.com/office/officeart/2005/8/layout/lProcess1"/>
    <dgm:cxn modelId="{C35052FB-204F-4C72-8D94-95F2D02ACB70}" type="presOf" srcId="{A79225F8-CD92-42D1-AFB6-0D61429F1C9B}" destId="{E54D123F-F16D-4FB5-8A64-AD8B84D3C5FF}" srcOrd="0" destOrd="0" presId="urn:microsoft.com/office/officeart/2005/8/layout/lProcess1"/>
    <dgm:cxn modelId="{D7F9F06E-CEB4-4E2E-AB20-33CA44B7F291}" type="presOf" srcId="{8E429070-A43C-45E3-B5DE-557F4270BBC3}" destId="{A4A43879-FCE1-4EBB-94FA-8649D5B3119C}" srcOrd="0" destOrd="0" presId="urn:microsoft.com/office/officeart/2005/8/layout/lProcess1"/>
    <dgm:cxn modelId="{8E0AE24C-225B-48FF-9327-C0CCA730B1F7}" type="presOf" srcId="{2635957F-C664-48A7-8B97-4ABFAD044E92}" destId="{F7CFA2AD-CB5B-4C77-AA09-157B188E8993}" srcOrd="0" destOrd="0" presId="urn:microsoft.com/office/officeart/2005/8/layout/lProcess1"/>
    <dgm:cxn modelId="{B5BA8CCC-733E-4D5E-A64B-F954CE261272}" type="presOf" srcId="{4C7CEC8F-4E3C-45FE-9DD6-6BCE22EA678C}" destId="{155FDDD7-AD49-43FB-9FB5-BF8EBF2D9ED3}" srcOrd="0" destOrd="0" presId="urn:microsoft.com/office/officeart/2005/8/layout/lProcess1"/>
    <dgm:cxn modelId="{AD451127-AD0A-4C71-A3FD-370E0E1E64BE}" srcId="{439D6F8E-547A-4258-9D43-2799EF030395}" destId="{38644AFD-50B0-4F49-B126-D73CACDD4482}" srcOrd="0" destOrd="0" parTransId="{876B7977-4A64-4DBE-8027-0526AD4760DA}" sibTransId="{8EFBD5F0-BD35-4B74-B846-7176F6BFAA6B}"/>
    <dgm:cxn modelId="{C7C4CB70-615D-444B-A480-0094FAF18AC9}" type="presOf" srcId="{4E9CFE44-00B6-4380-B485-11F302C2FC6B}" destId="{A8169639-C826-42B7-BEEF-41568E418BB6}" srcOrd="0" destOrd="0" presId="urn:microsoft.com/office/officeart/2005/8/layout/lProcess1"/>
    <dgm:cxn modelId="{0CAD588F-4865-4333-98FC-50420C13E66C}" type="presOf" srcId="{98958473-8FC9-4A1B-AC9D-B32A636C9D97}" destId="{13F25788-29C0-4B0B-B613-337729D0C46A}" srcOrd="0" destOrd="0" presId="urn:microsoft.com/office/officeart/2005/8/layout/lProcess1"/>
    <dgm:cxn modelId="{9959F179-90A3-4861-9B0E-CBB05E656FC5}" srcId="{4C7CEC8F-4E3C-45FE-9DD6-6BCE22EA678C}" destId="{31326ADE-F862-4D27-A7ED-E8F944D6AD54}" srcOrd="1" destOrd="0" parTransId="{BC42DBD5-00A6-4319-BF32-110D47ACF7E7}" sibTransId="{75C90E8F-B035-40FD-9FFD-53113F1B9BCD}"/>
    <dgm:cxn modelId="{99C09E47-561E-4546-8A80-649DB0556520}" srcId="{4C7CEC8F-4E3C-45FE-9DD6-6BCE22EA678C}" destId="{7B60F707-6470-486B-8B2C-C49BF5DE9DFB}" srcOrd="4" destOrd="0" parTransId="{18A02126-FAEC-43C5-B071-17396AFC89BD}" sibTransId="{B8E781C3-0EEC-427D-9F76-1A4F2533D87B}"/>
    <dgm:cxn modelId="{DE687728-CBA2-433C-B58B-7E3A47A27E04}" srcId="{306E8226-6AA3-41B6-B24E-0973E24802B8}" destId="{8213A934-8AF2-46FE-A666-1E74375487F7}" srcOrd="1" destOrd="0" parTransId="{66CBE9D3-4743-40E6-AC2C-3AAB04478C33}" sibTransId="{433E8EC4-7FA3-4477-99F8-BA9DABA4A6E4}"/>
    <dgm:cxn modelId="{10E79757-33DC-48DE-A099-F2A107151773}" type="presOf" srcId="{A08971B0-2894-4670-A8D7-34D2D24A56E6}" destId="{7A6A6D98-1981-4E46-AC40-ABF565FB9504}" srcOrd="0" destOrd="0" presId="urn:microsoft.com/office/officeart/2005/8/layout/lProcess1"/>
    <dgm:cxn modelId="{D410E9A7-35E3-46CD-B2B5-D77079C472E8}" type="presOf" srcId="{8EFBD5F0-BD35-4B74-B846-7176F6BFAA6B}" destId="{D99ECA0B-92DC-450A-B0ED-5475F15C2050}" srcOrd="0" destOrd="0" presId="urn:microsoft.com/office/officeart/2005/8/layout/lProcess1"/>
    <dgm:cxn modelId="{4B1F04A1-CB51-4D2D-B65F-657D224C70D0}" type="presOf" srcId="{D6E4F752-5E13-4BC6-8B7B-EA4EAC5D3A31}" destId="{C4922978-2521-417D-A242-FB7A55484373}" srcOrd="0" destOrd="0" presId="urn:microsoft.com/office/officeart/2005/8/layout/lProcess1"/>
    <dgm:cxn modelId="{01836F8C-44EF-494B-99F7-2DB962D3402F}" type="presParOf" srcId="{155FDDD7-AD49-43FB-9FB5-BF8EBF2D9ED3}" destId="{2E9D2DA7-2FC7-433A-8884-65E6A02C5C27}" srcOrd="0" destOrd="0" presId="urn:microsoft.com/office/officeart/2005/8/layout/lProcess1"/>
    <dgm:cxn modelId="{4121DE9A-BC29-44CD-B93B-5C69A31E15F5}" type="presParOf" srcId="{2E9D2DA7-2FC7-433A-8884-65E6A02C5C27}" destId="{A8169639-C826-42B7-BEEF-41568E418BB6}" srcOrd="0" destOrd="0" presId="urn:microsoft.com/office/officeart/2005/8/layout/lProcess1"/>
    <dgm:cxn modelId="{4BB25479-769F-49B2-80F4-85DD23D72D25}" type="presParOf" srcId="{2E9D2DA7-2FC7-433A-8884-65E6A02C5C27}" destId="{A4A43879-FCE1-4EBB-94FA-8649D5B3119C}" srcOrd="1" destOrd="0" presId="urn:microsoft.com/office/officeart/2005/8/layout/lProcess1"/>
    <dgm:cxn modelId="{E46688EE-397F-4769-B00E-E44612C13B94}" type="presParOf" srcId="{2E9D2DA7-2FC7-433A-8884-65E6A02C5C27}" destId="{67EDA4E0-30DE-4DBB-A4A0-138BED103DBD}" srcOrd="2" destOrd="0" presId="urn:microsoft.com/office/officeart/2005/8/layout/lProcess1"/>
    <dgm:cxn modelId="{AC245C3B-F80F-47FB-A224-2C62D23E1225}" type="presParOf" srcId="{2E9D2DA7-2FC7-433A-8884-65E6A02C5C27}" destId="{92C636C8-A32C-42FC-9372-534BE8630202}" srcOrd="3" destOrd="0" presId="urn:microsoft.com/office/officeart/2005/8/layout/lProcess1"/>
    <dgm:cxn modelId="{70F0629A-004F-44F2-958C-668F6A2D9967}" type="presParOf" srcId="{2E9D2DA7-2FC7-433A-8884-65E6A02C5C27}" destId="{5A22FC40-3F84-4513-9B4E-7A61C99353E6}" srcOrd="4" destOrd="0" presId="urn:microsoft.com/office/officeart/2005/8/layout/lProcess1"/>
    <dgm:cxn modelId="{ED70E358-85C2-4E36-B1E6-7A6851AADD33}" type="presParOf" srcId="{155FDDD7-AD49-43FB-9FB5-BF8EBF2D9ED3}" destId="{BF0F387B-B979-45A8-A87B-11E14B0E72EE}" srcOrd="1" destOrd="0" presId="urn:microsoft.com/office/officeart/2005/8/layout/lProcess1"/>
    <dgm:cxn modelId="{7C6DD12A-5920-4CE7-A65C-341F3537F3B2}" type="presParOf" srcId="{155FDDD7-AD49-43FB-9FB5-BF8EBF2D9ED3}" destId="{414E5E92-F83C-4244-8128-30CE9A0E728B}" srcOrd="2" destOrd="0" presId="urn:microsoft.com/office/officeart/2005/8/layout/lProcess1"/>
    <dgm:cxn modelId="{732CBC11-A967-438D-B861-04DF30C1EF8B}" type="presParOf" srcId="{414E5E92-F83C-4244-8128-30CE9A0E728B}" destId="{32348ED8-D863-48E5-9A78-CF2E6B9FDC4E}" srcOrd="0" destOrd="0" presId="urn:microsoft.com/office/officeart/2005/8/layout/lProcess1"/>
    <dgm:cxn modelId="{36DBD2BF-D012-47FC-A839-810FE7B92B91}" type="presParOf" srcId="{414E5E92-F83C-4244-8128-30CE9A0E728B}" destId="{E54D123F-F16D-4FB5-8A64-AD8B84D3C5FF}" srcOrd="1" destOrd="0" presId="urn:microsoft.com/office/officeart/2005/8/layout/lProcess1"/>
    <dgm:cxn modelId="{5D7012FB-DD35-48EA-9798-C99CF7723451}" type="presParOf" srcId="{414E5E92-F83C-4244-8128-30CE9A0E728B}" destId="{DC633EC7-9A66-4C34-9685-64E313EEB224}" srcOrd="2" destOrd="0" presId="urn:microsoft.com/office/officeart/2005/8/layout/lProcess1"/>
    <dgm:cxn modelId="{9B408407-2AFC-48A8-A214-B333252A2EB1}" type="presParOf" srcId="{155FDDD7-AD49-43FB-9FB5-BF8EBF2D9ED3}" destId="{E5A2FA02-4170-4467-97B7-3CAD9AD4B420}" srcOrd="3" destOrd="0" presId="urn:microsoft.com/office/officeart/2005/8/layout/lProcess1"/>
    <dgm:cxn modelId="{B3C3DCF8-22BB-43FB-9CEB-19D34E5A2C3E}" type="presParOf" srcId="{155FDDD7-AD49-43FB-9FB5-BF8EBF2D9ED3}" destId="{E30D876D-A244-456C-955F-2D7BFDE22C6A}" srcOrd="4" destOrd="0" presId="urn:microsoft.com/office/officeart/2005/8/layout/lProcess1"/>
    <dgm:cxn modelId="{CADA3E13-34F5-430F-9008-0D6FD00D12CE}" type="presParOf" srcId="{E30D876D-A244-456C-955F-2D7BFDE22C6A}" destId="{2FC85785-B30B-4980-ADD0-6DEE60FB15CB}" srcOrd="0" destOrd="0" presId="urn:microsoft.com/office/officeart/2005/8/layout/lProcess1"/>
    <dgm:cxn modelId="{A984E907-E488-4750-A237-9983C51FAC85}" type="presParOf" srcId="{E30D876D-A244-456C-955F-2D7BFDE22C6A}" destId="{1BE4231B-8977-4374-9930-68BB275390D0}" srcOrd="1" destOrd="0" presId="urn:microsoft.com/office/officeart/2005/8/layout/lProcess1"/>
    <dgm:cxn modelId="{EC9F8F1B-2F59-4201-BD68-C73A277C89CB}" type="presParOf" srcId="{E30D876D-A244-456C-955F-2D7BFDE22C6A}" destId="{1822B0BB-2680-4445-8A3A-60353ACF1B6D}" srcOrd="2" destOrd="0" presId="urn:microsoft.com/office/officeart/2005/8/layout/lProcess1"/>
    <dgm:cxn modelId="{5C287F93-5A45-4471-A6B3-EC955620ED48}" type="presParOf" srcId="{E30D876D-A244-456C-955F-2D7BFDE22C6A}" destId="{D99ECA0B-92DC-450A-B0ED-5475F15C2050}" srcOrd="3" destOrd="0" presId="urn:microsoft.com/office/officeart/2005/8/layout/lProcess1"/>
    <dgm:cxn modelId="{B7088E86-342C-4D79-BE12-FB198AEA2812}" type="presParOf" srcId="{E30D876D-A244-456C-955F-2D7BFDE22C6A}" destId="{F7CFA2AD-CB5B-4C77-AA09-157B188E8993}" srcOrd="4" destOrd="0" presId="urn:microsoft.com/office/officeart/2005/8/layout/lProcess1"/>
    <dgm:cxn modelId="{E0A18750-6ABB-4B4B-A787-F7DD6DAF3366}" type="presParOf" srcId="{155FDDD7-AD49-43FB-9FB5-BF8EBF2D9ED3}" destId="{3434F926-6BBA-4FDB-AEF1-33D4130D97C5}" srcOrd="5" destOrd="0" presId="urn:microsoft.com/office/officeart/2005/8/layout/lProcess1"/>
    <dgm:cxn modelId="{9C81D6D4-9892-41EA-BD0E-9D4367661799}" type="presParOf" srcId="{155FDDD7-AD49-43FB-9FB5-BF8EBF2D9ED3}" destId="{C12045D7-A0B7-4511-B4D7-5CF74D1CC5A0}" srcOrd="6" destOrd="0" presId="urn:microsoft.com/office/officeart/2005/8/layout/lProcess1"/>
    <dgm:cxn modelId="{08CD3997-8ED5-4E4E-8240-68942900B915}" type="presParOf" srcId="{C12045D7-A0B7-4511-B4D7-5CF74D1CC5A0}" destId="{2B239577-2440-404A-AC5C-FC67757225E2}" srcOrd="0" destOrd="0" presId="urn:microsoft.com/office/officeart/2005/8/layout/lProcess1"/>
    <dgm:cxn modelId="{72881E7C-BEE7-4839-9127-E73869CDFFCF}" type="presParOf" srcId="{C12045D7-A0B7-4511-B4D7-5CF74D1CC5A0}" destId="{13F25788-29C0-4B0B-B613-337729D0C46A}" srcOrd="1" destOrd="0" presId="urn:microsoft.com/office/officeart/2005/8/layout/lProcess1"/>
    <dgm:cxn modelId="{96C09B34-3FE1-47C8-A947-9161649655A7}" type="presParOf" srcId="{C12045D7-A0B7-4511-B4D7-5CF74D1CC5A0}" destId="{270DA9D2-1D70-4B00-A304-09C8281CEF2B}" srcOrd="2" destOrd="0" presId="urn:microsoft.com/office/officeart/2005/8/layout/lProcess1"/>
    <dgm:cxn modelId="{F087339A-234A-45F6-9106-C0F461060EFF}" type="presParOf" srcId="{C12045D7-A0B7-4511-B4D7-5CF74D1CC5A0}" destId="{F7B6F558-3040-466E-8EEE-D518627F9BC4}" srcOrd="3" destOrd="0" presId="urn:microsoft.com/office/officeart/2005/8/layout/lProcess1"/>
    <dgm:cxn modelId="{AC4A786C-8A30-4E12-8105-7533AE69FD1A}" type="presParOf" srcId="{C12045D7-A0B7-4511-B4D7-5CF74D1CC5A0}" destId="{4C861784-1970-4926-920D-E4F417E0CBCA}" srcOrd="4" destOrd="0" presId="urn:microsoft.com/office/officeart/2005/8/layout/lProcess1"/>
    <dgm:cxn modelId="{45C3C8CA-A337-405D-9E63-26D67B4F8895}" type="presParOf" srcId="{155FDDD7-AD49-43FB-9FB5-BF8EBF2D9ED3}" destId="{8CF367B1-C5F1-4ADD-B8FF-0AC2AEBB5D61}" srcOrd="7" destOrd="0" presId="urn:microsoft.com/office/officeart/2005/8/layout/lProcess1"/>
    <dgm:cxn modelId="{5E08509D-FCA7-4EFA-ACDC-E5F974A96C05}" type="presParOf" srcId="{155FDDD7-AD49-43FB-9FB5-BF8EBF2D9ED3}" destId="{FEB9B772-7FF5-4330-914D-FEEBD5F45831}" srcOrd="8" destOrd="0" presId="urn:microsoft.com/office/officeart/2005/8/layout/lProcess1"/>
    <dgm:cxn modelId="{81F5F89A-A967-4F6C-BB97-F50B890D8A6D}" type="presParOf" srcId="{FEB9B772-7FF5-4330-914D-FEEBD5F45831}" destId="{D526ABE2-8294-4073-AF2B-D414CEE625B3}" srcOrd="0" destOrd="0" presId="urn:microsoft.com/office/officeart/2005/8/layout/lProcess1"/>
    <dgm:cxn modelId="{2073D06A-5EAB-40F3-BC9A-D8EBF50F86EB}" type="presParOf" srcId="{FEB9B772-7FF5-4330-914D-FEEBD5F45831}" destId="{C4922978-2521-417D-A242-FB7A55484373}" srcOrd="1" destOrd="0" presId="urn:microsoft.com/office/officeart/2005/8/layout/lProcess1"/>
    <dgm:cxn modelId="{07260C09-A100-417D-93A0-4155680F115C}" type="presParOf" srcId="{FEB9B772-7FF5-4330-914D-FEEBD5F45831}" destId="{783139E8-A006-4511-A0B6-203DE2AB32D7}" srcOrd="2" destOrd="0" presId="urn:microsoft.com/office/officeart/2005/8/layout/lProcess1"/>
    <dgm:cxn modelId="{45BF39F6-147B-4CE6-ACE3-A5D69677F005}" type="presParOf" srcId="{FEB9B772-7FF5-4330-914D-FEEBD5F45831}" destId="{7A6A6D98-1981-4E46-AC40-ABF565FB9504}" srcOrd="3" destOrd="0" presId="urn:microsoft.com/office/officeart/2005/8/layout/lProcess1"/>
    <dgm:cxn modelId="{A01D7939-2490-47BF-BD60-05A6797A9388}" type="presParOf" srcId="{FEB9B772-7FF5-4330-914D-FEEBD5F45831}" destId="{DF4CBD83-A848-4E0F-A556-69BDBF8E957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CEC8F-4E3C-45FE-9DD6-6BCE22EA678C}"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GB"/>
        </a:p>
      </dgm:t>
    </dgm:pt>
    <dgm:pt modelId="{4E9CFE44-00B6-4380-B485-11F302C2FC6B}">
      <dgm:prSet phldrT="[Text]" custT="1"/>
      <dgm:spPr/>
      <dgm:t>
        <a:bodyPr/>
        <a:lstStyle/>
        <a:p>
          <a:r>
            <a:rPr lang="en-GB" sz="1800" b="0" dirty="0" smtClean="0"/>
            <a:t>Binary approach</a:t>
          </a:r>
          <a:endParaRPr lang="en-GB" sz="1800" b="0" dirty="0"/>
        </a:p>
      </dgm:t>
    </dgm:pt>
    <dgm:pt modelId="{E2A986A3-009B-48C0-AE45-F00EEC98E2CC}" type="parTrans" cxnId="{8DAD9545-5809-4BB9-98D8-37C3A5F1367A}">
      <dgm:prSet/>
      <dgm:spPr/>
      <dgm:t>
        <a:bodyPr/>
        <a:lstStyle/>
        <a:p>
          <a:endParaRPr lang="en-GB" sz="1800"/>
        </a:p>
      </dgm:t>
    </dgm:pt>
    <dgm:pt modelId="{25407608-E0E3-4A32-8908-1A542EACD66F}" type="sibTrans" cxnId="{8DAD9545-5809-4BB9-98D8-37C3A5F1367A}">
      <dgm:prSet custT="1"/>
      <dgm:spPr>
        <a:ln w="28575">
          <a:solidFill>
            <a:schemeClr val="accent1"/>
          </a:solidFill>
          <a:headEnd type="none" w="med" len="med"/>
          <a:tailEnd type="triangle" w="med" len="med"/>
        </a:ln>
      </dgm:spPr>
      <dgm:t>
        <a:bodyPr/>
        <a:lstStyle/>
        <a:p>
          <a:endParaRPr lang="en-GB" sz="1800" dirty="0"/>
        </a:p>
      </dgm:t>
    </dgm:pt>
    <dgm:pt modelId="{31326ADE-F862-4D27-A7ED-E8F944D6AD54}">
      <dgm:prSet phldrT="[Text]" custT="1"/>
      <dgm:spPr>
        <a:solidFill>
          <a:schemeClr val="accent2"/>
        </a:solidFill>
      </dgm:spPr>
      <dgm:t>
        <a:bodyPr/>
        <a:lstStyle/>
        <a:p>
          <a:r>
            <a:rPr lang="en-GB" sz="1800" dirty="0" smtClean="0"/>
            <a:t>Holding a reserve</a:t>
          </a:r>
          <a:endParaRPr lang="en-GB" sz="1800" dirty="0"/>
        </a:p>
      </dgm:t>
    </dgm:pt>
    <dgm:pt modelId="{BC42DBD5-00A6-4319-BF32-110D47ACF7E7}" type="parTrans" cxnId="{9959F179-90A3-4861-9B0E-CBB05E656FC5}">
      <dgm:prSet/>
      <dgm:spPr/>
      <dgm:t>
        <a:bodyPr/>
        <a:lstStyle/>
        <a:p>
          <a:endParaRPr lang="en-GB" sz="1800"/>
        </a:p>
      </dgm:t>
    </dgm:pt>
    <dgm:pt modelId="{75C90E8F-B035-40FD-9FFD-53113F1B9BCD}" type="sibTrans" cxnId="{9959F179-90A3-4861-9B0E-CBB05E656FC5}">
      <dgm:prSet custT="1"/>
      <dgm:spPr>
        <a:ln w="28575">
          <a:solidFill>
            <a:schemeClr val="accent1"/>
          </a:solidFill>
          <a:headEnd type="none" w="med" len="med"/>
          <a:tailEnd type="triangle" w="med" len="med"/>
        </a:ln>
      </dgm:spPr>
      <dgm:t>
        <a:bodyPr/>
        <a:lstStyle/>
        <a:p>
          <a:endParaRPr lang="en-GB" sz="1800" dirty="0"/>
        </a:p>
      </dgm:t>
    </dgm:pt>
    <dgm:pt modelId="{439D6F8E-547A-4258-9D43-2799EF030395}">
      <dgm:prSet phldrT="[Text]" custT="1"/>
      <dgm:spPr>
        <a:solidFill>
          <a:schemeClr val="accent2"/>
        </a:solidFill>
      </dgm:spPr>
      <dgm:t>
        <a:bodyPr/>
        <a:lstStyle/>
        <a:p>
          <a:r>
            <a:rPr lang="en-GB" sz="1800" dirty="0" smtClean="0"/>
            <a:t>LPI assets</a:t>
          </a:r>
          <a:endParaRPr lang="en-GB" sz="1800" dirty="0"/>
        </a:p>
      </dgm:t>
    </dgm:pt>
    <dgm:pt modelId="{9D1117F2-F61C-47FB-B9B2-89E501A2008B}" type="parTrans" cxnId="{9A2C6FBC-A572-48D8-B8FA-894881B75C65}">
      <dgm:prSet/>
      <dgm:spPr/>
      <dgm:t>
        <a:bodyPr/>
        <a:lstStyle/>
        <a:p>
          <a:endParaRPr lang="en-GB" sz="1800"/>
        </a:p>
      </dgm:t>
    </dgm:pt>
    <dgm:pt modelId="{5A5F2BCD-BC0B-40ED-9770-90526BC4B6AD}" type="sibTrans" cxnId="{9A2C6FBC-A572-48D8-B8FA-894881B75C65}">
      <dgm:prSet custT="1"/>
      <dgm:spPr>
        <a:ln w="28575">
          <a:solidFill>
            <a:schemeClr val="accent1"/>
          </a:solidFill>
          <a:headEnd type="none" w="med" len="med"/>
          <a:tailEnd type="triangle" w="med" len="med"/>
        </a:ln>
      </dgm:spPr>
      <dgm:t>
        <a:bodyPr/>
        <a:lstStyle/>
        <a:p>
          <a:endParaRPr lang="en-GB" sz="1800"/>
        </a:p>
      </dgm:t>
    </dgm:pt>
    <dgm:pt modelId="{306E8226-6AA3-41B6-B24E-0973E24802B8}">
      <dgm:prSet phldrT="[Text]" custT="1"/>
      <dgm:spPr>
        <a:solidFill>
          <a:schemeClr val="accent2"/>
        </a:solidFill>
      </dgm:spPr>
      <dgm:t>
        <a:bodyPr/>
        <a:lstStyle/>
        <a:p>
          <a:r>
            <a:rPr lang="en-GB" sz="1800" dirty="0" smtClean="0"/>
            <a:t>Delta-hedging approach</a:t>
          </a:r>
          <a:endParaRPr lang="en-GB" sz="1800" dirty="0"/>
        </a:p>
      </dgm:t>
    </dgm:pt>
    <dgm:pt modelId="{4A15B1CD-5455-4039-98AE-4D27A7A81075}" type="parTrans" cxnId="{B499048A-F93F-4753-9010-E82E190C1C0F}">
      <dgm:prSet/>
      <dgm:spPr/>
      <dgm:t>
        <a:bodyPr/>
        <a:lstStyle/>
        <a:p>
          <a:endParaRPr lang="en-GB" sz="1800"/>
        </a:p>
      </dgm:t>
    </dgm:pt>
    <dgm:pt modelId="{B6ED15A3-BDA3-4DA9-984C-4AEFCE912B16}" type="sibTrans" cxnId="{B499048A-F93F-4753-9010-E82E190C1C0F}">
      <dgm:prSet custT="1"/>
      <dgm:spPr>
        <a:ln w="28575">
          <a:solidFill>
            <a:schemeClr val="accent1"/>
          </a:solidFill>
          <a:headEnd type="none" w="med" len="med"/>
          <a:tailEnd type="triangle" w="med" len="med"/>
        </a:ln>
      </dgm:spPr>
      <dgm:t>
        <a:bodyPr/>
        <a:lstStyle/>
        <a:p>
          <a:endParaRPr lang="en-GB" sz="1800"/>
        </a:p>
      </dgm:t>
    </dgm:pt>
    <dgm:pt modelId="{F4BAD1AF-0A9A-40F6-9656-4BAA65EE3767}">
      <dgm:prSet custT="1"/>
      <dgm:spPr/>
      <dgm:t>
        <a:bodyPr/>
        <a:lstStyle/>
        <a:p>
          <a:r>
            <a:rPr lang="en-GB" sz="900" dirty="0" smtClean="0">
              <a:solidFill>
                <a:schemeClr val="tx1"/>
              </a:solidFill>
            </a:rPr>
            <a:t>If expected inflation is above the cap, liability cashflows are assumed to behave like a fixed cashflow</a:t>
          </a:r>
          <a:endParaRPr lang="en-GB" sz="900" dirty="0"/>
        </a:p>
      </dgm:t>
    </dgm:pt>
    <dgm:pt modelId="{8E429070-A43C-45E3-B5DE-557F4270BBC3}" type="parTrans" cxnId="{9317CD09-88B0-40CE-BA77-6EA7BA7C81A5}">
      <dgm:prSet/>
      <dgm:spPr/>
      <dgm:t>
        <a:bodyPr/>
        <a:lstStyle/>
        <a:p>
          <a:endParaRPr lang="en-GB"/>
        </a:p>
      </dgm:t>
    </dgm:pt>
    <dgm:pt modelId="{69646187-7233-498B-ABFB-20DFDA4E6C82}" type="sibTrans" cxnId="{9317CD09-88B0-40CE-BA77-6EA7BA7C81A5}">
      <dgm:prSet/>
      <dgm:spPr/>
      <dgm:t>
        <a:bodyPr/>
        <a:lstStyle/>
        <a:p>
          <a:endParaRPr lang="en-GB"/>
        </a:p>
      </dgm:t>
    </dgm:pt>
    <dgm:pt modelId="{EE81170F-2978-463B-88DE-E7AD8CA42917}">
      <dgm:prSet custT="1"/>
      <dgm:spPr/>
      <dgm:t>
        <a:bodyPr/>
        <a:lstStyle/>
        <a:p>
          <a:r>
            <a:rPr lang="en-GB" sz="900" dirty="0" smtClean="0">
              <a:solidFill>
                <a:schemeClr val="tx1"/>
              </a:solidFill>
            </a:rPr>
            <a:t>If below the cap, liability cashflows are assumed to behave like a fully inflation-linked cashflow</a:t>
          </a:r>
          <a:endParaRPr lang="en-GB" sz="900" dirty="0"/>
        </a:p>
      </dgm:t>
    </dgm:pt>
    <dgm:pt modelId="{450B099C-746B-42D6-94BD-D893357EB2DD}" type="parTrans" cxnId="{CD3E9167-538E-4D70-9464-72549753D3A1}">
      <dgm:prSet/>
      <dgm:spPr/>
      <dgm:t>
        <a:bodyPr/>
        <a:lstStyle/>
        <a:p>
          <a:endParaRPr lang="en-GB"/>
        </a:p>
      </dgm:t>
    </dgm:pt>
    <dgm:pt modelId="{107EDFEF-7BD6-4C8A-A183-20C7A337BC43}" type="sibTrans" cxnId="{CD3E9167-538E-4D70-9464-72549753D3A1}">
      <dgm:prSet/>
      <dgm:spPr/>
      <dgm:t>
        <a:bodyPr/>
        <a:lstStyle/>
        <a:p>
          <a:endParaRPr lang="en-GB"/>
        </a:p>
      </dgm:t>
    </dgm:pt>
    <dgm:pt modelId="{8499DE9A-32D6-4C99-92CD-DA2A23BBDEBD}">
      <dgm:prSet custT="1"/>
      <dgm:spPr/>
      <dgm:t>
        <a:bodyPr/>
        <a:lstStyle/>
        <a:p>
          <a:r>
            <a:rPr lang="en-GB" sz="900" dirty="0" smtClean="0">
              <a:solidFill>
                <a:schemeClr val="tx1"/>
              </a:solidFill>
            </a:rPr>
            <a:t>There is an underlying cost of guarantee when inflation earned by assets is lower than the actual increases awarded to the liabilities</a:t>
          </a:r>
          <a:endParaRPr lang="en-GB" sz="900" dirty="0"/>
        </a:p>
      </dgm:t>
    </dgm:pt>
    <dgm:pt modelId="{A79225F8-CD92-42D1-AFB6-0D61429F1C9B}" type="parTrans" cxnId="{93375D90-7C8F-4D9D-BD98-240B3DFFE778}">
      <dgm:prSet/>
      <dgm:spPr/>
      <dgm:t>
        <a:bodyPr/>
        <a:lstStyle/>
        <a:p>
          <a:endParaRPr lang="en-GB"/>
        </a:p>
      </dgm:t>
    </dgm:pt>
    <dgm:pt modelId="{129123C3-4D49-41BC-935B-7C980E83F768}" type="sibTrans" cxnId="{93375D90-7C8F-4D9D-BD98-240B3DFFE778}">
      <dgm:prSet/>
      <dgm:spPr/>
      <dgm:t>
        <a:bodyPr/>
        <a:lstStyle/>
        <a:p>
          <a:endParaRPr lang="en-GB"/>
        </a:p>
      </dgm:t>
    </dgm:pt>
    <dgm:pt modelId="{38644AFD-50B0-4F49-B126-D73CACDD4482}">
      <dgm:prSet custT="1"/>
      <dgm:spPr/>
      <dgm:t>
        <a:bodyPr/>
        <a:lstStyle/>
        <a:p>
          <a:r>
            <a:rPr lang="en-GB" sz="900" dirty="0" smtClean="0">
              <a:solidFill>
                <a:schemeClr val="tx1"/>
              </a:solidFill>
            </a:rPr>
            <a:t>Ideally hedging instruments are LPI swaps</a:t>
          </a:r>
          <a:endParaRPr lang="en-GB" sz="900" dirty="0"/>
        </a:p>
      </dgm:t>
    </dgm:pt>
    <dgm:pt modelId="{876B7977-4A64-4DBE-8027-0526AD4760DA}" type="parTrans" cxnId="{AD451127-AD0A-4C71-A3FD-370E0E1E64BE}">
      <dgm:prSet/>
      <dgm:spPr/>
      <dgm:t>
        <a:bodyPr/>
        <a:lstStyle/>
        <a:p>
          <a:endParaRPr lang="en-GB"/>
        </a:p>
      </dgm:t>
    </dgm:pt>
    <dgm:pt modelId="{8EFBD5F0-BD35-4B74-B846-7176F6BFAA6B}" type="sibTrans" cxnId="{AD451127-AD0A-4C71-A3FD-370E0E1E64BE}">
      <dgm:prSet/>
      <dgm:spPr/>
      <dgm:t>
        <a:bodyPr/>
        <a:lstStyle/>
        <a:p>
          <a:endParaRPr lang="en-GB"/>
        </a:p>
      </dgm:t>
    </dgm:pt>
    <dgm:pt modelId="{2635957F-C664-48A7-8B97-4ABFAD044E92}">
      <dgm:prSet custT="1"/>
      <dgm:spPr/>
      <dgm:t>
        <a:bodyPr/>
        <a:lstStyle/>
        <a:p>
          <a:r>
            <a:rPr lang="en-GB" sz="900" dirty="0" smtClean="0">
              <a:solidFill>
                <a:schemeClr val="tx1"/>
              </a:solidFill>
            </a:rPr>
            <a:t>Limited supply (swaps, debt and property) and expensive</a:t>
          </a:r>
        </a:p>
        <a:p>
          <a:r>
            <a:rPr lang="en-GB" sz="900" dirty="0" smtClean="0">
              <a:solidFill>
                <a:schemeClr val="tx1"/>
              </a:solidFill>
            </a:rPr>
            <a:t>Difficult to match more esoteric LPI-linkages e.g. LPI(2.5,7)</a:t>
          </a:r>
          <a:endParaRPr lang="en-GB" sz="900" dirty="0"/>
        </a:p>
      </dgm:t>
    </dgm:pt>
    <dgm:pt modelId="{C3C0EDBF-F829-4BCE-83F8-6241E3178375}" type="parTrans" cxnId="{345DB482-B7E1-46BC-A19D-EB129CE7A5DB}">
      <dgm:prSet/>
      <dgm:spPr/>
      <dgm:t>
        <a:bodyPr/>
        <a:lstStyle/>
        <a:p>
          <a:endParaRPr lang="en-GB"/>
        </a:p>
      </dgm:t>
    </dgm:pt>
    <dgm:pt modelId="{A313FB68-A373-4340-970B-C8BAE72C5AF3}" type="sibTrans" cxnId="{345DB482-B7E1-46BC-A19D-EB129CE7A5DB}">
      <dgm:prSet/>
      <dgm:spPr/>
      <dgm:t>
        <a:bodyPr/>
        <a:lstStyle/>
        <a:p>
          <a:endParaRPr lang="en-GB"/>
        </a:p>
      </dgm:t>
    </dgm:pt>
    <dgm:pt modelId="{A35C4FB8-9AE1-4E90-A585-01C6AE61AB64}">
      <dgm:prSet custT="1"/>
      <dgm:spPr/>
      <dgm:t>
        <a:bodyPr/>
        <a:lstStyle/>
        <a:p>
          <a:r>
            <a:rPr lang="en-GB" sz="900" dirty="0" smtClean="0">
              <a:solidFill>
                <a:schemeClr val="tx1"/>
              </a:solidFill>
            </a:rPr>
            <a:t>Option-pricing models are used to estimate the value of the sensitivity of LPI benefits to changes in RPI</a:t>
          </a:r>
          <a:endParaRPr lang="en-GB" sz="900" dirty="0"/>
        </a:p>
      </dgm:t>
    </dgm:pt>
    <dgm:pt modelId="{98958473-8FC9-4A1B-AC9D-B32A636C9D97}" type="parTrans" cxnId="{DA9ACF8A-9203-40D9-9636-708C779EA93A}">
      <dgm:prSet/>
      <dgm:spPr/>
      <dgm:t>
        <a:bodyPr/>
        <a:lstStyle/>
        <a:p>
          <a:endParaRPr lang="en-GB"/>
        </a:p>
      </dgm:t>
    </dgm:pt>
    <dgm:pt modelId="{7F7E38D8-813C-474F-81EA-E2AEDA63957A}" type="sibTrans" cxnId="{DA9ACF8A-9203-40D9-9636-708C779EA93A}">
      <dgm:prSet/>
      <dgm:spPr/>
      <dgm:t>
        <a:bodyPr/>
        <a:lstStyle/>
        <a:p>
          <a:endParaRPr lang="en-GB"/>
        </a:p>
      </dgm:t>
    </dgm:pt>
    <dgm:pt modelId="{8213A934-8AF2-46FE-A666-1E74375487F7}">
      <dgm:prSet custT="1"/>
      <dgm:spPr/>
      <dgm:t>
        <a:bodyPr/>
        <a:lstStyle/>
        <a:p>
          <a:r>
            <a:rPr lang="en-GB" sz="900" dirty="0" smtClean="0">
              <a:solidFill>
                <a:schemeClr val="tx1"/>
              </a:solidFill>
            </a:rPr>
            <a:t>Inflation-linked assets bought to match the calculated inflation sensitivity</a:t>
          </a:r>
        </a:p>
        <a:p>
          <a:r>
            <a:rPr lang="en-GB" sz="900" dirty="0" smtClean="0">
              <a:solidFill>
                <a:schemeClr val="tx1"/>
              </a:solidFill>
            </a:rPr>
            <a:t>Mix of assets held regularly reviewed and rebalanced</a:t>
          </a:r>
          <a:endParaRPr lang="en-GB" sz="900" dirty="0"/>
        </a:p>
      </dgm:t>
    </dgm:pt>
    <dgm:pt modelId="{66CBE9D3-4743-40E6-AC2C-3AAB04478C33}" type="parTrans" cxnId="{DE687728-CBA2-433C-B58B-7E3A47A27E04}">
      <dgm:prSet/>
      <dgm:spPr/>
      <dgm:t>
        <a:bodyPr/>
        <a:lstStyle/>
        <a:p>
          <a:endParaRPr lang="en-GB"/>
        </a:p>
      </dgm:t>
    </dgm:pt>
    <dgm:pt modelId="{433E8EC4-7FA3-4477-99F8-BA9DABA4A6E4}" type="sibTrans" cxnId="{DE687728-CBA2-433C-B58B-7E3A47A27E04}">
      <dgm:prSet/>
      <dgm:spPr/>
      <dgm:t>
        <a:bodyPr/>
        <a:lstStyle/>
        <a:p>
          <a:endParaRPr lang="en-GB"/>
        </a:p>
      </dgm:t>
    </dgm:pt>
    <dgm:pt modelId="{0E8646BC-A731-450C-9F5B-55B542CE69F2}">
      <dgm:prSet custT="1"/>
      <dgm:spPr/>
      <dgm:t>
        <a:bodyPr/>
        <a:lstStyle/>
        <a:p>
          <a:r>
            <a:rPr lang="en-GB" sz="900" dirty="0" smtClean="0">
              <a:solidFill>
                <a:schemeClr val="tx1"/>
              </a:solidFill>
            </a:rPr>
            <a:t>When actual inflation falls below the floor there is a cost, when actual inflation rises above the cap there is a negative cost. The inflation reserve held is the aggregate net cost</a:t>
          </a:r>
          <a:endParaRPr lang="en-GB" sz="900" dirty="0"/>
        </a:p>
      </dgm:t>
    </dgm:pt>
    <dgm:pt modelId="{D81072B1-3A52-4B34-9724-63238871F476}" type="parTrans" cxnId="{A478407D-047A-4A25-9A29-3EC51C3727B5}">
      <dgm:prSet/>
      <dgm:spPr/>
      <dgm:t>
        <a:bodyPr/>
        <a:lstStyle/>
        <a:p>
          <a:endParaRPr lang="en-GB"/>
        </a:p>
      </dgm:t>
    </dgm:pt>
    <dgm:pt modelId="{B685F508-A6B8-4A91-883C-A850AFABCB57}" type="sibTrans" cxnId="{A478407D-047A-4A25-9A29-3EC51C3727B5}">
      <dgm:prSet/>
      <dgm:spPr/>
      <dgm:t>
        <a:bodyPr/>
        <a:lstStyle/>
        <a:p>
          <a:endParaRPr lang="en-GB"/>
        </a:p>
      </dgm:t>
    </dgm:pt>
    <dgm:pt modelId="{155FDDD7-AD49-43FB-9FB5-BF8EBF2D9ED3}" type="pres">
      <dgm:prSet presAssocID="{4C7CEC8F-4E3C-45FE-9DD6-6BCE22EA678C}" presName="Name0" presStyleCnt="0">
        <dgm:presLayoutVars>
          <dgm:dir/>
          <dgm:animLvl val="lvl"/>
          <dgm:resizeHandles val="exact"/>
        </dgm:presLayoutVars>
      </dgm:prSet>
      <dgm:spPr/>
      <dgm:t>
        <a:bodyPr/>
        <a:lstStyle/>
        <a:p>
          <a:endParaRPr lang="en-GB"/>
        </a:p>
      </dgm:t>
    </dgm:pt>
    <dgm:pt modelId="{2E9D2DA7-2FC7-433A-8884-65E6A02C5C27}" type="pres">
      <dgm:prSet presAssocID="{4E9CFE44-00B6-4380-B485-11F302C2FC6B}" presName="vertFlow" presStyleCnt="0"/>
      <dgm:spPr/>
    </dgm:pt>
    <dgm:pt modelId="{A8169639-C826-42B7-BEEF-41568E418BB6}" type="pres">
      <dgm:prSet presAssocID="{4E9CFE44-00B6-4380-B485-11F302C2FC6B}" presName="header" presStyleLbl="node1" presStyleIdx="0" presStyleCnt="4" custScaleX="117541" custScaleY="247473"/>
      <dgm:spPr/>
      <dgm:t>
        <a:bodyPr/>
        <a:lstStyle/>
        <a:p>
          <a:endParaRPr lang="en-GB"/>
        </a:p>
      </dgm:t>
    </dgm:pt>
    <dgm:pt modelId="{A4A43879-FCE1-4EBB-94FA-8649D5B3119C}" type="pres">
      <dgm:prSet presAssocID="{8E429070-A43C-45E3-B5DE-557F4270BBC3}" presName="parTrans" presStyleLbl="sibTrans2D1" presStyleIdx="0" presStyleCnt="8"/>
      <dgm:spPr/>
      <dgm:t>
        <a:bodyPr/>
        <a:lstStyle/>
        <a:p>
          <a:endParaRPr lang="en-GB"/>
        </a:p>
      </dgm:t>
    </dgm:pt>
    <dgm:pt modelId="{67EDA4E0-30DE-4DBB-A4A0-138BED103DBD}" type="pres">
      <dgm:prSet presAssocID="{F4BAD1AF-0A9A-40F6-9656-4BAA65EE3767}" presName="child" presStyleLbl="alignAccFollowNode1" presStyleIdx="0" presStyleCnt="8" custScaleY="352623">
        <dgm:presLayoutVars>
          <dgm:chMax val="0"/>
          <dgm:bulletEnabled val="1"/>
        </dgm:presLayoutVars>
      </dgm:prSet>
      <dgm:spPr/>
      <dgm:t>
        <a:bodyPr/>
        <a:lstStyle/>
        <a:p>
          <a:endParaRPr lang="en-GB"/>
        </a:p>
      </dgm:t>
    </dgm:pt>
    <dgm:pt modelId="{92C636C8-A32C-42FC-9372-534BE8630202}" type="pres">
      <dgm:prSet presAssocID="{69646187-7233-498B-ABFB-20DFDA4E6C82}" presName="sibTrans" presStyleLbl="sibTrans2D1" presStyleIdx="1" presStyleCnt="8"/>
      <dgm:spPr/>
      <dgm:t>
        <a:bodyPr/>
        <a:lstStyle/>
        <a:p>
          <a:endParaRPr lang="en-GB"/>
        </a:p>
      </dgm:t>
    </dgm:pt>
    <dgm:pt modelId="{5A22FC40-3F84-4513-9B4E-7A61C99353E6}" type="pres">
      <dgm:prSet presAssocID="{EE81170F-2978-463B-88DE-E7AD8CA42917}" presName="child" presStyleLbl="alignAccFollowNode1" presStyleIdx="1" presStyleCnt="8" custScaleY="352623">
        <dgm:presLayoutVars>
          <dgm:chMax val="0"/>
          <dgm:bulletEnabled val="1"/>
        </dgm:presLayoutVars>
      </dgm:prSet>
      <dgm:spPr/>
      <dgm:t>
        <a:bodyPr/>
        <a:lstStyle/>
        <a:p>
          <a:endParaRPr lang="en-GB"/>
        </a:p>
      </dgm:t>
    </dgm:pt>
    <dgm:pt modelId="{BF0F387B-B979-45A8-A87B-11E14B0E72EE}" type="pres">
      <dgm:prSet presAssocID="{4E9CFE44-00B6-4380-B485-11F302C2FC6B}" presName="hSp" presStyleCnt="0"/>
      <dgm:spPr/>
    </dgm:pt>
    <dgm:pt modelId="{414E5E92-F83C-4244-8128-30CE9A0E728B}" type="pres">
      <dgm:prSet presAssocID="{31326ADE-F862-4D27-A7ED-E8F944D6AD54}" presName="vertFlow" presStyleCnt="0"/>
      <dgm:spPr/>
    </dgm:pt>
    <dgm:pt modelId="{32348ED8-D863-48E5-9A78-CF2E6B9FDC4E}" type="pres">
      <dgm:prSet presAssocID="{31326ADE-F862-4D27-A7ED-E8F944D6AD54}" presName="header" presStyleLbl="node1" presStyleIdx="1" presStyleCnt="4" custScaleX="117541" custScaleY="247086"/>
      <dgm:spPr/>
      <dgm:t>
        <a:bodyPr/>
        <a:lstStyle/>
        <a:p>
          <a:endParaRPr lang="en-GB"/>
        </a:p>
      </dgm:t>
    </dgm:pt>
    <dgm:pt modelId="{E54D123F-F16D-4FB5-8A64-AD8B84D3C5FF}" type="pres">
      <dgm:prSet presAssocID="{A79225F8-CD92-42D1-AFB6-0D61429F1C9B}" presName="parTrans" presStyleLbl="sibTrans2D1" presStyleIdx="2" presStyleCnt="8"/>
      <dgm:spPr/>
      <dgm:t>
        <a:bodyPr/>
        <a:lstStyle/>
        <a:p>
          <a:endParaRPr lang="en-GB"/>
        </a:p>
      </dgm:t>
    </dgm:pt>
    <dgm:pt modelId="{DC633EC7-9A66-4C34-9685-64E313EEB224}" type="pres">
      <dgm:prSet presAssocID="{8499DE9A-32D6-4C99-92CD-DA2A23BBDEBD}" presName="child" presStyleLbl="alignAccFollowNode1" presStyleIdx="2" presStyleCnt="8" custScaleY="352623">
        <dgm:presLayoutVars>
          <dgm:chMax val="0"/>
          <dgm:bulletEnabled val="1"/>
        </dgm:presLayoutVars>
      </dgm:prSet>
      <dgm:spPr/>
      <dgm:t>
        <a:bodyPr/>
        <a:lstStyle/>
        <a:p>
          <a:endParaRPr lang="en-GB"/>
        </a:p>
      </dgm:t>
    </dgm:pt>
    <dgm:pt modelId="{CCA75593-AB1C-46E1-9BC4-D21E313B31C7}" type="pres">
      <dgm:prSet presAssocID="{129123C3-4D49-41BC-935B-7C980E83F768}" presName="sibTrans" presStyleLbl="sibTrans2D1" presStyleIdx="3" presStyleCnt="8"/>
      <dgm:spPr/>
      <dgm:t>
        <a:bodyPr/>
        <a:lstStyle/>
        <a:p>
          <a:endParaRPr lang="en-GB"/>
        </a:p>
      </dgm:t>
    </dgm:pt>
    <dgm:pt modelId="{6B5E2649-0071-43F7-90C7-798D22D5DBCF}" type="pres">
      <dgm:prSet presAssocID="{0E8646BC-A731-450C-9F5B-55B542CE69F2}" presName="child" presStyleLbl="alignAccFollowNode1" presStyleIdx="3" presStyleCnt="8" custScaleY="352623">
        <dgm:presLayoutVars>
          <dgm:chMax val="0"/>
          <dgm:bulletEnabled val="1"/>
        </dgm:presLayoutVars>
      </dgm:prSet>
      <dgm:spPr/>
      <dgm:t>
        <a:bodyPr/>
        <a:lstStyle/>
        <a:p>
          <a:endParaRPr lang="en-GB"/>
        </a:p>
      </dgm:t>
    </dgm:pt>
    <dgm:pt modelId="{E5A2FA02-4170-4467-97B7-3CAD9AD4B420}" type="pres">
      <dgm:prSet presAssocID="{31326ADE-F862-4D27-A7ED-E8F944D6AD54}" presName="hSp" presStyleCnt="0"/>
      <dgm:spPr/>
    </dgm:pt>
    <dgm:pt modelId="{E30D876D-A244-456C-955F-2D7BFDE22C6A}" type="pres">
      <dgm:prSet presAssocID="{439D6F8E-547A-4258-9D43-2799EF030395}" presName="vertFlow" presStyleCnt="0"/>
      <dgm:spPr/>
    </dgm:pt>
    <dgm:pt modelId="{2FC85785-B30B-4980-ADD0-6DEE60FB15CB}" type="pres">
      <dgm:prSet presAssocID="{439D6F8E-547A-4258-9D43-2799EF030395}" presName="header" presStyleLbl="node1" presStyleIdx="2" presStyleCnt="4" custScaleX="117541" custScaleY="247087"/>
      <dgm:spPr/>
      <dgm:t>
        <a:bodyPr/>
        <a:lstStyle/>
        <a:p>
          <a:endParaRPr lang="en-GB"/>
        </a:p>
      </dgm:t>
    </dgm:pt>
    <dgm:pt modelId="{1BE4231B-8977-4374-9930-68BB275390D0}" type="pres">
      <dgm:prSet presAssocID="{876B7977-4A64-4DBE-8027-0526AD4760DA}" presName="parTrans" presStyleLbl="sibTrans2D1" presStyleIdx="4" presStyleCnt="8"/>
      <dgm:spPr/>
      <dgm:t>
        <a:bodyPr/>
        <a:lstStyle/>
        <a:p>
          <a:endParaRPr lang="en-GB"/>
        </a:p>
      </dgm:t>
    </dgm:pt>
    <dgm:pt modelId="{1822B0BB-2680-4445-8A3A-60353ACF1B6D}" type="pres">
      <dgm:prSet presAssocID="{38644AFD-50B0-4F49-B126-D73CACDD4482}" presName="child" presStyleLbl="alignAccFollowNode1" presStyleIdx="4" presStyleCnt="8" custScaleY="352623">
        <dgm:presLayoutVars>
          <dgm:chMax val="0"/>
          <dgm:bulletEnabled val="1"/>
        </dgm:presLayoutVars>
      </dgm:prSet>
      <dgm:spPr/>
      <dgm:t>
        <a:bodyPr/>
        <a:lstStyle/>
        <a:p>
          <a:endParaRPr lang="en-GB"/>
        </a:p>
      </dgm:t>
    </dgm:pt>
    <dgm:pt modelId="{D99ECA0B-92DC-450A-B0ED-5475F15C2050}" type="pres">
      <dgm:prSet presAssocID="{8EFBD5F0-BD35-4B74-B846-7176F6BFAA6B}" presName="sibTrans" presStyleLbl="sibTrans2D1" presStyleIdx="5" presStyleCnt="8"/>
      <dgm:spPr/>
      <dgm:t>
        <a:bodyPr/>
        <a:lstStyle/>
        <a:p>
          <a:endParaRPr lang="en-GB"/>
        </a:p>
      </dgm:t>
    </dgm:pt>
    <dgm:pt modelId="{F7CFA2AD-CB5B-4C77-AA09-157B188E8993}" type="pres">
      <dgm:prSet presAssocID="{2635957F-C664-48A7-8B97-4ABFAD044E92}" presName="child" presStyleLbl="alignAccFollowNode1" presStyleIdx="5" presStyleCnt="8" custScaleY="352623">
        <dgm:presLayoutVars>
          <dgm:chMax val="0"/>
          <dgm:bulletEnabled val="1"/>
        </dgm:presLayoutVars>
      </dgm:prSet>
      <dgm:spPr/>
      <dgm:t>
        <a:bodyPr/>
        <a:lstStyle/>
        <a:p>
          <a:endParaRPr lang="en-GB"/>
        </a:p>
      </dgm:t>
    </dgm:pt>
    <dgm:pt modelId="{3434F926-6BBA-4FDB-AEF1-33D4130D97C5}" type="pres">
      <dgm:prSet presAssocID="{439D6F8E-547A-4258-9D43-2799EF030395}" presName="hSp" presStyleCnt="0"/>
      <dgm:spPr/>
    </dgm:pt>
    <dgm:pt modelId="{C12045D7-A0B7-4511-B4D7-5CF74D1CC5A0}" type="pres">
      <dgm:prSet presAssocID="{306E8226-6AA3-41B6-B24E-0973E24802B8}" presName="vertFlow" presStyleCnt="0"/>
      <dgm:spPr/>
    </dgm:pt>
    <dgm:pt modelId="{2B239577-2440-404A-AC5C-FC67757225E2}" type="pres">
      <dgm:prSet presAssocID="{306E8226-6AA3-41B6-B24E-0973E24802B8}" presName="header" presStyleLbl="node1" presStyleIdx="3" presStyleCnt="4" custScaleX="117541" custScaleY="247087"/>
      <dgm:spPr/>
      <dgm:t>
        <a:bodyPr/>
        <a:lstStyle/>
        <a:p>
          <a:endParaRPr lang="en-GB"/>
        </a:p>
      </dgm:t>
    </dgm:pt>
    <dgm:pt modelId="{13F25788-29C0-4B0B-B613-337729D0C46A}" type="pres">
      <dgm:prSet presAssocID="{98958473-8FC9-4A1B-AC9D-B32A636C9D97}" presName="parTrans" presStyleLbl="sibTrans2D1" presStyleIdx="6" presStyleCnt="8"/>
      <dgm:spPr/>
      <dgm:t>
        <a:bodyPr/>
        <a:lstStyle/>
        <a:p>
          <a:endParaRPr lang="en-GB"/>
        </a:p>
      </dgm:t>
    </dgm:pt>
    <dgm:pt modelId="{270DA9D2-1D70-4B00-A304-09C8281CEF2B}" type="pres">
      <dgm:prSet presAssocID="{A35C4FB8-9AE1-4E90-A585-01C6AE61AB64}" presName="child" presStyleLbl="alignAccFollowNode1" presStyleIdx="6" presStyleCnt="8" custScaleY="352623">
        <dgm:presLayoutVars>
          <dgm:chMax val="0"/>
          <dgm:bulletEnabled val="1"/>
        </dgm:presLayoutVars>
      </dgm:prSet>
      <dgm:spPr/>
      <dgm:t>
        <a:bodyPr/>
        <a:lstStyle/>
        <a:p>
          <a:endParaRPr lang="en-GB"/>
        </a:p>
      </dgm:t>
    </dgm:pt>
    <dgm:pt modelId="{F7B6F558-3040-466E-8EEE-D518627F9BC4}" type="pres">
      <dgm:prSet presAssocID="{7F7E38D8-813C-474F-81EA-E2AEDA63957A}" presName="sibTrans" presStyleLbl="sibTrans2D1" presStyleIdx="7" presStyleCnt="8"/>
      <dgm:spPr/>
      <dgm:t>
        <a:bodyPr/>
        <a:lstStyle/>
        <a:p>
          <a:endParaRPr lang="en-GB"/>
        </a:p>
      </dgm:t>
    </dgm:pt>
    <dgm:pt modelId="{4C861784-1970-4926-920D-E4F417E0CBCA}" type="pres">
      <dgm:prSet presAssocID="{8213A934-8AF2-46FE-A666-1E74375487F7}" presName="child" presStyleLbl="alignAccFollowNode1" presStyleIdx="7" presStyleCnt="8" custScaleY="352623">
        <dgm:presLayoutVars>
          <dgm:chMax val="0"/>
          <dgm:bulletEnabled val="1"/>
        </dgm:presLayoutVars>
      </dgm:prSet>
      <dgm:spPr/>
      <dgm:t>
        <a:bodyPr/>
        <a:lstStyle/>
        <a:p>
          <a:endParaRPr lang="en-GB"/>
        </a:p>
      </dgm:t>
    </dgm:pt>
  </dgm:ptLst>
  <dgm:cxnLst>
    <dgm:cxn modelId="{DD9AAEB7-4481-4C11-91BE-3C0E022AFAE3}" type="presOf" srcId="{31326ADE-F862-4D27-A7ED-E8F944D6AD54}" destId="{32348ED8-D863-48E5-9A78-CF2E6B9FDC4E}" srcOrd="0" destOrd="0" presId="urn:microsoft.com/office/officeart/2005/8/layout/lProcess1"/>
    <dgm:cxn modelId="{686AF485-626F-4270-9FBB-57FB9FAD1D50}" type="presOf" srcId="{439D6F8E-547A-4258-9D43-2799EF030395}" destId="{2FC85785-B30B-4980-ADD0-6DEE60FB15CB}" srcOrd="0" destOrd="0" presId="urn:microsoft.com/office/officeart/2005/8/layout/lProcess1"/>
    <dgm:cxn modelId="{AD451127-AD0A-4C71-A3FD-370E0E1E64BE}" srcId="{439D6F8E-547A-4258-9D43-2799EF030395}" destId="{38644AFD-50B0-4F49-B126-D73CACDD4482}" srcOrd="0" destOrd="0" parTransId="{876B7977-4A64-4DBE-8027-0526AD4760DA}" sibTransId="{8EFBD5F0-BD35-4B74-B846-7176F6BFAA6B}"/>
    <dgm:cxn modelId="{95BC959D-2F08-45D8-AF91-707CEE1627B4}" type="presOf" srcId="{0E8646BC-A731-450C-9F5B-55B542CE69F2}" destId="{6B5E2649-0071-43F7-90C7-798D22D5DBCF}" srcOrd="0" destOrd="0" presId="urn:microsoft.com/office/officeart/2005/8/layout/lProcess1"/>
    <dgm:cxn modelId="{9168A751-B923-4121-9BA8-9B0846F5C6B4}" type="presOf" srcId="{876B7977-4A64-4DBE-8027-0526AD4760DA}" destId="{1BE4231B-8977-4374-9930-68BB275390D0}" srcOrd="0" destOrd="0" presId="urn:microsoft.com/office/officeart/2005/8/layout/lProcess1"/>
    <dgm:cxn modelId="{345DB482-B7E1-46BC-A19D-EB129CE7A5DB}" srcId="{439D6F8E-547A-4258-9D43-2799EF030395}" destId="{2635957F-C664-48A7-8B97-4ABFAD044E92}" srcOrd="1" destOrd="0" parTransId="{C3C0EDBF-F829-4BCE-83F8-6241E3178375}" sibTransId="{A313FB68-A373-4340-970B-C8BAE72C5AF3}"/>
    <dgm:cxn modelId="{B429D879-2479-403F-9C04-FCA1F4031903}" type="presOf" srcId="{7F7E38D8-813C-474F-81EA-E2AEDA63957A}" destId="{F7B6F558-3040-466E-8EEE-D518627F9BC4}" srcOrd="0" destOrd="0" presId="urn:microsoft.com/office/officeart/2005/8/layout/lProcess1"/>
    <dgm:cxn modelId="{22A511E9-8176-4928-A73D-414A4FDD3C75}" type="presOf" srcId="{4C7CEC8F-4E3C-45FE-9DD6-6BCE22EA678C}" destId="{155FDDD7-AD49-43FB-9FB5-BF8EBF2D9ED3}" srcOrd="0" destOrd="0" presId="urn:microsoft.com/office/officeart/2005/8/layout/lProcess1"/>
    <dgm:cxn modelId="{9317CD09-88B0-40CE-BA77-6EA7BA7C81A5}" srcId="{4E9CFE44-00B6-4380-B485-11F302C2FC6B}" destId="{F4BAD1AF-0A9A-40F6-9656-4BAA65EE3767}" srcOrd="0" destOrd="0" parTransId="{8E429070-A43C-45E3-B5DE-557F4270BBC3}" sibTransId="{69646187-7233-498B-ABFB-20DFDA4E6C82}"/>
    <dgm:cxn modelId="{CD3E9167-538E-4D70-9464-72549753D3A1}" srcId="{4E9CFE44-00B6-4380-B485-11F302C2FC6B}" destId="{EE81170F-2978-463B-88DE-E7AD8CA42917}" srcOrd="1" destOrd="0" parTransId="{450B099C-746B-42D6-94BD-D893357EB2DD}" sibTransId="{107EDFEF-7BD6-4C8A-A183-20C7A337BC43}"/>
    <dgm:cxn modelId="{09BCE5F0-78BA-4675-BF17-117D410E833B}" type="presOf" srcId="{A79225F8-CD92-42D1-AFB6-0D61429F1C9B}" destId="{E54D123F-F16D-4FB5-8A64-AD8B84D3C5FF}" srcOrd="0" destOrd="0" presId="urn:microsoft.com/office/officeart/2005/8/layout/lProcess1"/>
    <dgm:cxn modelId="{DE687728-CBA2-433C-B58B-7E3A47A27E04}" srcId="{306E8226-6AA3-41B6-B24E-0973E24802B8}" destId="{8213A934-8AF2-46FE-A666-1E74375487F7}" srcOrd="1" destOrd="0" parTransId="{66CBE9D3-4743-40E6-AC2C-3AAB04478C33}" sibTransId="{433E8EC4-7FA3-4477-99F8-BA9DABA4A6E4}"/>
    <dgm:cxn modelId="{9959F179-90A3-4861-9B0E-CBB05E656FC5}" srcId="{4C7CEC8F-4E3C-45FE-9DD6-6BCE22EA678C}" destId="{31326ADE-F862-4D27-A7ED-E8F944D6AD54}" srcOrd="1" destOrd="0" parTransId="{BC42DBD5-00A6-4319-BF32-110D47ACF7E7}" sibTransId="{75C90E8F-B035-40FD-9FFD-53113F1B9BCD}"/>
    <dgm:cxn modelId="{9FFA7BFE-A610-4226-8A1C-C3F177A7D780}" type="presOf" srcId="{38644AFD-50B0-4F49-B126-D73CACDD4482}" destId="{1822B0BB-2680-4445-8A3A-60353ACF1B6D}" srcOrd="0" destOrd="0" presId="urn:microsoft.com/office/officeart/2005/8/layout/lProcess1"/>
    <dgm:cxn modelId="{DC0EE0FD-3D9E-41AC-BE75-BC722EF28416}" type="presOf" srcId="{129123C3-4D49-41BC-935B-7C980E83F768}" destId="{CCA75593-AB1C-46E1-9BC4-D21E313B31C7}" srcOrd="0" destOrd="0" presId="urn:microsoft.com/office/officeart/2005/8/layout/lProcess1"/>
    <dgm:cxn modelId="{9A2C6FBC-A572-48D8-B8FA-894881B75C65}" srcId="{4C7CEC8F-4E3C-45FE-9DD6-6BCE22EA678C}" destId="{439D6F8E-547A-4258-9D43-2799EF030395}" srcOrd="2" destOrd="0" parTransId="{9D1117F2-F61C-47FB-B9B2-89E501A2008B}" sibTransId="{5A5F2BCD-BC0B-40ED-9770-90526BC4B6AD}"/>
    <dgm:cxn modelId="{A478407D-047A-4A25-9A29-3EC51C3727B5}" srcId="{31326ADE-F862-4D27-A7ED-E8F944D6AD54}" destId="{0E8646BC-A731-450C-9F5B-55B542CE69F2}" srcOrd="1" destOrd="0" parTransId="{D81072B1-3A52-4B34-9724-63238871F476}" sibTransId="{B685F508-A6B8-4A91-883C-A850AFABCB57}"/>
    <dgm:cxn modelId="{A56BC42A-D860-4AFD-AD20-026511E88CBD}" type="presOf" srcId="{EE81170F-2978-463B-88DE-E7AD8CA42917}" destId="{5A22FC40-3F84-4513-9B4E-7A61C99353E6}" srcOrd="0" destOrd="0" presId="urn:microsoft.com/office/officeart/2005/8/layout/lProcess1"/>
    <dgm:cxn modelId="{3A9A994F-C189-4B55-AC47-1EFD51DF8F35}" type="presOf" srcId="{306E8226-6AA3-41B6-B24E-0973E24802B8}" destId="{2B239577-2440-404A-AC5C-FC67757225E2}" srcOrd="0" destOrd="0" presId="urn:microsoft.com/office/officeart/2005/8/layout/lProcess1"/>
    <dgm:cxn modelId="{F2DCB54B-6C3D-4618-9266-DF15A8428465}" type="presOf" srcId="{A35C4FB8-9AE1-4E90-A585-01C6AE61AB64}" destId="{270DA9D2-1D70-4B00-A304-09C8281CEF2B}" srcOrd="0" destOrd="0" presId="urn:microsoft.com/office/officeart/2005/8/layout/lProcess1"/>
    <dgm:cxn modelId="{27963BC3-6836-49CA-BD56-E1ECB9271878}" type="presOf" srcId="{8499DE9A-32D6-4C99-92CD-DA2A23BBDEBD}" destId="{DC633EC7-9A66-4C34-9685-64E313EEB224}" srcOrd="0" destOrd="0" presId="urn:microsoft.com/office/officeart/2005/8/layout/lProcess1"/>
    <dgm:cxn modelId="{8DAD9545-5809-4BB9-98D8-37C3A5F1367A}" srcId="{4C7CEC8F-4E3C-45FE-9DD6-6BCE22EA678C}" destId="{4E9CFE44-00B6-4380-B485-11F302C2FC6B}" srcOrd="0" destOrd="0" parTransId="{E2A986A3-009B-48C0-AE45-F00EEC98E2CC}" sibTransId="{25407608-E0E3-4A32-8908-1A542EACD66F}"/>
    <dgm:cxn modelId="{93375D90-7C8F-4D9D-BD98-240B3DFFE778}" srcId="{31326ADE-F862-4D27-A7ED-E8F944D6AD54}" destId="{8499DE9A-32D6-4C99-92CD-DA2A23BBDEBD}" srcOrd="0" destOrd="0" parTransId="{A79225F8-CD92-42D1-AFB6-0D61429F1C9B}" sibTransId="{129123C3-4D49-41BC-935B-7C980E83F768}"/>
    <dgm:cxn modelId="{4A30C094-0A1D-4D95-82CF-48BF5A3E4327}" type="presOf" srcId="{8213A934-8AF2-46FE-A666-1E74375487F7}" destId="{4C861784-1970-4926-920D-E4F417E0CBCA}" srcOrd="0" destOrd="0" presId="urn:microsoft.com/office/officeart/2005/8/layout/lProcess1"/>
    <dgm:cxn modelId="{36304CC0-1B1F-42C9-866E-B200C926C83D}" type="presOf" srcId="{98958473-8FC9-4A1B-AC9D-B32A636C9D97}" destId="{13F25788-29C0-4B0B-B613-337729D0C46A}" srcOrd="0" destOrd="0" presId="urn:microsoft.com/office/officeart/2005/8/layout/lProcess1"/>
    <dgm:cxn modelId="{B499048A-F93F-4753-9010-E82E190C1C0F}" srcId="{4C7CEC8F-4E3C-45FE-9DD6-6BCE22EA678C}" destId="{306E8226-6AA3-41B6-B24E-0973E24802B8}" srcOrd="3" destOrd="0" parTransId="{4A15B1CD-5455-4039-98AE-4D27A7A81075}" sibTransId="{B6ED15A3-BDA3-4DA9-984C-4AEFCE912B16}"/>
    <dgm:cxn modelId="{DA9ACF8A-9203-40D9-9636-708C779EA93A}" srcId="{306E8226-6AA3-41B6-B24E-0973E24802B8}" destId="{A35C4FB8-9AE1-4E90-A585-01C6AE61AB64}" srcOrd="0" destOrd="0" parTransId="{98958473-8FC9-4A1B-AC9D-B32A636C9D97}" sibTransId="{7F7E38D8-813C-474F-81EA-E2AEDA63957A}"/>
    <dgm:cxn modelId="{F5784A3E-437D-479E-B9B8-2B798311AD03}" type="presOf" srcId="{8E429070-A43C-45E3-B5DE-557F4270BBC3}" destId="{A4A43879-FCE1-4EBB-94FA-8649D5B3119C}" srcOrd="0" destOrd="0" presId="urn:microsoft.com/office/officeart/2005/8/layout/lProcess1"/>
    <dgm:cxn modelId="{5D58DCD3-76B1-4BFC-8FEC-E15FF8832472}" type="presOf" srcId="{2635957F-C664-48A7-8B97-4ABFAD044E92}" destId="{F7CFA2AD-CB5B-4C77-AA09-157B188E8993}" srcOrd="0" destOrd="0" presId="urn:microsoft.com/office/officeart/2005/8/layout/lProcess1"/>
    <dgm:cxn modelId="{3B57EF5D-4BC7-4909-A96D-E501313EEF17}" type="presOf" srcId="{69646187-7233-498B-ABFB-20DFDA4E6C82}" destId="{92C636C8-A32C-42FC-9372-534BE8630202}" srcOrd="0" destOrd="0" presId="urn:microsoft.com/office/officeart/2005/8/layout/lProcess1"/>
    <dgm:cxn modelId="{4ED6FB9A-F5FA-4601-A370-534AE5F77DDC}" type="presOf" srcId="{F4BAD1AF-0A9A-40F6-9656-4BAA65EE3767}" destId="{67EDA4E0-30DE-4DBB-A4A0-138BED103DBD}" srcOrd="0" destOrd="0" presId="urn:microsoft.com/office/officeart/2005/8/layout/lProcess1"/>
    <dgm:cxn modelId="{426F628D-EE11-4FD8-BDF9-B733D1990B27}" type="presOf" srcId="{4E9CFE44-00B6-4380-B485-11F302C2FC6B}" destId="{A8169639-C826-42B7-BEEF-41568E418BB6}" srcOrd="0" destOrd="0" presId="urn:microsoft.com/office/officeart/2005/8/layout/lProcess1"/>
    <dgm:cxn modelId="{6D4FBF40-F73E-4D8F-82C6-DAC383696793}" type="presOf" srcId="{8EFBD5F0-BD35-4B74-B846-7176F6BFAA6B}" destId="{D99ECA0B-92DC-450A-B0ED-5475F15C2050}" srcOrd="0" destOrd="0" presId="urn:microsoft.com/office/officeart/2005/8/layout/lProcess1"/>
    <dgm:cxn modelId="{958F2CE6-4D52-4167-931B-4B6915EDE7B5}" type="presParOf" srcId="{155FDDD7-AD49-43FB-9FB5-BF8EBF2D9ED3}" destId="{2E9D2DA7-2FC7-433A-8884-65E6A02C5C27}" srcOrd="0" destOrd="0" presId="urn:microsoft.com/office/officeart/2005/8/layout/lProcess1"/>
    <dgm:cxn modelId="{6C6D5A9F-B3AC-4A8D-9421-0F221D9D1A18}" type="presParOf" srcId="{2E9D2DA7-2FC7-433A-8884-65E6A02C5C27}" destId="{A8169639-C826-42B7-BEEF-41568E418BB6}" srcOrd="0" destOrd="0" presId="urn:microsoft.com/office/officeart/2005/8/layout/lProcess1"/>
    <dgm:cxn modelId="{92C7A08B-3EEE-4917-9D0A-4B28AFF3858A}" type="presParOf" srcId="{2E9D2DA7-2FC7-433A-8884-65E6A02C5C27}" destId="{A4A43879-FCE1-4EBB-94FA-8649D5B3119C}" srcOrd="1" destOrd="0" presId="urn:microsoft.com/office/officeart/2005/8/layout/lProcess1"/>
    <dgm:cxn modelId="{DAEDDAA4-95D4-486C-BA31-FDE82CD0AEBA}" type="presParOf" srcId="{2E9D2DA7-2FC7-433A-8884-65E6A02C5C27}" destId="{67EDA4E0-30DE-4DBB-A4A0-138BED103DBD}" srcOrd="2" destOrd="0" presId="urn:microsoft.com/office/officeart/2005/8/layout/lProcess1"/>
    <dgm:cxn modelId="{F1946EB4-4172-4CA9-BF42-8CEF4BA470E3}" type="presParOf" srcId="{2E9D2DA7-2FC7-433A-8884-65E6A02C5C27}" destId="{92C636C8-A32C-42FC-9372-534BE8630202}" srcOrd="3" destOrd="0" presId="urn:microsoft.com/office/officeart/2005/8/layout/lProcess1"/>
    <dgm:cxn modelId="{3A2430F2-89F0-4F9E-9AC5-FBA0EB9BFD33}" type="presParOf" srcId="{2E9D2DA7-2FC7-433A-8884-65E6A02C5C27}" destId="{5A22FC40-3F84-4513-9B4E-7A61C99353E6}" srcOrd="4" destOrd="0" presId="urn:microsoft.com/office/officeart/2005/8/layout/lProcess1"/>
    <dgm:cxn modelId="{D78123FE-E31C-4A80-B3D5-078962C22350}" type="presParOf" srcId="{155FDDD7-AD49-43FB-9FB5-BF8EBF2D9ED3}" destId="{BF0F387B-B979-45A8-A87B-11E14B0E72EE}" srcOrd="1" destOrd="0" presId="urn:microsoft.com/office/officeart/2005/8/layout/lProcess1"/>
    <dgm:cxn modelId="{424CDA2A-259A-4330-8AAD-FB37228A341C}" type="presParOf" srcId="{155FDDD7-AD49-43FB-9FB5-BF8EBF2D9ED3}" destId="{414E5E92-F83C-4244-8128-30CE9A0E728B}" srcOrd="2" destOrd="0" presId="urn:microsoft.com/office/officeart/2005/8/layout/lProcess1"/>
    <dgm:cxn modelId="{521B5387-710A-4ED0-A110-045D2F4A2AB6}" type="presParOf" srcId="{414E5E92-F83C-4244-8128-30CE9A0E728B}" destId="{32348ED8-D863-48E5-9A78-CF2E6B9FDC4E}" srcOrd="0" destOrd="0" presId="urn:microsoft.com/office/officeart/2005/8/layout/lProcess1"/>
    <dgm:cxn modelId="{4E4968ED-644B-4128-B7F3-7BD5289B8A34}" type="presParOf" srcId="{414E5E92-F83C-4244-8128-30CE9A0E728B}" destId="{E54D123F-F16D-4FB5-8A64-AD8B84D3C5FF}" srcOrd="1" destOrd="0" presId="urn:microsoft.com/office/officeart/2005/8/layout/lProcess1"/>
    <dgm:cxn modelId="{64BF8B73-4DAF-4F60-99E6-3C82FA9A3A95}" type="presParOf" srcId="{414E5E92-F83C-4244-8128-30CE9A0E728B}" destId="{DC633EC7-9A66-4C34-9685-64E313EEB224}" srcOrd="2" destOrd="0" presId="urn:microsoft.com/office/officeart/2005/8/layout/lProcess1"/>
    <dgm:cxn modelId="{1A169EC4-43DD-40A0-9514-49B5544C6B61}" type="presParOf" srcId="{414E5E92-F83C-4244-8128-30CE9A0E728B}" destId="{CCA75593-AB1C-46E1-9BC4-D21E313B31C7}" srcOrd="3" destOrd="0" presId="urn:microsoft.com/office/officeart/2005/8/layout/lProcess1"/>
    <dgm:cxn modelId="{2B89BA39-7B4C-4F4D-9875-0DC3914FD6DD}" type="presParOf" srcId="{414E5E92-F83C-4244-8128-30CE9A0E728B}" destId="{6B5E2649-0071-43F7-90C7-798D22D5DBCF}" srcOrd="4" destOrd="0" presId="urn:microsoft.com/office/officeart/2005/8/layout/lProcess1"/>
    <dgm:cxn modelId="{AB97127E-D430-43FA-9FA0-0BEAF41061F0}" type="presParOf" srcId="{155FDDD7-AD49-43FB-9FB5-BF8EBF2D9ED3}" destId="{E5A2FA02-4170-4467-97B7-3CAD9AD4B420}" srcOrd="3" destOrd="0" presId="urn:microsoft.com/office/officeart/2005/8/layout/lProcess1"/>
    <dgm:cxn modelId="{C351112C-AD31-4435-B807-A1044A89DB3B}" type="presParOf" srcId="{155FDDD7-AD49-43FB-9FB5-BF8EBF2D9ED3}" destId="{E30D876D-A244-456C-955F-2D7BFDE22C6A}" srcOrd="4" destOrd="0" presId="urn:microsoft.com/office/officeart/2005/8/layout/lProcess1"/>
    <dgm:cxn modelId="{291FCE42-C261-4542-B2F1-76D9A453A78C}" type="presParOf" srcId="{E30D876D-A244-456C-955F-2D7BFDE22C6A}" destId="{2FC85785-B30B-4980-ADD0-6DEE60FB15CB}" srcOrd="0" destOrd="0" presId="urn:microsoft.com/office/officeart/2005/8/layout/lProcess1"/>
    <dgm:cxn modelId="{42B70D3D-5EAC-4322-9A71-3D26E052141F}" type="presParOf" srcId="{E30D876D-A244-456C-955F-2D7BFDE22C6A}" destId="{1BE4231B-8977-4374-9930-68BB275390D0}" srcOrd="1" destOrd="0" presId="urn:microsoft.com/office/officeart/2005/8/layout/lProcess1"/>
    <dgm:cxn modelId="{89A116B1-8173-4623-B66D-4E14C62090C4}" type="presParOf" srcId="{E30D876D-A244-456C-955F-2D7BFDE22C6A}" destId="{1822B0BB-2680-4445-8A3A-60353ACF1B6D}" srcOrd="2" destOrd="0" presId="urn:microsoft.com/office/officeart/2005/8/layout/lProcess1"/>
    <dgm:cxn modelId="{7D3EC0A4-C185-4C18-ADA5-4F039AA1CCD7}" type="presParOf" srcId="{E30D876D-A244-456C-955F-2D7BFDE22C6A}" destId="{D99ECA0B-92DC-450A-B0ED-5475F15C2050}" srcOrd="3" destOrd="0" presId="urn:microsoft.com/office/officeart/2005/8/layout/lProcess1"/>
    <dgm:cxn modelId="{D5AD1A7C-FCD3-4B7D-A7B0-0D193177D81E}" type="presParOf" srcId="{E30D876D-A244-456C-955F-2D7BFDE22C6A}" destId="{F7CFA2AD-CB5B-4C77-AA09-157B188E8993}" srcOrd="4" destOrd="0" presId="urn:microsoft.com/office/officeart/2005/8/layout/lProcess1"/>
    <dgm:cxn modelId="{343CD3CA-E5D4-4C9B-BAB6-ACDE2882AB3C}" type="presParOf" srcId="{155FDDD7-AD49-43FB-9FB5-BF8EBF2D9ED3}" destId="{3434F926-6BBA-4FDB-AEF1-33D4130D97C5}" srcOrd="5" destOrd="0" presId="urn:microsoft.com/office/officeart/2005/8/layout/lProcess1"/>
    <dgm:cxn modelId="{3D2C3268-3BE0-4B1E-BE2E-C178786649FD}" type="presParOf" srcId="{155FDDD7-AD49-43FB-9FB5-BF8EBF2D9ED3}" destId="{C12045D7-A0B7-4511-B4D7-5CF74D1CC5A0}" srcOrd="6" destOrd="0" presId="urn:microsoft.com/office/officeart/2005/8/layout/lProcess1"/>
    <dgm:cxn modelId="{27BE66FB-EEFB-4C87-980E-7763604D66CE}" type="presParOf" srcId="{C12045D7-A0B7-4511-B4D7-5CF74D1CC5A0}" destId="{2B239577-2440-404A-AC5C-FC67757225E2}" srcOrd="0" destOrd="0" presId="urn:microsoft.com/office/officeart/2005/8/layout/lProcess1"/>
    <dgm:cxn modelId="{66797E92-B14B-4F72-866E-8346EA7B6C96}" type="presParOf" srcId="{C12045D7-A0B7-4511-B4D7-5CF74D1CC5A0}" destId="{13F25788-29C0-4B0B-B613-337729D0C46A}" srcOrd="1" destOrd="0" presId="urn:microsoft.com/office/officeart/2005/8/layout/lProcess1"/>
    <dgm:cxn modelId="{90DE5966-FD22-451E-86EC-A6AD2B3972F7}" type="presParOf" srcId="{C12045D7-A0B7-4511-B4D7-5CF74D1CC5A0}" destId="{270DA9D2-1D70-4B00-A304-09C8281CEF2B}" srcOrd="2" destOrd="0" presId="urn:microsoft.com/office/officeart/2005/8/layout/lProcess1"/>
    <dgm:cxn modelId="{6D142E10-8BF1-40F9-8FE0-D7AA65EB6EC6}" type="presParOf" srcId="{C12045D7-A0B7-4511-B4D7-5CF74D1CC5A0}" destId="{F7B6F558-3040-466E-8EEE-D518627F9BC4}" srcOrd="3" destOrd="0" presId="urn:microsoft.com/office/officeart/2005/8/layout/lProcess1"/>
    <dgm:cxn modelId="{0F1BCF59-3C6B-4A08-A57C-5C9C6B87AA30}" type="presParOf" srcId="{C12045D7-A0B7-4511-B4D7-5CF74D1CC5A0}" destId="{4C861784-1970-4926-920D-E4F417E0CBC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CEC8F-4E3C-45FE-9DD6-6BCE22EA678C}"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GB"/>
        </a:p>
      </dgm:t>
    </dgm:pt>
    <dgm:pt modelId="{4E9CFE44-00B6-4380-B485-11F302C2FC6B}">
      <dgm:prSet phldrT="[Text]" custT="1"/>
      <dgm:spPr/>
      <dgm:t>
        <a:bodyPr/>
        <a:lstStyle/>
        <a:p>
          <a:r>
            <a:rPr lang="en-GB" sz="1800" dirty="0" smtClean="0"/>
            <a:t>Short-term or long-term outlook?</a:t>
          </a:r>
          <a:endParaRPr lang="en-GB" sz="1800" dirty="0"/>
        </a:p>
      </dgm:t>
    </dgm:pt>
    <dgm:pt modelId="{E2A986A3-009B-48C0-AE45-F00EEC98E2CC}" type="parTrans" cxnId="{8DAD9545-5809-4BB9-98D8-37C3A5F1367A}">
      <dgm:prSet/>
      <dgm:spPr/>
      <dgm:t>
        <a:bodyPr/>
        <a:lstStyle/>
        <a:p>
          <a:endParaRPr lang="en-GB" sz="1800"/>
        </a:p>
      </dgm:t>
    </dgm:pt>
    <dgm:pt modelId="{25407608-E0E3-4A32-8908-1A542EACD66F}" type="sibTrans" cxnId="{8DAD9545-5809-4BB9-98D8-37C3A5F1367A}">
      <dgm:prSet custT="1"/>
      <dgm:spPr>
        <a:ln w="28575">
          <a:solidFill>
            <a:schemeClr val="accent1"/>
          </a:solidFill>
          <a:headEnd type="none" w="med" len="med"/>
          <a:tailEnd type="triangle" w="med" len="med"/>
        </a:ln>
      </dgm:spPr>
      <dgm:t>
        <a:bodyPr/>
        <a:lstStyle/>
        <a:p>
          <a:endParaRPr lang="en-GB" sz="1800" dirty="0"/>
        </a:p>
      </dgm:t>
    </dgm:pt>
    <dgm:pt modelId="{31326ADE-F862-4D27-A7ED-E8F944D6AD54}">
      <dgm:prSet phldrT="[Text]" custT="1"/>
      <dgm:spPr>
        <a:solidFill>
          <a:schemeClr val="accent2"/>
        </a:solidFill>
      </dgm:spPr>
      <dgm:t>
        <a:bodyPr/>
        <a:lstStyle/>
        <a:p>
          <a:r>
            <a:rPr lang="en-GB" sz="1800" dirty="0" smtClean="0"/>
            <a:t>Cashflow matching or risk matching?</a:t>
          </a:r>
          <a:endParaRPr lang="en-GB" sz="1800" dirty="0"/>
        </a:p>
      </dgm:t>
    </dgm:pt>
    <dgm:pt modelId="{BC42DBD5-00A6-4319-BF32-110D47ACF7E7}" type="parTrans" cxnId="{9959F179-90A3-4861-9B0E-CBB05E656FC5}">
      <dgm:prSet/>
      <dgm:spPr/>
      <dgm:t>
        <a:bodyPr/>
        <a:lstStyle/>
        <a:p>
          <a:endParaRPr lang="en-GB" sz="1800"/>
        </a:p>
      </dgm:t>
    </dgm:pt>
    <dgm:pt modelId="{75C90E8F-B035-40FD-9FFD-53113F1B9BCD}" type="sibTrans" cxnId="{9959F179-90A3-4861-9B0E-CBB05E656FC5}">
      <dgm:prSet custT="1"/>
      <dgm:spPr>
        <a:ln w="28575">
          <a:solidFill>
            <a:schemeClr val="accent1"/>
          </a:solidFill>
          <a:headEnd type="none" w="med" len="med"/>
          <a:tailEnd type="triangle" w="med" len="med"/>
        </a:ln>
      </dgm:spPr>
      <dgm:t>
        <a:bodyPr/>
        <a:lstStyle/>
        <a:p>
          <a:endParaRPr lang="en-GB" sz="1800" dirty="0"/>
        </a:p>
      </dgm:t>
    </dgm:pt>
    <dgm:pt modelId="{439D6F8E-547A-4258-9D43-2799EF030395}">
      <dgm:prSet phldrT="[Text]" custT="1"/>
      <dgm:spPr>
        <a:solidFill>
          <a:schemeClr val="accent2"/>
        </a:solidFill>
      </dgm:spPr>
      <dgm:t>
        <a:bodyPr/>
        <a:lstStyle/>
        <a:p>
          <a:r>
            <a:rPr lang="en-GB" sz="1800" dirty="0" smtClean="0"/>
            <a:t>What is the client trying to achieve? </a:t>
          </a:r>
          <a:endParaRPr lang="en-GB" sz="1800" dirty="0"/>
        </a:p>
      </dgm:t>
    </dgm:pt>
    <dgm:pt modelId="{9D1117F2-F61C-47FB-B9B2-89E501A2008B}" type="parTrans" cxnId="{9A2C6FBC-A572-48D8-B8FA-894881B75C65}">
      <dgm:prSet/>
      <dgm:spPr/>
      <dgm:t>
        <a:bodyPr/>
        <a:lstStyle/>
        <a:p>
          <a:endParaRPr lang="en-GB" sz="1800"/>
        </a:p>
      </dgm:t>
    </dgm:pt>
    <dgm:pt modelId="{5A5F2BCD-BC0B-40ED-9770-90526BC4B6AD}" type="sibTrans" cxnId="{9A2C6FBC-A572-48D8-B8FA-894881B75C65}">
      <dgm:prSet custT="1"/>
      <dgm:spPr>
        <a:ln w="28575">
          <a:solidFill>
            <a:schemeClr val="accent1"/>
          </a:solidFill>
          <a:headEnd type="none" w="med" len="med"/>
          <a:tailEnd type="triangle" w="med" len="med"/>
        </a:ln>
      </dgm:spPr>
      <dgm:t>
        <a:bodyPr/>
        <a:lstStyle/>
        <a:p>
          <a:endParaRPr lang="en-GB" sz="1800"/>
        </a:p>
      </dgm:t>
    </dgm:pt>
    <dgm:pt modelId="{306E8226-6AA3-41B6-B24E-0973E24802B8}">
      <dgm:prSet phldrT="[Text]" custT="1"/>
      <dgm:spPr>
        <a:solidFill>
          <a:schemeClr val="accent2"/>
        </a:solidFill>
      </dgm:spPr>
      <dgm:t>
        <a:bodyPr/>
        <a:lstStyle/>
        <a:p>
          <a:r>
            <a:rPr lang="en-GB" sz="1800" dirty="0" smtClean="0"/>
            <a:t>Regulatory requirements applicable?</a:t>
          </a:r>
          <a:endParaRPr lang="en-GB" sz="1800" dirty="0"/>
        </a:p>
      </dgm:t>
    </dgm:pt>
    <dgm:pt modelId="{4A15B1CD-5455-4039-98AE-4D27A7A81075}" type="parTrans" cxnId="{B499048A-F93F-4753-9010-E82E190C1C0F}">
      <dgm:prSet/>
      <dgm:spPr/>
      <dgm:t>
        <a:bodyPr/>
        <a:lstStyle/>
        <a:p>
          <a:endParaRPr lang="en-GB" sz="1800"/>
        </a:p>
      </dgm:t>
    </dgm:pt>
    <dgm:pt modelId="{B6ED15A3-BDA3-4DA9-984C-4AEFCE912B16}" type="sibTrans" cxnId="{B499048A-F93F-4753-9010-E82E190C1C0F}">
      <dgm:prSet custT="1"/>
      <dgm:spPr>
        <a:ln w="28575">
          <a:solidFill>
            <a:schemeClr val="accent1"/>
          </a:solidFill>
          <a:headEnd type="none" w="med" len="med"/>
          <a:tailEnd type="triangle" w="med" len="med"/>
        </a:ln>
      </dgm:spPr>
      <dgm:t>
        <a:bodyPr/>
        <a:lstStyle/>
        <a:p>
          <a:endParaRPr lang="en-GB" sz="1800"/>
        </a:p>
      </dgm:t>
    </dgm:pt>
    <dgm:pt modelId="{7B60F707-6470-486B-8B2C-C49BF5DE9DFB}">
      <dgm:prSet phldrT="[Text]" custT="1"/>
      <dgm:spPr>
        <a:solidFill>
          <a:schemeClr val="accent2"/>
        </a:solidFill>
      </dgm:spPr>
      <dgm:t>
        <a:bodyPr/>
        <a:lstStyle/>
        <a:p>
          <a:r>
            <a:rPr lang="en-GB" sz="1800" dirty="0" smtClean="0">
              <a:solidFill>
                <a:schemeClr val="bg1"/>
              </a:solidFill>
            </a:rPr>
            <a:t>LPI swaps held in the investment strategy?</a:t>
          </a:r>
          <a:endParaRPr lang="en-GB" sz="1800" dirty="0">
            <a:solidFill>
              <a:schemeClr val="bg1"/>
            </a:solidFill>
          </a:endParaRPr>
        </a:p>
      </dgm:t>
    </dgm:pt>
    <dgm:pt modelId="{18A02126-FAEC-43C5-B071-17396AFC89BD}" type="parTrans" cxnId="{99C09E47-561E-4546-8A80-649DB0556520}">
      <dgm:prSet/>
      <dgm:spPr/>
      <dgm:t>
        <a:bodyPr/>
        <a:lstStyle/>
        <a:p>
          <a:endParaRPr lang="en-GB" sz="1800"/>
        </a:p>
      </dgm:t>
    </dgm:pt>
    <dgm:pt modelId="{B8E781C3-0EEC-427D-9F76-1A4F2533D87B}" type="sibTrans" cxnId="{99C09E47-561E-4546-8A80-649DB0556520}">
      <dgm:prSet/>
      <dgm:spPr>
        <a:ln w="28575">
          <a:solidFill>
            <a:schemeClr val="accent1"/>
          </a:solidFill>
          <a:tailEnd type="triangle"/>
        </a:ln>
      </dgm:spPr>
      <dgm:t>
        <a:bodyPr/>
        <a:lstStyle/>
        <a:p>
          <a:endParaRPr lang="en-GB" sz="1800"/>
        </a:p>
      </dgm:t>
    </dgm:pt>
    <dgm:pt modelId="{BFD02619-E426-4E98-AE79-2BA5F6C53079}">
      <dgm:prSet phldrT="[Text]" custT="1"/>
      <dgm:spPr>
        <a:solidFill>
          <a:schemeClr val="accent2"/>
        </a:solidFill>
      </dgm:spPr>
      <dgm:t>
        <a:bodyPr/>
        <a:lstStyle/>
        <a:p>
          <a:r>
            <a:rPr lang="en-GB" sz="1800" dirty="0" smtClean="0">
              <a:solidFill>
                <a:schemeClr val="bg1"/>
              </a:solidFill>
            </a:rPr>
            <a:t>Requirements to replicate methodologies?</a:t>
          </a:r>
          <a:endParaRPr lang="en-GB" sz="1800" dirty="0">
            <a:solidFill>
              <a:schemeClr val="bg1"/>
            </a:solidFill>
          </a:endParaRPr>
        </a:p>
      </dgm:t>
    </dgm:pt>
    <dgm:pt modelId="{D0D1A09C-1DD0-4952-B647-89AC86C34D77}" type="parTrans" cxnId="{66CC2B49-AAB5-44DD-B2D8-6A6E5D5543DC}">
      <dgm:prSet/>
      <dgm:spPr/>
      <dgm:t>
        <a:bodyPr/>
        <a:lstStyle/>
        <a:p>
          <a:endParaRPr lang="en-GB"/>
        </a:p>
      </dgm:t>
    </dgm:pt>
    <dgm:pt modelId="{054C559A-C1D7-4442-B802-2F8337E44F5E}" type="sibTrans" cxnId="{66CC2B49-AAB5-44DD-B2D8-6A6E5D5543DC}">
      <dgm:prSet/>
      <dgm:spPr/>
      <dgm:t>
        <a:bodyPr/>
        <a:lstStyle/>
        <a:p>
          <a:endParaRPr lang="en-GB"/>
        </a:p>
      </dgm:t>
    </dgm:pt>
    <dgm:pt modelId="{9AD21BCD-AC66-4D29-84ED-6410D7FC8892}" type="pres">
      <dgm:prSet presAssocID="{4C7CEC8F-4E3C-45FE-9DD6-6BCE22EA678C}" presName="Name0" presStyleCnt="0">
        <dgm:presLayoutVars>
          <dgm:dir/>
          <dgm:resizeHandles val="exact"/>
        </dgm:presLayoutVars>
      </dgm:prSet>
      <dgm:spPr/>
      <dgm:t>
        <a:bodyPr/>
        <a:lstStyle/>
        <a:p>
          <a:endParaRPr lang="en-GB"/>
        </a:p>
      </dgm:t>
    </dgm:pt>
    <dgm:pt modelId="{4C5D110B-A4CE-46AD-B86A-CA1E95B2FF1C}" type="pres">
      <dgm:prSet presAssocID="{4E9CFE44-00B6-4380-B485-11F302C2FC6B}" presName="node" presStyleLbl="node1" presStyleIdx="0" presStyleCnt="6">
        <dgm:presLayoutVars>
          <dgm:bulletEnabled val="1"/>
        </dgm:presLayoutVars>
      </dgm:prSet>
      <dgm:spPr/>
      <dgm:t>
        <a:bodyPr/>
        <a:lstStyle/>
        <a:p>
          <a:endParaRPr lang="en-GB"/>
        </a:p>
      </dgm:t>
    </dgm:pt>
    <dgm:pt modelId="{D455E494-8D6F-45F3-94B0-941C7CD3DA8B}" type="pres">
      <dgm:prSet presAssocID="{25407608-E0E3-4A32-8908-1A542EACD66F}" presName="sibTrans" presStyleLbl="sibTrans1D1" presStyleIdx="0" presStyleCnt="5"/>
      <dgm:spPr/>
      <dgm:t>
        <a:bodyPr/>
        <a:lstStyle/>
        <a:p>
          <a:endParaRPr lang="en-GB"/>
        </a:p>
      </dgm:t>
    </dgm:pt>
    <dgm:pt modelId="{7CF00EB3-50D7-4DB3-BCB4-ACA360DF8402}" type="pres">
      <dgm:prSet presAssocID="{25407608-E0E3-4A32-8908-1A542EACD66F}" presName="connectorText" presStyleLbl="sibTrans1D1" presStyleIdx="0" presStyleCnt="5"/>
      <dgm:spPr/>
      <dgm:t>
        <a:bodyPr/>
        <a:lstStyle/>
        <a:p>
          <a:endParaRPr lang="en-GB"/>
        </a:p>
      </dgm:t>
    </dgm:pt>
    <dgm:pt modelId="{4351B200-CAC1-4C0F-8DE9-FF814DDA4602}" type="pres">
      <dgm:prSet presAssocID="{31326ADE-F862-4D27-A7ED-E8F944D6AD54}" presName="node" presStyleLbl="node1" presStyleIdx="1" presStyleCnt="6">
        <dgm:presLayoutVars>
          <dgm:bulletEnabled val="1"/>
        </dgm:presLayoutVars>
      </dgm:prSet>
      <dgm:spPr/>
      <dgm:t>
        <a:bodyPr/>
        <a:lstStyle/>
        <a:p>
          <a:endParaRPr lang="en-GB"/>
        </a:p>
      </dgm:t>
    </dgm:pt>
    <dgm:pt modelId="{778D924B-D889-4F9F-A7AC-6A95FB786631}" type="pres">
      <dgm:prSet presAssocID="{75C90E8F-B035-40FD-9FFD-53113F1B9BCD}" presName="sibTrans" presStyleLbl="sibTrans1D1" presStyleIdx="1" presStyleCnt="5"/>
      <dgm:spPr/>
      <dgm:t>
        <a:bodyPr/>
        <a:lstStyle/>
        <a:p>
          <a:endParaRPr lang="en-GB"/>
        </a:p>
      </dgm:t>
    </dgm:pt>
    <dgm:pt modelId="{30C6FECA-D1C4-4775-B64A-30CEC5BFF40C}" type="pres">
      <dgm:prSet presAssocID="{75C90E8F-B035-40FD-9FFD-53113F1B9BCD}" presName="connectorText" presStyleLbl="sibTrans1D1" presStyleIdx="1" presStyleCnt="5"/>
      <dgm:spPr/>
      <dgm:t>
        <a:bodyPr/>
        <a:lstStyle/>
        <a:p>
          <a:endParaRPr lang="en-GB"/>
        </a:p>
      </dgm:t>
    </dgm:pt>
    <dgm:pt modelId="{02B53F25-A3DB-45D4-B788-79369B2F62CD}" type="pres">
      <dgm:prSet presAssocID="{439D6F8E-547A-4258-9D43-2799EF030395}" presName="node" presStyleLbl="node1" presStyleIdx="2" presStyleCnt="6">
        <dgm:presLayoutVars>
          <dgm:bulletEnabled val="1"/>
        </dgm:presLayoutVars>
      </dgm:prSet>
      <dgm:spPr/>
      <dgm:t>
        <a:bodyPr/>
        <a:lstStyle/>
        <a:p>
          <a:endParaRPr lang="en-GB"/>
        </a:p>
      </dgm:t>
    </dgm:pt>
    <dgm:pt modelId="{593C6E53-555A-478F-A2E2-E624CD8208EC}" type="pres">
      <dgm:prSet presAssocID="{5A5F2BCD-BC0B-40ED-9770-90526BC4B6AD}" presName="sibTrans" presStyleLbl="sibTrans1D1" presStyleIdx="2" presStyleCnt="5"/>
      <dgm:spPr/>
      <dgm:t>
        <a:bodyPr/>
        <a:lstStyle/>
        <a:p>
          <a:endParaRPr lang="en-GB"/>
        </a:p>
      </dgm:t>
    </dgm:pt>
    <dgm:pt modelId="{7211A8C3-763E-444D-910D-449F0D1E2708}" type="pres">
      <dgm:prSet presAssocID="{5A5F2BCD-BC0B-40ED-9770-90526BC4B6AD}" presName="connectorText" presStyleLbl="sibTrans1D1" presStyleIdx="2" presStyleCnt="5"/>
      <dgm:spPr/>
      <dgm:t>
        <a:bodyPr/>
        <a:lstStyle/>
        <a:p>
          <a:endParaRPr lang="en-GB"/>
        </a:p>
      </dgm:t>
    </dgm:pt>
    <dgm:pt modelId="{F8F59FB6-1BCB-4B54-B405-A3D85A931F14}" type="pres">
      <dgm:prSet presAssocID="{306E8226-6AA3-41B6-B24E-0973E24802B8}" presName="node" presStyleLbl="node1" presStyleIdx="3" presStyleCnt="6">
        <dgm:presLayoutVars>
          <dgm:bulletEnabled val="1"/>
        </dgm:presLayoutVars>
      </dgm:prSet>
      <dgm:spPr/>
      <dgm:t>
        <a:bodyPr/>
        <a:lstStyle/>
        <a:p>
          <a:endParaRPr lang="en-GB"/>
        </a:p>
      </dgm:t>
    </dgm:pt>
    <dgm:pt modelId="{8A4B4FBD-A76E-4E44-98D8-34EAD1DC9370}" type="pres">
      <dgm:prSet presAssocID="{B6ED15A3-BDA3-4DA9-984C-4AEFCE912B16}" presName="sibTrans" presStyleLbl="sibTrans1D1" presStyleIdx="3" presStyleCnt="5"/>
      <dgm:spPr/>
      <dgm:t>
        <a:bodyPr/>
        <a:lstStyle/>
        <a:p>
          <a:endParaRPr lang="en-GB"/>
        </a:p>
      </dgm:t>
    </dgm:pt>
    <dgm:pt modelId="{7446863B-DEBC-40F0-82E8-16F972DDB0BD}" type="pres">
      <dgm:prSet presAssocID="{B6ED15A3-BDA3-4DA9-984C-4AEFCE912B16}" presName="connectorText" presStyleLbl="sibTrans1D1" presStyleIdx="3" presStyleCnt="5"/>
      <dgm:spPr/>
      <dgm:t>
        <a:bodyPr/>
        <a:lstStyle/>
        <a:p>
          <a:endParaRPr lang="en-GB"/>
        </a:p>
      </dgm:t>
    </dgm:pt>
    <dgm:pt modelId="{1C215BC1-C986-4557-B433-2A29B8B476FB}" type="pres">
      <dgm:prSet presAssocID="{7B60F707-6470-486B-8B2C-C49BF5DE9DFB}" presName="node" presStyleLbl="node1" presStyleIdx="4" presStyleCnt="6">
        <dgm:presLayoutVars>
          <dgm:bulletEnabled val="1"/>
        </dgm:presLayoutVars>
      </dgm:prSet>
      <dgm:spPr/>
      <dgm:t>
        <a:bodyPr/>
        <a:lstStyle/>
        <a:p>
          <a:endParaRPr lang="en-GB"/>
        </a:p>
      </dgm:t>
    </dgm:pt>
    <dgm:pt modelId="{1BF9F219-23AF-4B94-9B9E-8BE24540E1CA}" type="pres">
      <dgm:prSet presAssocID="{B8E781C3-0EEC-427D-9F76-1A4F2533D87B}" presName="sibTrans" presStyleLbl="sibTrans1D1" presStyleIdx="4" presStyleCnt="5"/>
      <dgm:spPr/>
      <dgm:t>
        <a:bodyPr/>
        <a:lstStyle/>
        <a:p>
          <a:endParaRPr lang="en-GB"/>
        </a:p>
      </dgm:t>
    </dgm:pt>
    <dgm:pt modelId="{E67E899A-17B3-41D4-A23F-C7B9C151E30E}" type="pres">
      <dgm:prSet presAssocID="{B8E781C3-0EEC-427D-9F76-1A4F2533D87B}" presName="connectorText" presStyleLbl="sibTrans1D1" presStyleIdx="4" presStyleCnt="5"/>
      <dgm:spPr/>
      <dgm:t>
        <a:bodyPr/>
        <a:lstStyle/>
        <a:p>
          <a:endParaRPr lang="en-GB"/>
        </a:p>
      </dgm:t>
    </dgm:pt>
    <dgm:pt modelId="{391A93C1-21E0-4E5A-8A13-390293652E1B}" type="pres">
      <dgm:prSet presAssocID="{BFD02619-E426-4E98-AE79-2BA5F6C53079}" presName="node" presStyleLbl="node1" presStyleIdx="5" presStyleCnt="6">
        <dgm:presLayoutVars>
          <dgm:bulletEnabled val="1"/>
        </dgm:presLayoutVars>
      </dgm:prSet>
      <dgm:spPr/>
      <dgm:t>
        <a:bodyPr/>
        <a:lstStyle/>
        <a:p>
          <a:endParaRPr lang="en-GB"/>
        </a:p>
      </dgm:t>
    </dgm:pt>
  </dgm:ptLst>
  <dgm:cxnLst>
    <dgm:cxn modelId="{89088677-98A1-46E0-9AD9-FFE0BCD23029}" type="presOf" srcId="{B6ED15A3-BDA3-4DA9-984C-4AEFCE912B16}" destId="{7446863B-DEBC-40F0-82E8-16F972DDB0BD}" srcOrd="1" destOrd="0" presId="urn:microsoft.com/office/officeart/2005/8/layout/bProcess3"/>
    <dgm:cxn modelId="{B28F5AC7-6CCB-4028-A7F6-0C017563D4F5}" type="presOf" srcId="{5A5F2BCD-BC0B-40ED-9770-90526BC4B6AD}" destId="{593C6E53-555A-478F-A2E2-E624CD8208EC}" srcOrd="0" destOrd="0" presId="urn:microsoft.com/office/officeart/2005/8/layout/bProcess3"/>
    <dgm:cxn modelId="{9959F179-90A3-4861-9B0E-CBB05E656FC5}" srcId="{4C7CEC8F-4E3C-45FE-9DD6-6BCE22EA678C}" destId="{31326ADE-F862-4D27-A7ED-E8F944D6AD54}" srcOrd="1" destOrd="0" parTransId="{BC42DBD5-00A6-4319-BF32-110D47ACF7E7}" sibTransId="{75C90E8F-B035-40FD-9FFD-53113F1B9BCD}"/>
    <dgm:cxn modelId="{554C5EB2-6145-4BC3-83F8-A99E7B3966D4}" type="presOf" srcId="{5A5F2BCD-BC0B-40ED-9770-90526BC4B6AD}" destId="{7211A8C3-763E-444D-910D-449F0D1E2708}" srcOrd="1" destOrd="0" presId="urn:microsoft.com/office/officeart/2005/8/layout/bProcess3"/>
    <dgm:cxn modelId="{60B37B7F-5C59-4887-9F5A-4234BADCDAC9}" type="presOf" srcId="{75C90E8F-B035-40FD-9FFD-53113F1B9BCD}" destId="{778D924B-D889-4F9F-A7AC-6A95FB786631}" srcOrd="0" destOrd="0" presId="urn:microsoft.com/office/officeart/2005/8/layout/bProcess3"/>
    <dgm:cxn modelId="{99C09E47-561E-4546-8A80-649DB0556520}" srcId="{4C7CEC8F-4E3C-45FE-9DD6-6BCE22EA678C}" destId="{7B60F707-6470-486B-8B2C-C49BF5DE9DFB}" srcOrd="4" destOrd="0" parTransId="{18A02126-FAEC-43C5-B071-17396AFC89BD}" sibTransId="{B8E781C3-0EEC-427D-9F76-1A4F2533D87B}"/>
    <dgm:cxn modelId="{E27C414B-9A4E-42C4-9086-EA581B3B08E2}" type="presOf" srcId="{B8E781C3-0EEC-427D-9F76-1A4F2533D87B}" destId="{E67E899A-17B3-41D4-A23F-C7B9C151E30E}" srcOrd="1" destOrd="0" presId="urn:microsoft.com/office/officeart/2005/8/layout/bProcess3"/>
    <dgm:cxn modelId="{BE6D4384-745D-4B2B-BD31-F936F13B5E92}" type="presOf" srcId="{75C90E8F-B035-40FD-9FFD-53113F1B9BCD}" destId="{30C6FECA-D1C4-4775-B64A-30CEC5BFF40C}" srcOrd="1" destOrd="0" presId="urn:microsoft.com/office/officeart/2005/8/layout/bProcess3"/>
    <dgm:cxn modelId="{C6F79315-A960-4C05-8FDC-3E1F2B92DA31}" type="presOf" srcId="{B6ED15A3-BDA3-4DA9-984C-4AEFCE912B16}" destId="{8A4B4FBD-A76E-4E44-98D8-34EAD1DC9370}" srcOrd="0" destOrd="0" presId="urn:microsoft.com/office/officeart/2005/8/layout/bProcess3"/>
    <dgm:cxn modelId="{8DAD9545-5809-4BB9-98D8-37C3A5F1367A}" srcId="{4C7CEC8F-4E3C-45FE-9DD6-6BCE22EA678C}" destId="{4E9CFE44-00B6-4380-B485-11F302C2FC6B}" srcOrd="0" destOrd="0" parTransId="{E2A986A3-009B-48C0-AE45-F00EEC98E2CC}" sibTransId="{25407608-E0E3-4A32-8908-1A542EACD66F}"/>
    <dgm:cxn modelId="{66CC2B49-AAB5-44DD-B2D8-6A6E5D5543DC}" srcId="{4C7CEC8F-4E3C-45FE-9DD6-6BCE22EA678C}" destId="{BFD02619-E426-4E98-AE79-2BA5F6C53079}" srcOrd="5" destOrd="0" parTransId="{D0D1A09C-1DD0-4952-B647-89AC86C34D77}" sibTransId="{054C559A-C1D7-4442-B802-2F8337E44F5E}"/>
    <dgm:cxn modelId="{1164532C-6203-4F37-A045-3D37BCCDBA19}" type="presOf" srcId="{439D6F8E-547A-4258-9D43-2799EF030395}" destId="{02B53F25-A3DB-45D4-B788-79369B2F62CD}" srcOrd="0" destOrd="0" presId="urn:microsoft.com/office/officeart/2005/8/layout/bProcess3"/>
    <dgm:cxn modelId="{11B8CEAB-3546-4575-A846-B2961533BF06}" type="presOf" srcId="{25407608-E0E3-4A32-8908-1A542EACD66F}" destId="{D455E494-8D6F-45F3-94B0-941C7CD3DA8B}" srcOrd="0" destOrd="0" presId="urn:microsoft.com/office/officeart/2005/8/layout/bProcess3"/>
    <dgm:cxn modelId="{BE6AAA4D-9747-4EC2-92B7-22A3BDBC3D9C}" type="presOf" srcId="{306E8226-6AA3-41B6-B24E-0973E24802B8}" destId="{F8F59FB6-1BCB-4B54-B405-A3D85A931F14}" srcOrd="0" destOrd="0" presId="urn:microsoft.com/office/officeart/2005/8/layout/bProcess3"/>
    <dgm:cxn modelId="{0E757AF8-C94B-40B4-9BFA-E2CC3988641C}" type="presOf" srcId="{BFD02619-E426-4E98-AE79-2BA5F6C53079}" destId="{391A93C1-21E0-4E5A-8A13-390293652E1B}" srcOrd="0" destOrd="0" presId="urn:microsoft.com/office/officeart/2005/8/layout/bProcess3"/>
    <dgm:cxn modelId="{D9678FA3-0C90-4562-B768-E74EFFC0D5B6}" type="presOf" srcId="{4C7CEC8F-4E3C-45FE-9DD6-6BCE22EA678C}" destId="{9AD21BCD-AC66-4D29-84ED-6410D7FC8892}" srcOrd="0" destOrd="0" presId="urn:microsoft.com/office/officeart/2005/8/layout/bProcess3"/>
    <dgm:cxn modelId="{111626A3-CC7C-44C7-A986-98E70C60D796}" type="presOf" srcId="{B8E781C3-0EEC-427D-9F76-1A4F2533D87B}" destId="{1BF9F219-23AF-4B94-9B9E-8BE24540E1CA}" srcOrd="0" destOrd="0" presId="urn:microsoft.com/office/officeart/2005/8/layout/bProcess3"/>
    <dgm:cxn modelId="{9E9A877C-44D7-411D-896C-A60771B069B1}" type="presOf" srcId="{31326ADE-F862-4D27-A7ED-E8F944D6AD54}" destId="{4351B200-CAC1-4C0F-8DE9-FF814DDA4602}" srcOrd="0" destOrd="0" presId="urn:microsoft.com/office/officeart/2005/8/layout/bProcess3"/>
    <dgm:cxn modelId="{122DE42B-1E51-4D4C-962D-D999CE0AAAEF}" type="presOf" srcId="{25407608-E0E3-4A32-8908-1A542EACD66F}" destId="{7CF00EB3-50D7-4DB3-BCB4-ACA360DF8402}" srcOrd="1" destOrd="0" presId="urn:microsoft.com/office/officeart/2005/8/layout/bProcess3"/>
    <dgm:cxn modelId="{9A2C6FBC-A572-48D8-B8FA-894881B75C65}" srcId="{4C7CEC8F-4E3C-45FE-9DD6-6BCE22EA678C}" destId="{439D6F8E-547A-4258-9D43-2799EF030395}" srcOrd="2" destOrd="0" parTransId="{9D1117F2-F61C-47FB-B9B2-89E501A2008B}" sibTransId="{5A5F2BCD-BC0B-40ED-9770-90526BC4B6AD}"/>
    <dgm:cxn modelId="{5AE2F963-4B40-4B84-9A91-0FA4B8A57B05}" type="presOf" srcId="{4E9CFE44-00B6-4380-B485-11F302C2FC6B}" destId="{4C5D110B-A4CE-46AD-B86A-CA1E95B2FF1C}" srcOrd="0" destOrd="0" presId="urn:microsoft.com/office/officeart/2005/8/layout/bProcess3"/>
    <dgm:cxn modelId="{504742DD-2831-48B6-B6E5-09416C473D70}" type="presOf" srcId="{7B60F707-6470-486B-8B2C-C49BF5DE9DFB}" destId="{1C215BC1-C986-4557-B433-2A29B8B476FB}" srcOrd="0" destOrd="0" presId="urn:microsoft.com/office/officeart/2005/8/layout/bProcess3"/>
    <dgm:cxn modelId="{B499048A-F93F-4753-9010-E82E190C1C0F}" srcId="{4C7CEC8F-4E3C-45FE-9DD6-6BCE22EA678C}" destId="{306E8226-6AA3-41B6-B24E-0973E24802B8}" srcOrd="3" destOrd="0" parTransId="{4A15B1CD-5455-4039-98AE-4D27A7A81075}" sibTransId="{B6ED15A3-BDA3-4DA9-984C-4AEFCE912B16}"/>
    <dgm:cxn modelId="{214B1FE1-C42F-4E27-A8BE-49378918E424}" type="presParOf" srcId="{9AD21BCD-AC66-4D29-84ED-6410D7FC8892}" destId="{4C5D110B-A4CE-46AD-B86A-CA1E95B2FF1C}" srcOrd="0" destOrd="0" presId="urn:microsoft.com/office/officeart/2005/8/layout/bProcess3"/>
    <dgm:cxn modelId="{0923D604-1254-4702-8291-BD202F2491BF}" type="presParOf" srcId="{9AD21BCD-AC66-4D29-84ED-6410D7FC8892}" destId="{D455E494-8D6F-45F3-94B0-941C7CD3DA8B}" srcOrd="1" destOrd="0" presId="urn:microsoft.com/office/officeart/2005/8/layout/bProcess3"/>
    <dgm:cxn modelId="{17BD06AF-8EEE-4236-81CF-F6B43EC505D4}" type="presParOf" srcId="{D455E494-8D6F-45F3-94B0-941C7CD3DA8B}" destId="{7CF00EB3-50D7-4DB3-BCB4-ACA360DF8402}" srcOrd="0" destOrd="0" presId="urn:microsoft.com/office/officeart/2005/8/layout/bProcess3"/>
    <dgm:cxn modelId="{A2C17D19-853A-4570-B1CC-CABEAAA38899}" type="presParOf" srcId="{9AD21BCD-AC66-4D29-84ED-6410D7FC8892}" destId="{4351B200-CAC1-4C0F-8DE9-FF814DDA4602}" srcOrd="2" destOrd="0" presId="urn:microsoft.com/office/officeart/2005/8/layout/bProcess3"/>
    <dgm:cxn modelId="{1CF23346-1E1A-4C46-8B13-24D8C959E76F}" type="presParOf" srcId="{9AD21BCD-AC66-4D29-84ED-6410D7FC8892}" destId="{778D924B-D889-4F9F-A7AC-6A95FB786631}" srcOrd="3" destOrd="0" presId="urn:microsoft.com/office/officeart/2005/8/layout/bProcess3"/>
    <dgm:cxn modelId="{97CDE10C-BAC2-4005-A516-A735277E87E1}" type="presParOf" srcId="{778D924B-D889-4F9F-A7AC-6A95FB786631}" destId="{30C6FECA-D1C4-4775-B64A-30CEC5BFF40C}" srcOrd="0" destOrd="0" presId="urn:microsoft.com/office/officeart/2005/8/layout/bProcess3"/>
    <dgm:cxn modelId="{CC2C922C-54BE-4A40-899D-B0A0FD9BD4C9}" type="presParOf" srcId="{9AD21BCD-AC66-4D29-84ED-6410D7FC8892}" destId="{02B53F25-A3DB-45D4-B788-79369B2F62CD}" srcOrd="4" destOrd="0" presId="urn:microsoft.com/office/officeart/2005/8/layout/bProcess3"/>
    <dgm:cxn modelId="{3B54B0DD-F3BF-4AB2-8F6E-FC07D748204F}" type="presParOf" srcId="{9AD21BCD-AC66-4D29-84ED-6410D7FC8892}" destId="{593C6E53-555A-478F-A2E2-E624CD8208EC}" srcOrd="5" destOrd="0" presId="urn:microsoft.com/office/officeart/2005/8/layout/bProcess3"/>
    <dgm:cxn modelId="{1D5FCB18-6563-4FC9-8C84-A5FB3B577AFF}" type="presParOf" srcId="{593C6E53-555A-478F-A2E2-E624CD8208EC}" destId="{7211A8C3-763E-444D-910D-449F0D1E2708}" srcOrd="0" destOrd="0" presId="urn:microsoft.com/office/officeart/2005/8/layout/bProcess3"/>
    <dgm:cxn modelId="{D0393B94-E733-4176-87AA-410E68132545}" type="presParOf" srcId="{9AD21BCD-AC66-4D29-84ED-6410D7FC8892}" destId="{F8F59FB6-1BCB-4B54-B405-A3D85A931F14}" srcOrd="6" destOrd="0" presId="urn:microsoft.com/office/officeart/2005/8/layout/bProcess3"/>
    <dgm:cxn modelId="{7965A6F3-4ED0-4CEA-B5B7-2B0572370C49}" type="presParOf" srcId="{9AD21BCD-AC66-4D29-84ED-6410D7FC8892}" destId="{8A4B4FBD-A76E-4E44-98D8-34EAD1DC9370}" srcOrd="7" destOrd="0" presId="urn:microsoft.com/office/officeart/2005/8/layout/bProcess3"/>
    <dgm:cxn modelId="{EAA79A85-2693-47BB-8574-10371002D04C}" type="presParOf" srcId="{8A4B4FBD-A76E-4E44-98D8-34EAD1DC9370}" destId="{7446863B-DEBC-40F0-82E8-16F972DDB0BD}" srcOrd="0" destOrd="0" presId="urn:microsoft.com/office/officeart/2005/8/layout/bProcess3"/>
    <dgm:cxn modelId="{6C0924CC-1275-4C90-A854-77F3CC9FB202}" type="presParOf" srcId="{9AD21BCD-AC66-4D29-84ED-6410D7FC8892}" destId="{1C215BC1-C986-4557-B433-2A29B8B476FB}" srcOrd="8" destOrd="0" presId="urn:microsoft.com/office/officeart/2005/8/layout/bProcess3"/>
    <dgm:cxn modelId="{7B65CD9D-1670-4FDC-A32D-A880DCF53C7F}" type="presParOf" srcId="{9AD21BCD-AC66-4D29-84ED-6410D7FC8892}" destId="{1BF9F219-23AF-4B94-9B9E-8BE24540E1CA}" srcOrd="9" destOrd="0" presId="urn:microsoft.com/office/officeart/2005/8/layout/bProcess3"/>
    <dgm:cxn modelId="{9BD3BF2F-8AEA-452E-B033-6E5B84FB2C91}" type="presParOf" srcId="{1BF9F219-23AF-4B94-9B9E-8BE24540E1CA}" destId="{E67E899A-17B3-41D4-A23F-C7B9C151E30E}" srcOrd="0" destOrd="0" presId="urn:microsoft.com/office/officeart/2005/8/layout/bProcess3"/>
    <dgm:cxn modelId="{8088C42E-30CC-4285-909C-759CF41CCC51}" type="presParOf" srcId="{9AD21BCD-AC66-4D29-84ED-6410D7FC8892}" destId="{391A93C1-21E0-4E5A-8A13-390293652E1B}"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CC7A86-1A56-4F67-84AD-F1D176452D6A}" type="doc">
      <dgm:prSet loTypeId="urn:microsoft.com/office/officeart/2005/8/layout/radial5" loCatId="cycle" qsTypeId="urn:microsoft.com/office/officeart/2005/8/quickstyle/simple1" qsCatId="simple" csTypeId="urn:microsoft.com/office/officeart/2005/8/colors/accent2_2" csCatId="accent2" phldr="1"/>
      <dgm:spPr/>
      <dgm:t>
        <a:bodyPr/>
        <a:lstStyle/>
        <a:p>
          <a:endParaRPr lang="en-GB"/>
        </a:p>
      </dgm:t>
    </dgm:pt>
    <dgm:pt modelId="{71AB958D-0C12-4223-BFB1-0CE664C56A9B}">
      <dgm:prSet phldrT="[Text]" custT="1"/>
      <dgm:spPr>
        <a:solidFill>
          <a:schemeClr val="accent1"/>
        </a:solidFill>
      </dgm:spPr>
      <dgm:t>
        <a:bodyPr/>
        <a:lstStyle/>
        <a:p>
          <a:r>
            <a:rPr lang="en-GB" sz="1600" dirty="0" smtClean="0">
              <a:solidFill>
                <a:schemeClr val="accent2"/>
              </a:solidFill>
            </a:rPr>
            <a:t>Key words</a:t>
          </a:r>
          <a:endParaRPr lang="en-GB" sz="1600" dirty="0">
            <a:solidFill>
              <a:schemeClr val="accent2"/>
            </a:solidFill>
          </a:endParaRPr>
        </a:p>
      </dgm:t>
    </dgm:pt>
    <dgm:pt modelId="{F54E9AB5-6742-48C5-8F03-43E0777B0B33}" type="parTrans" cxnId="{E4C73AFD-AADA-4A75-B7FF-40FAD8E49152}">
      <dgm:prSet/>
      <dgm:spPr/>
      <dgm:t>
        <a:bodyPr/>
        <a:lstStyle/>
        <a:p>
          <a:endParaRPr lang="en-GB" sz="1600"/>
        </a:p>
      </dgm:t>
    </dgm:pt>
    <dgm:pt modelId="{AAB089AA-BF94-42F4-A8CF-7A928A222EAC}" type="sibTrans" cxnId="{E4C73AFD-AADA-4A75-B7FF-40FAD8E49152}">
      <dgm:prSet/>
      <dgm:spPr/>
      <dgm:t>
        <a:bodyPr/>
        <a:lstStyle/>
        <a:p>
          <a:endParaRPr lang="en-GB" sz="1600"/>
        </a:p>
      </dgm:t>
    </dgm:pt>
    <dgm:pt modelId="{D9E4201F-F692-4F9A-BD68-46CC9F0C2490}">
      <dgm:prSet phldrT="[Text]" custT="1"/>
      <dgm:spPr/>
      <dgm:t>
        <a:bodyPr/>
        <a:lstStyle/>
        <a:p>
          <a:r>
            <a:rPr lang="en-GB" sz="1400" dirty="0" smtClean="0"/>
            <a:t>Delta</a:t>
          </a:r>
        </a:p>
      </dgm:t>
    </dgm:pt>
    <dgm:pt modelId="{9A8FDC86-25AE-4A0B-A8F5-B12176F118CC}" type="parTrans" cxnId="{1DFF21D4-6D16-47FE-BAC2-957674A181F5}">
      <dgm:prSet custT="1"/>
      <dgm:spPr>
        <a:solidFill>
          <a:schemeClr val="accent1"/>
        </a:solidFill>
      </dgm:spPr>
      <dgm:t>
        <a:bodyPr/>
        <a:lstStyle/>
        <a:p>
          <a:endParaRPr lang="en-GB" sz="1600"/>
        </a:p>
      </dgm:t>
    </dgm:pt>
    <dgm:pt modelId="{9A0B5B16-B589-46F4-ABC6-1C6A8AFECDBC}" type="sibTrans" cxnId="{1DFF21D4-6D16-47FE-BAC2-957674A181F5}">
      <dgm:prSet/>
      <dgm:spPr/>
      <dgm:t>
        <a:bodyPr/>
        <a:lstStyle/>
        <a:p>
          <a:endParaRPr lang="en-GB" sz="1600"/>
        </a:p>
      </dgm:t>
    </dgm:pt>
    <dgm:pt modelId="{F2F431BA-201D-4FFC-83C7-6B8E7BF2C73E}">
      <dgm:prSet phldrT="[Text]" custT="1"/>
      <dgm:spPr/>
      <dgm:t>
        <a:bodyPr/>
        <a:lstStyle/>
        <a:p>
          <a:r>
            <a:rPr lang="en-GB" sz="1400" dirty="0" smtClean="0"/>
            <a:t>Smile</a:t>
          </a:r>
          <a:endParaRPr lang="en-GB" sz="1400" dirty="0"/>
        </a:p>
      </dgm:t>
    </dgm:pt>
    <dgm:pt modelId="{4201A2ED-4089-4405-8E1C-7CDE2F8BAC27}" type="parTrans" cxnId="{14D7DA67-3ED0-4E72-A433-57DEAEB6C220}">
      <dgm:prSet custT="1"/>
      <dgm:spPr>
        <a:solidFill>
          <a:schemeClr val="accent1"/>
        </a:solidFill>
      </dgm:spPr>
      <dgm:t>
        <a:bodyPr/>
        <a:lstStyle/>
        <a:p>
          <a:endParaRPr lang="en-GB" sz="1600"/>
        </a:p>
      </dgm:t>
    </dgm:pt>
    <dgm:pt modelId="{903D4844-FEA7-4A38-9D3E-8E77852CD6BD}" type="sibTrans" cxnId="{14D7DA67-3ED0-4E72-A433-57DEAEB6C220}">
      <dgm:prSet/>
      <dgm:spPr/>
      <dgm:t>
        <a:bodyPr/>
        <a:lstStyle/>
        <a:p>
          <a:endParaRPr lang="en-GB" sz="1600"/>
        </a:p>
      </dgm:t>
    </dgm:pt>
    <dgm:pt modelId="{43315A8C-ECBE-4300-AFDF-0DEA75DE4F81}">
      <dgm:prSet phldrT="[Text]" custT="1"/>
      <dgm:spPr/>
      <dgm:t>
        <a:bodyPr/>
        <a:lstStyle/>
        <a:p>
          <a:r>
            <a:rPr lang="en-GB" sz="1400" dirty="0" smtClean="0"/>
            <a:t>Autocorrelation</a:t>
          </a:r>
          <a:endParaRPr lang="en-GB" sz="1400" dirty="0"/>
        </a:p>
      </dgm:t>
    </dgm:pt>
    <dgm:pt modelId="{42074D32-A2C1-4E32-840C-E3F4CC7F2677}" type="parTrans" cxnId="{BF132C18-10D2-4913-A0AC-1428B95372B2}">
      <dgm:prSet custT="1"/>
      <dgm:spPr>
        <a:solidFill>
          <a:schemeClr val="accent1"/>
        </a:solidFill>
      </dgm:spPr>
      <dgm:t>
        <a:bodyPr/>
        <a:lstStyle/>
        <a:p>
          <a:endParaRPr lang="en-GB" sz="1600"/>
        </a:p>
      </dgm:t>
    </dgm:pt>
    <dgm:pt modelId="{BE2D9516-2E9A-4B24-B73F-6C4B59E29C60}" type="sibTrans" cxnId="{BF132C18-10D2-4913-A0AC-1428B95372B2}">
      <dgm:prSet/>
      <dgm:spPr/>
      <dgm:t>
        <a:bodyPr/>
        <a:lstStyle/>
        <a:p>
          <a:endParaRPr lang="en-GB" sz="1600"/>
        </a:p>
      </dgm:t>
    </dgm:pt>
    <dgm:pt modelId="{E8C9F384-E576-492F-B4F3-71C84BA33391}">
      <dgm:prSet phldrT="[Text]" custT="1"/>
      <dgm:spPr/>
      <dgm:t>
        <a:bodyPr/>
        <a:lstStyle/>
        <a:p>
          <a:r>
            <a:rPr lang="en-GB" sz="1400" dirty="0" smtClean="0"/>
            <a:t>Real world</a:t>
          </a:r>
          <a:endParaRPr lang="en-GB" sz="1400" dirty="0"/>
        </a:p>
      </dgm:t>
    </dgm:pt>
    <dgm:pt modelId="{ED110F52-280B-49CE-92CD-4A4A7BCBA32B}" type="parTrans" cxnId="{9C25E387-4691-49CA-922E-5B69F1F989FE}">
      <dgm:prSet custT="1"/>
      <dgm:spPr>
        <a:solidFill>
          <a:schemeClr val="accent1"/>
        </a:solidFill>
      </dgm:spPr>
      <dgm:t>
        <a:bodyPr/>
        <a:lstStyle/>
        <a:p>
          <a:endParaRPr lang="en-GB" sz="1600"/>
        </a:p>
      </dgm:t>
    </dgm:pt>
    <dgm:pt modelId="{1DB5EBBD-E2C2-4342-90DB-D1A83FA26DC4}" type="sibTrans" cxnId="{9C25E387-4691-49CA-922E-5B69F1F989FE}">
      <dgm:prSet/>
      <dgm:spPr/>
      <dgm:t>
        <a:bodyPr/>
        <a:lstStyle/>
        <a:p>
          <a:endParaRPr lang="en-GB" sz="1600"/>
        </a:p>
      </dgm:t>
    </dgm:pt>
    <dgm:pt modelId="{4716960D-F114-483A-A636-095F4E7D2839}">
      <dgm:prSet phldrT="[Text]" custT="1"/>
      <dgm:spPr/>
      <dgm:t>
        <a:bodyPr/>
        <a:lstStyle/>
        <a:p>
          <a:r>
            <a:rPr lang="en-GB" sz="1400" dirty="0" smtClean="0"/>
            <a:t>Market consistency</a:t>
          </a:r>
          <a:endParaRPr lang="en-GB" sz="1400" dirty="0"/>
        </a:p>
      </dgm:t>
    </dgm:pt>
    <dgm:pt modelId="{84AD422C-DFC6-4F90-A68D-CB6E178406C1}" type="parTrans" cxnId="{669167D6-B4B7-44CC-99D5-4BAAA1B98E49}">
      <dgm:prSet custT="1"/>
      <dgm:spPr>
        <a:solidFill>
          <a:schemeClr val="accent1"/>
        </a:solidFill>
      </dgm:spPr>
      <dgm:t>
        <a:bodyPr/>
        <a:lstStyle/>
        <a:p>
          <a:endParaRPr lang="en-GB" sz="1600"/>
        </a:p>
      </dgm:t>
    </dgm:pt>
    <dgm:pt modelId="{311C13F7-8DB9-4398-B3F4-8F45D9063F6C}" type="sibTrans" cxnId="{669167D6-B4B7-44CC-99D5-4BAAA1B98E49}">
      <dgm:prSet/>
      <dgm:spPr/>
      <dgm:t>
        <a:bodyPr/>
        <a:lstStyle/>
        <a:p>
          <a:endParaRPr lang="en-GB" sz="1600"/>
        </a:p>
      </dgm:t>
    </dgm:pt>
    <dgm:pt modelId="{3C70FA55-BEE6-4F29-9EF4-DF6526576E40}">
      <dgm:prSet phldrT="[Text]" custT="1"/>
      <dgm:spPr/>
      <dgm:t>
        <a:bodyPr/>
        <a:lstStyle/>
        <a:p>
          <a:r>
            <a:rPr lang="en-GB" sz="1400" dirty="0" smtClean="0"/>
            <a:t>Skew</a:t>
          </a:r>
          <a:endParaRPr lang="en-GB" sz="1400" dirty="0"/>
        </a:p>
      </dgm:t>
    </dgm:pt>
    <dgm:pt modelId="{175856E5-ABD5-402E-859F-BCF67C6E8E50}" type="parTrans" cxnId="{2448BD00-F041-489A-8D60-4E4F69215E10}">
      <dgm:prSet/>
      <dgm:spPr>
        <a:solidFill>
          <a:schemeClr val="accent1"/>
        </a:solidFill>
      </dgm:spPr>
      <dgm:t>
        <a:bodyPr/>
        <a:lstStyle/>
        <a:p>
          <a:endParaRPr lang="en-GB"/>
        </a:p>
      </dgm:t>
    </dgm:pt>
    <dgm:pt modelId="{263481FE-917F-4D17-8D8C-3D53FAFB3893}" type="sibTrans" cxnId="{2448BD00-F041-489A-8D60-4E4F69215E10}">
      <dgm:prSet/>
      <dgm:spPr/>
      <dgm:t>
        <a:bodyPr/>
        <a:lstStyle/>
        <a:p>
          <a:endParaRPr lang="en-GB"/>
        </a:p>
      </dgm:t>
    </dgm:pt>
    <dgm:pt modelId="{09DF82FF-4686-48D1-BEBA-AB20955DAD95}" type="pres">
      <dgm:prSet presAssocID="{6CCC7A86-1A56-4F67-84AD-F1D176452D6A}" presName="Name0" presStyleCnt="0">
        <dgm:presLayoutVars>
          <dgm:chMax val="1"/>
          <dgm:dir/>
          <dgm:animLvl val="ctr"/>
          <dgm:resizeHandles val="exact"/>
        </dgm:presLayoutVars>
      </dgm:prSet>
      <dgm:spPr/>
      <dgm:t>
        <a:bodyPr/>
        <a:lstStyle/>
        <a:p>
          <a:endParaRPr lang="en-GB"/>
        </a:p>
      </dgm:t>
    </dgm:pt>
    <dgm:pt modelId="{A77B80B7-7A25-456A-A59A-C08FC0074CAB}" type="pres">
      <dgm:prSet presAssocID="{71AB958D-0C12-4223-BFB1-0CE664C56A9B}" presName="centerShape" presStyleLbl="node0" presStyleIdx="0" presStyleCnt="1" custScaleX="117551"/>
      <dgm:spPr/>
      <dgm:t>
        <a:bodyPr/>
        <a:lstStyle/>
        <a:p>
          <a:endParaRPr lang="en-GB"/>
        </a:p>
      </dgm:t>
    </dgm:pt>
    <dgm:pt modelId="{6C4F7E17-6FF2-49BE-ADF5-B76052D826E8}" type="pres">
      <dgm:prSet presAssocID="{9A8FDC86-25AE-4A0B-A8F5-B12176F118CC}" presName="parTrans" presStyleLbl="sibTrans2D1" presStyleIdx="0" presStyleCnt="6"/>
      <dgm:spPr/>
      <dgm:t>
        <a:bodyPr/>
        <a:lstStyle/>
        <a:p>
          <a:endParaRPr lang="en-GB"/>
        </a:p>
      </dgm:t>
    </dgm:pt>
    <dgm:pt modelId="{871CA1C4-AA67-41E3-AE56-24BB6FA0F341}" type="pres">
      <dgm:prSet presAssocID="{9A8FDC86-25AE-4A0B-A8F5-B12176F118CC}" presName="connectorText" presStyleLbl="sibTrans2D1" presStyleIdx="0" presStyleCnt="6"/>
      <dgm:spPr/>
      <dgm:t>
        <a:bodyPr/>
        <a:lstStyle/>
        <a:p>
          <a:endParaRPr lang="en-GB"/>
        </a:p>
      </dgm:t>
    </dgm:pt>
    <dgm:pt modelId="{D916D0DF-C44D-4A80-B915-7B64114337E6}" type="pres">
      <dgm:prSet presAssocID="{D9E4201F-F692-4F9A-BD68-46CC9F0C2490}" presName="node" presStyleLbl="node1" presStyleIdx="0" presStyleCnt="6" custRadScaleRad="105587">
        <dgm:presLayoutVars>
          <dgm:bulletEnabled val="1"/>
        </dgm:presLayoutVars>
      </dgm:prSet>
      <dgm:spPr/>
      <dgm:t>
        <a:bodyPr/>
        <a:lstStyle/>
        <a:p>
          <a:endParaRPr lang="en-GB"/>
        </a:p>
      </dgm:t>
    </dgm:pt>
    <dgm:pt modelId="{84B71B5F-C2D7-4506-8708-C9FA05123274}" type="pres">
      <dgm:prSet presAssocID="{175856E5-ABD5-402E-859F-BCF67C6E8E50}" presName="parTrans" presStyleLbl="sibTrans2D1" presStyleIdx="1" presStyleCnt="6"/>
      <dgm:spPr/>
      <dgm:t>
        <a:bodyPr/>
        <a:lstStyle/>
        <a:p>
          <a:endParaRPr lang="en-GB"/>
        </a:p>
      </dgm:t>
    </dgm:pt>
    <dgm:pt modelId="{0C3E22D5-58C9-4C58-9E9F-143255404810}" type="pres">
      <dgm:prSet presAssocID="{175856E5-ABD5-402E-859F-BCF67C6E8E50}" presName="connectorText" presStyleLbl="sibTrans2D1" presStyleIdx="1" presStyleCnt="6"/>
      <dgm:spPr/>
      <dgm:t>
        <a:bodyPr/>
        <a:lstStyle/>
        <a:p>
          <a:endParaRPr lang="en-GB"/>
        </a:p>
      </dgm:t>
    </dgm:pt>
    <dgm:pt modelId="{7CF64397-33D3-4F0B-8150-679F07DDEA44}" type="pres">
      <dgm:prSet presAssocID="{3C70FA55-BEE6-4F29-9EF4-DF6526576E40}" presName="node" presStyleLbl="node1" presStyleIdx="1" presStyleCnt="6">
        <dgm:presLayoutVars>
          <dgm:bulletEnabled val="1"/>
        </dgm:presLayoutVars>
      </dgm:prSet>
      <dgm:spPr/>
      <dgm:t>
        <a:bodyPr/>
        <a:lstStyle/>
        <a:p>
          <a:endParaRPr lang="en-GB"/>
        </a:p>
      </dgm:t>
    </dgm:pt>
    <dgm:pt modelId="{037BE4CE-792F-46C9-8E60-2B601019D94E}" type="pres">
      <dgm:prSet presAssocID="{4201A2ED-4089-4405-8E1C-7CDE2F8BAC27}" presName="parTrans" presStyleLbl="sibTrans2D1" presStyleIdx="2" presStyleCnt="6"/>
      <dgm:spPr/>
      <dgm:t>
        <a:bodyPr/>
        <a:lstStyle/>
        <a:p>
          <a:endParaRPr lang="en-GB"/>
        </a:p>
      </dgm:t>
    </dgm:pt>
    <dgm:pt modelId="{30C06AA5-6173-461E-B447-B32A2BD9FF32}" type="pres">
      <dgm:prSet presAssocID="{4201A2ED-4089-4405-8E1C-7CDE2F8BAC27}" presName="connectorText" presStyleLbl="sibTrans2D1" presStyleIdx="2" presStyleCnt="6"/>
      <dgm:spPr/>
      <dgm:t>
        <a:bodyPr/>
        <a:lstStyle/>
        <a:p>
          <a:endParaRPr lang="en-GB"/>
        </a:p>
      </dgm:t>
    </dgm:pt>
    <dgm:pt modelId="{D97FABF4-1BDD-4560-8DFB-7708274E3F4C}" type="pres">
      <dgm:prSet presAssocID="{F2F431BA-201D-4FFC-83C7-6B8E7BF2C73E}" presName="node" presStyleLbl="node1" presStyleIdx="2" presStyleCnt="6">
        <dgm:presLayoutVars>
          <dgm:bulletEnabled val="1"/>
        </dgm:presLayoutVars>
      </dgm:prSet>
      <dgm:spPr/>
      <dgm:t>
        <a:bodyPr/>
        <a:lstStyle/>
        <a:p>
          <a:endParaRPr lang="en-GB"/>
        </a:p>
      </dgm:t>
    </dgm:pt>
    <dgm:pt modelId="{9CAAE835-D840-445E-BB47-300374C6B893}" type="pres">
      <dgm:prSet presAssocID="{42074D32-A2C1-4E32-840C-E3F4CC7F2677}" presName="parTrans" presStyleLbl="sibTrans2D1" presStyleIdx="3" presStyleCnt="6"/>
      <dgm:spPr/>
      <dgm:t>
        <a:bodyPr/>
        <a:lstStyle/>
        <a:p>
          <a:endParaRPr lang="en-GB"/>
        </a:p>
      </dgm:t>
    </dgm:pt>
    <dgm:pt modelId="{F2E6A898-F248-48D8-B1DA-DE06D50269AC}" type="pres">
      <dgm:prSet presAssocID="{42074D32-A2C1-4E32-840C-E3F4CC7F2677}" presName="connectorText" presStyleLbl="sibTrans2D1" presStyleIdx="3" presStyleCnt="6"/>
      <dgm:spPr/>
      <dgm:t>
        <a:bodyPr/>
        <a:lstStyle/>
        <a:p>
          <a:endParaRPr lang="en-GB"/>
        </a:p>
      </dgm:t>
    </dgm:pt>
    <dgm:pt modelId="{561D9BBA-0466-4BD8-B4BD-2FE99D12586C}" type="pres">
      <dgm:prSet presAssocID="{43315A8C-ECBE-4300-AFDF-0DEA75DE4F81}" presName="node" presStyleLbl="node1" presStyleIdx="3" presStyleCnt="6" custScaleX="97246">
        <dgm:presLayoutVars>
          <dgm:bulletEnabled val="1"/>
        </dgm:presLayoutVars>
      </dgm:prSet>
      <dgm:spPr/>
      <dgm:t>
        <a:bodyPr/>
        <a:lstStyle/>
        <a:p>
          <a:endParaRPr lang="en-GB"/>
        </a:p>
      </dgm:t>
    </dgm:pt>
    <dgm:pt modelId="{C2394915-8FFC-41EF-965A-FD82E314746A}" type="pres">
      <dgm:prSet presAssocID="{84AD422C-DFC6-4F90-A68D-CB6E178406C1}" presName="parTrans" presStyleLbl="sibTrans2D1" presStyleIdx="4" presStyleCnt="6"/>
      <dgm:spPr/>
      <dgm:t>
        <a:bodyPr/>
        <a:lstStyle/>
        <a:p>
          <a:endParaRPr lang="en-GB"/>
        </a:p>
      </dgm:t>
    </dgm:pt>
    <dgm:pt modelId="{71B944A4-8E3B-4591-8AA9-67C75B3D893A}" type="pres">
      <dgm:prSet presAssocID="{84AD422C-DFC6-4F90-A68D-CB6E178406C1}" presName="connectorText" presStyleLbl="sibTrans2D1" presStyleIdx="4" presStyleCnt="6"/>
      <dgm:spPr/>
      <dgm:t>
        <a:bodyPr/>
        <a:lstStyle/>
        <a:p>
          <a:endParaRPr lang="en-GB"/>
        </a:p>
      </dgm:t>
    </dgm:pt>
    <dgm:pt modelId="{526A169A-9809-454D-B6DE-ECC1A825B368}" type="pres">
      <dgm:prSet presAssocID="{4716960D-F114-483A-A636-095F4E7D2839}" presName="node" presStyleLbl="node1" presStyleIdx="4" presStyleCnt="6">
        <dgm:presLayoutVars>
          <dgm:bulletEnabled val="1"/>
        </dgm:presLayoutVars>
      </dgm:prSet>
      <dgm:spPr/>
      <dgm:t>
        <a:bodyPr/>
        <a:lstStyle/>
        <a:p>
          <a:endParaRPr lang="en-GB"/>
        </a:p>
      </dgm:t>
    </dgm:pt>
    <dgm:pt modelId="{48C1CE7F-DA00-4E48-9EEF-E62BC54BB23F}" type="pres">
      <dgm:prSet presAssocID="{ED110F52-280B-49CE-92CD-4A4A7BCBA32B}" presName="parTrans" presStyleLbl="sibTrans2D1" presStyleIdx="5" presStyleCnt="6"/>
      <dgm:spPr/>
      <dgm:t>
        <a:bodyPr/>
        <a:lstStyle/>
        <a:p>
          <a:endParaRPr lang="en-GB"/>
        </a:p>
      </dgm:t>
    </dgm:pt>
    <dgm:pt modelId="{D6C4C2AD-3D64-49CA-AE82-1B9473D5B577}" type="pres">
      <dgm:prSet presAssocID="{ED110F52-280B-49CE-92CD-4A4A7BCBA32B}" presName="connectorText" presStyleLbl="sibTrans2D1" presStyleIdx="5" presStyleCnt="6"/>
      <dgm:spPr/>
      <dgm:t>
        <a:bodyPr/>
        <a:lstStyle/>
        <a:p>
          <a:endParaRPr lang="en-GB"/>
        </a:p>
      </dgm:t>
    </dgm:pt>
    <dgm:pt modelId="{B3129543-827F-4612-A0B8-0EE94B1F2D5B}" type="pres">
      <dgm:prSet presAssocID="{E8C9F384-E576-492F-B4F3-71C84BA33391}" presName="node" presStyleLbl="node1" presStyleIdx="5" presStyleCnt="6">
        <dgm:presLayoutVars>
          <dgm:bulletEnabled val="1"/>
        </dgm:presLayoutVars>
      </dgm:prSet>
      <dgm:spPr/>
      <dgm:t>
        <a:bodyPr/>
        <a:lstStyle/>
        <a:p>
          <a:endParaRPr lang="en-GB"/>
        </a:p>
      </dgm:t>
    </dgm:pt>
  </dgm:ptLst>
  <dgm:cxnLst>
    <dgm:cxn modelId="{D4AD5186-40DB-424B-9C5E-D5228FA3ECFB}" type="presOf" srcId="{9A8FDC86-25AE-4A0B-A8F5-B12176F118CC}" destId="{6C4F7E17-6FF2-49BE-ADF5-B76052D826E8}" srcOrd="0" destOrd="0" presId="urn:microsoft.com/office/officeart/2005/8/layout/radial5"/>
    <dgm:cxn modelId="{9C25E387-4691-49CA-922E-5B69F1F989FE}" srcId="{71AB958D-0C12-4223-BFB1-0CE664C56A9B}" destId="{E8C9F384-E576-492F-B4F3-71C84BA33391}" srcOrd="5" destOrd="0" parTransId="{ED110F52-280B-49CE-92CD-4A4A7BCBA32B}" sibTransId="{1DB5EBBD-E2C2-4342-90DB-D1A83FA26DC4}"/>
    <dgm:cxn modelId="{88696C49-5074-4E08-9651-5E749BA38B92}" type="presOf" srcId="{4716960D-F114-483A-A636-095F4E7D2839}" destId="{526A169A-9809-454D-B6DE-ECC1A825B368}" srcOrd="0" destOrd="0" presId="urn:microsoft.com/office/officeart/2005/8/layout/radial5"/>
    <dgm:cxn modelId="{C9D3F815-E408-4FBD-ACD7-2FE2DE47C319}" type="presOf" srcId="{175856E5-ABD5-402E-859F-BCF67C6E8E50}" destId="{84B71B5F-C2D7-4506-8708-C9FA05123274}" srcOrd="0" destOrd="0" presId="urn:microsoft.com/office/officeart/2005/8/layout/radial5"/>
    <dgm:cxn modelId="{2448BD00-F041-489A-8D60-4E4F69215E10}" srcId="{71AB958D-0C12-4223-BFB1-0CE664C56A9B}" destId="{3C70FA55-BEE6-4F29-9EF4-DF6526576E40}" srcOrd="1" destOrd="0" parTransId="{175856E5-ABD5-402E-859F-BCF67C6E8E50}" sibTransId="{263481FE-917F-4D17-8D8C-3D53FAFB3893}"/>
    <dgm:cxn modelId="{9A54117C-134B-4BFD-98DC-88828FD91A37}" type="presOf" srcId="{6CCC7A86-1A56-4F67-84AD-F1D176452D6A}" destId="{09DF82FF-4686-48D1-BEBA-AB20955DAD95}" srcOrd="0" destOrd="0" presId="urn:microsoft.com/office/officeart/2005/8/layout/radial5"/>
    <dgm:cxn modelId="{E4C73AFD-AADA-4A75-B7FF-40FAD8E49152}" srcId="{6CCC7A86-1A56-4F67-84AD-F1D176452D6A}" destId="{71AB958D-0C12-4223-BFB1-0CE664C56A9B}" srcOrd="0" destOrd="0" parTransId="{F54E9AB5-6742-48C5-8F03-43E0777B0B33}" sibTransId="{AAB089AA-BF94-42F4-A8CF-7A928A222EAC}"/>
    <dgm:cxn modelId="{CE6D0A56-624E-4C1C-873D-AD5D44764C1A}" type="presOf" srcId="{175856E5-ABD5-402E-859F-BCF67C6E8E50}" destId="{0C3E22D5-58C9-4C58-9E9F-143255404810}" srcOrd="1" destOrd="0" presId="urn:microsoft.com/office/officeart/2005/8/layout/radial5"/>
    <dgm:cxn modelId="{FFF4E8FD-39B5-4FEB-8D4E-07003B9ADD4E}" type="presOf" srcId="{4201A2ED-4089-4405-8E1C-7CDE2F8BAC27}" destId="{037BE4CE-792F-46C9-8E60-2B601019D94E}" srcOrd="0" destOrd="0" presId="urn:microsoft.com/office/officeart/2005/8/layout/radial5"/>
    <dgm:cxn modelId="{0017F49B-541D-40E2-AF82-0065E9D55676}" type="presOf" srcId="{9A8FDC86-25AE-4A0B-A8F5-B12176F118CC}" destId="{871CA1C4-AA67-41E3-AE56-24BB6FA0F341}" srcOrd="1" destOrd="0" presId="urn:microsoft.com/office/officeart/2005/8/layout/radial5"/>
    <dgm:cxn modelId="{B860218C-E3F8-43EF-8C7A-BD18F13B40A7}" type="presOf" srcId="{43315A8C-ECBE-4300-AFDF-0DEA75DE4F81}" destId="{561D9BBA-0466-4BD8-B4BD-2FE99D12586C}" srcOrd="0" destOrd="0" presId="urn:microsoft.com/office/officeart/2005/8/layout/radial5"/>
    <dgm:cxn modelId="{A2A5A049-AD5F-4A8E-ADE8-77E39EEFAE06}" type="presOf" srcId="{4201A2ED-4089-4405-8E1C-7CDE2F8BAC27}" destId="{30C06AA5-6173-461E-B447-B32A2BD9FF32}" srcOrd="1" destOrd="0" presId="urn:microsoft.com/office/officeart/2005/8/layout/radial5"/>
    <dgm:cxn modelId="{B09E3D92-50E8-415D-99CF-7776AD372A48}" type="presOf" srcId="{71AB958D-0C12-4223-BFB1-0CE664C56A9B}" destId="{A77B80B7-7A25-456A-A59A-C08FC0074CAB}" srcOrd="0" destOrd="0" presId="urn:microsoft.com/office/officeart/2005/8/layout/radial5"/>
    <dgm:cxn modelId="{14D7DA67-3ED0-4E72-A433-57DEAEB6C220}" srcId="{71AB958D-0C12-4223-BFB1-0CE664C56A9B}" destId="{F2F431BA-201D-4FFC-83C7-6B8E7BF2C73E}" srcOrd="2" destOrd="0" parTransId="{4201A2ED-4089-4405-8E1C-7CDE2F8BAC27}" sibTransId="{903D4844-FEA7-4A38-9D3E-8E77852CD6BD}"/>
    <dgm:cxn modelId="{76986DC3-BDD9-4958-9250-D3395F43AF86}" type="presOf" srcId="{ED110F52-280B-49CE-92CD-4A4A7BCBA32B}" destId="{48C1CE7F-DA00-4E48-9EEF-E62BC54BB23F}" srcOrd="0" destOrd="0" presId="urn:microsoft.com/office/officeart/2005/8/layout/radial5"/>
    <dgm:cxn modelId="{669167D6-B4B7-44CC-99D5-4BAAA1B98E49}" srcId="{71AB958D-0C12-4223-BFB1-0CE664C56A9B}" destId="{4716960D-F114-483A-A636-095F4E7D2839}" srcOrd="4" destOrd="0" parTransId="{84AD422C-DFC6-4F90-A68D-CB6E178406C1}" sibTransId="{311C13F7-8DB9-4398-B3F4-8F45D9063F6C}"/>
    <dgm:cxn modelId="{1DFF21D4-6D16-47FE-BAC2-957674A181F5}" srcId="{71AB958D-0C12-4223-BFB1-0CE664C56A9B}" destId="{D9E4201F-F692-4F9A-BD68-46CC9F0C2490}" srcOrd="0" destOrd="0" parTransId="{9A8FDC86-25AE-4A0B-A8F5-B12176F118CC}" sibTransId="{9A0B5B16-B589-46F4-ABC6-1C6A8AFECDBC}"/>
    <dgm:cxn modelId="{BF132C18-10D2-4913-A0AC-1428B95372B2}" srcId="{71AB958D-0C12-4223-BFB1-0CE664C56A9B}" destId="{43315A8C-ECBE-4300-AFDF-0DEA75DE4F81}" srcOrd="3" destOrd="0" parTransId="{42074D32-A2C1-4E32-840C-E3F4CC7F2677}" sibTransId="{BE2D9516-2E9A-4B24-B73F-6C4B59E29C60}"/>
    <dgm:cxn modelId="{10A5CBA6-538E-4FE4-B334-10F60A972B27}" type="presOf" srcId="{84AD422C-DFC6-4F90-A68D-CB6E178406C1}" destId="{71B944A4-8E3B-4591-8AA9-67C75B3D893A}" srcOrd="1" destOrd="0" presId="urn:microsoft.com/office/officeart/2005/8/layout/radial5"/>
    <dgm:cxn modelId="{625D321F-7C1E-419B-8BB1-AB25A83A039B}" type="presOf" srcId="{E8C9F384-E576-492F-B4F3-71C84BA33391}" destId="{B3129543-827F-4612-A0B8-0EE94B1F2D5B}" srcOrd="0" destOrd="0" presId="urn:microsoft.com/office/officeart/2005/8/layout/radial5"/>
    <dgm:cxn modelId="{2C88C541-9D9A-4517-AF1B-0706DE4E83A0}" type="presOf" srcId="{D9E4201F-F692-4F9A-BD68-46CC9F0C2490}" destId="{D916D0DF-C44D-4A80-B915-7B64114337E6}" srcOrd="0" destOrd="0" presId="urn:microsoft.com/office/officeart/2005/8/layout/radial5"/>
    <dgm:cxn modelId="{565D87EB-DEB3-430E-826C-5107A44DEB9C}" type="presOf" srcId="{ED110F52-280B-49CE-92CD-4A4A7BCBA32B}" destId="{D6C4C2AD-3D64-49CA-AE82-1B9473D5B577}" srcOrd="1" destOrd="0" presId="urn:microsoft.com/office/officeart/2005/8/layout/radial5"/>
    <dgm:cxn modelId="{8CFD905A-D9F5-47A5-8E2C-65BAE4C78AB5}" type="presOf" srcId="{84AD422C-DFC6-4F90-A68D-CB6E178406C1}" destId="{C2394915-8FFC-41EF-965A-FD82E314746A}" srcOrd="0" destOrd="0" presId="urn:microsoft.com/office/officeart/2005/8/layout/radial5"/>
    <dgm:cxn modelId="{AC4945E4-245B-47EC-9C12-14A266E89BE2}" type="presOf" srcId="{F2F431BA-201D-4FFC-83C7-6B8E7BF2C73E}" destId="{D97FABF4-1BDD-4560-8DFB-7708274E3F4C}" srcOrd="0" destOrd="0" presId="urn:microsoft.com/office/officeart/2005/8/layout/radial5"/>
    <dgm:cxn modelId="{3947BCCA-326F-4052-A0F0-C76BFBFC429C}" type="presOf" srcId="{3C70FA55-BEE6-4F29-9EF4-DF6526576E40}" destId="{7CF64397-33D3-4F0B-8150-679F07DDEA44}" srcOrd="0" destOrd="0" presId="urn:microsoft.com/office/officeart/2005/8/layout/radial5"/>
    <dgm:cxn modelId="{4BB0F4FD-AB89-4814-932F-FDEEA502CE1D}" type="presOf" srcId="{42074D32-A2C1-4E32-840C-E3F4CC7F2677}" destId="{F2E6A898-F248-48D8-B1DA-DE06D50269AC}" srcOrd="1" destOrd="0" presId="urn:microsoft.com/office/officeart/2005/8/layout/radial5"/>
    <dgm:cxn modelId="{5B09D0CC-3CA0-4171-9D08-B23209CBF3C8}" type="presOf" srcId="{42074D32-A2C1-4E32-840C-E3F4CC7F2677}" destId="{9CAAE835-D840-445E-BB47-300374C6B893}" srcOrd="0" destOrd="0" presId="urn:microsoft.com/office/officeart/2005/8/layout/radial5"/>
    <dgm:cxn modelId="{2929E0CB-1769-4474-B3E9-640B17ABC53D}" type="presParOf" srcId="{09DF82FF-4686-48D1-BEBA-AB20955DAD95}" destId="{A77B80B7-7A25-456A-A59A-C08FC0074CAB}" srcOrd="0" destOrd="0" presId="urn:microsoft.com/office/officeart/2005/8/layout/radial5"/>
    <dgm:cxn modelId="{CC909B66-27C9-41B7-910E-B04A6908A3FC}" type="presParOf" srcId="{09DF82FF-4686-48D1-BEBA-AB20955DAD95}" destId="{6C4F7E17-6FF2-49BE-ADF5-B76052D826E8}" srcOrd="1" destOrd="0" presId="urn:microsoft.com/office/officeart/2005/8/layout/radial5"/>
    <dgm:cxn modelId="{C86263DD-5320-4C52-8421-FDE7B2466C4B}" type="presParOf" srcId="{6C4F7E17-6FF2-49BE-ADF5-B76052D826E8}" destId="{871CA1C4-AA67-41E3-AE56-24BB6FA0F341}" srcOrd="0" destOrd="0" presId="urn:microsoft.com/office/officeart/2005/8/layout/radial5"/>
    <dgm:cxn modelId="{366EB0CD-EE02-4688-B986-05857AB95383}" type="presParOf" srcId="{09DF82FF-4686-48D1-BEBA-AB20955DAD95}" destId="{D916D0DF-C44D-4A80-B915-7B64114337E6}" srcOrd="2" destOrd="0" presId="urn:microsoft.com/office/officeart/2005/8/layout/radial5"/>
    <dgm:cxn modelId="{B2B00675-6B2D-4850-8326-8F8A31470360}" type="presParOf" srcId="{09DF82FF-4686-48D1-BEBA-AB20955DAD95}" destId="{84B71B5F-C2D7-4506-8708-C9FA05123274}" srcOrd="3" destOrd="0" presId="urn:microsoft.com/office/officeart/2005/8/layout/radial5"/>
    <dgm:cxn modelId="{FD5BB8B3-C68A-44B0-82B2-6C6869AD2C77}" type="presParOf" srcId="{84B71B5F-C2D7-4506-8708-C9FA05123274}" destId="{0C3E22D5-58C9-4C58-9E9F-143255404810}" srcOrd="0" destOrd="0" presId="urn:microsoft.com/office/officeart/2005/8/layout/radial5"/>
    <dgm:cxn modelId="{4A48739F-568D-409B-A7CF-291B439068D9}" type="presParOf" srcId="{09DF82FF-4686-48D1-BEBA-AB20955DAD95}" destId="{7CF64397-33D3-4F0B-8150-679F07DDEA44}" srcOrd="4" destOrd="0" presId="urn:microsoft.com/office/officeart/2005/8/layout/radial5"/>
    <dgm:cxn modelId="{1B1BB8DC-3BE9-4743-B7A9-5154B50E2B54}" type="presParOf" srcId="{09DF82FF-4686-48D1-BEBA-AB20955DAD95}" destId="{037BE4CE-792F-46C9-8E60-2B601019D94E}" srcOrd="5" destOrd="0" presId="urn:microsoft.com/office/officeart/2005/8/layout/radial5"/>
    <dgm:cxn modelId="{011637FC-6FBB-49E3-8365-110853D4DDC4}" type="presParOf" srcId="{037BE4CE-792F-46C9-8E60-2B601019D94E}" destId="{30C06AA5-6173-461E-B447-B32A2BD9FF32}" srcOrd="0" destOrd="0" presId="urn:microsoft.com/office/officeart/2005/8/layout/radial5"/>
    <dgm:cxn modelId="{DFA3343E-7E9D-4876-9D17-6D8C3532EA8E}" type="presParOf" srcId="{09DF82FF-4686-48D1-BEBA-AB20955DAD95}" destId="{D97FABF4-1BDD-4560-8DFB-7708274E3F4C}" srcOrd="6" destOrd="0" presId="urn:microsoft.com/office/officeart/2005/8/layout/radial5"/>
    <dgm:cxn modelId="{F0BC582D-3FB2-491B-9810-679866A61812}" type="presParOf" srcId="{09DF82FF-4686-48D1-BEBA-AB20955DAD95}" destId="{9CAAE835-D840-445E-BB47-300374C6B893}" srcOrd="7" destOrd="0" presId="urn:microsoft.com/office/officeart/2005/8/layout/radial5"/>
    <dgm:cxn modelId="{D7D3AA71-5509-4864-9511-917E679C7437}" type="presParOf" srcId="{9CAAE835-D840-445E-BB47-300374C6B893}" destId="{F2E6A898-F248-48D8-B1DA-DE06D50269AC}" srcOrd="0" destOrd="0" presId="urn:microsoft.com/office/officeart/2005/8/layout/radial5"/>
    <dgm:cxn modelId="{421ABA8A-BA07-453B-AD2D-8A9B3C925F66}" type="presParOf" srcId="{09DF82FF-4686-48D1-BEBA-AB20955DAD95}" destId="{561D9BBA-0466-4BD8-B4BD-2FE99D12586C}" srcOrd="8" destOrd="0" presId="urn:microsoft.com/office/officeart/2005/8/layout/radial5"/>
    <dgm:cxn modelId="{7364E336-8526-482B-8125-4EFF67D4222B}" type="presParOf" srcId="{09DF82FF-4686-48D1-BEBA-AB20955DAD95}" destId="{C2394915-8FFC-41EF-965A-FD82E314746A}" srcOrd="9" destOrd="0" presId="urn:microsoft.com/office/officeart/2005/8/layout/radial5"/>
    <dgm:cxn modelId="{65A4B377-2743-4660-951D-AF0739D8B877}" type="presParOf" srcId="{C2394915-8FFC-41EF-965A-FD82E314746A}" destId="{71B944A4-8E3B-4591-8AA9-67C75B3D893A}" srcOrd="0" destOrd="0" presId="urn:microsoft.com/office/officeart/2005/8/layout/radial5"/>
    <dgm:cxn modelId="{B11B1951-70C3-47AD-8B9B-4498490F3286}" type="presParOf" srcId="{09DF82FF-4686-48D1-BEBA-AB20955DAD95}" destId="{526A169A-9809-454D-B6DE-ECC1A825B368}" srcOrd="10" destOrd="0" presId="urn:microsoft.com/office/officeart/2005/8/layout/radial5"/>
    <dgm:cxn modelId="{2A85B540-EA66-4AF0-866C-C66660906972}" type="presParOf" srcId="{09DF82FF-4686-48D1-BEBA-AB20955DAD95}" destId="{48C1CE7F-DA00-4E48-9EEF-E62BC54BB23F}" srcOrd="11" destOrd="0" presId="urn:microsoft.com/office/officeart/2005/8/layout/radial5"/>
    <dgm:cxn modelId="{FCA02A5C-CD14-46CC-89F9-F370428297BA}" type="presParOf" srcId="{48C1CE7F-DA00-4E48-9EEF-E62BC54BB23F}" destId="{D6C4C2AD-3D64-49CA-AE82-1B9473D5B577}" srcOrd="0" destOrd="0" presId="urn:microsoft.com/office/officeart/2005/8/layout/radial5"/>
    <dgm:cxn modelId="{1D4342CC-1419-48D0-8C98-DC7CAA0E6F1C}" type="presParOf" srcId="{09DF82FF-4686-48D1-BEBA-AB20955DAD95}" destId="{B3129543-827F-4612-A0B8-0EE94B1F2D5B}"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69639-C826-42B7-BEEF-41568E418BB6}">
      <dsp:nvSpPr>
        <dsp:cNvPr id="0" name=""/>
        <dsp:cNvSpPr/>
      </dsp:nvSpPr>
      <dsp:spPr>
        <a:xfrm>
          <a:off x="14593" y="3"/>
          <a:ext cx="1225102" cy="7579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0" kern="1200" dirty="0" smtClean="0"/>
            <a:t>Pensions Actuary</a:t>
          </a:r>
          <a:endParaRPr lang="en-GB" sz="1800" b="0" kern="1200" dirty="0"/>
        </a:p>
      </dsp:txBody>
      <dsp:txXfrm>
        <a:off x="36793" y="22203"/>
        <a:ext cx="1180702" cy="713549"/>
      </dsp:txXfrm>
    </dsp:sp>
    <dsp:sp modelId="{A4A43879-FCE1-4EBB-94FA-8649D5B3119C}">
      <dsp:nvSpPr>
        <dsp:cNvPr id="0" name=""/>
        <dsp:cNvSpPr/>
      </dsp:nvSpPr>
      <dsp:spPr>
        <a:xfrm rot="5400000">
          <a:off x="600346" y="784752"/>
          <a:ext cx="53598" cy="53598"/>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EDA4E0-30DE-4DBB-A4A0-138BED103DBD}">
      <dsp:nvSpPr>
        <dsp:cNvPr id="0" name=""/>
        <dsp:cNvSpPr/>
      </dsp:nvSpPr>
      <dsp:spPr>
        <a:xfrm>
          <a:off x="14593" y="865150"/>
          <a:ext cx="1225102" cy="1079998"/>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Set valuation assumptions</a:t>
          </a:r>
          <a:endParaRPr lang="en-GB" sz="1200" kern="1200" dirty="0"/>
        </a:p>
      </dsp:txBody>
      <dsp:txXfrm>
        <a:off x="46225" y="896782"/>
        <a:ext cx="1161838" cy="1016734"/>
      </dsp:txXfrm>
    </dsp:sp>
    <dsp:sp modelId="{92C636C8-A32C-42FC-9372-534BE8630202}">
      <dsp:nvSpPr>
        <dsp:cNvPr id="0" name=""/>
        <dsp:cNvSpPr/>
      </dsp:nvSpPr>
      <dsp:spPr>
        <a:xfrm rot="5400000">
          <a:off x="600346" y="1971947"/>
          <a:ext cx="53598" cy="53598"/>
        </a:xfrm>
        <a:prstGeom prst="rightArrow">
          <a:avLst>
            <a:gd name="adj1" fmla="val 66700"/>
            <a:gd name="adj2" fmla="val 50000"/>
          </a:avLst>
        </a:prstGeom>
        <a:solidFill>
          <a:schemeClr val="accent2">
            <a:hueOff val="-23257"/>
            <a:satOff val="-609"/>
            <a:lumOff val="5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22FC40-3F84-4513-9B4E-7A61C99353E6}">
      <dsp:nvSpPr>
        <dsp:cNvPr id="0" name=""/>
        <dsp:cNvSpPr/>
      </dsp:nvSpPr>
      <dsp:spPr>
        <a:xfrm>
          <a:off x="14593" y="2052345"/>
          <a:ext cx="1225102" cy="1079998"/>
        </a:xfrm>
        <a:prstGeom prst="roundRect">
          <a:avLst>
            <a:gd name="adj" fmla="val 10000"/>
          </a:avLst>
        </a:prstGeom>
        <a:solidFill>
          <a:schemeClr val="accent2">
            <a:tint val="40000"/>
            <a:alpha val="90000"/>
            <a:hueOff val="-70270"/>
            <a:satOff val="6231"/>
            <a:lumOff val="1122"/>
            <a:alphaOff val="0"/>
          </a:schemeClr>
        </a:solidFill>
        <a:ln w="25400" cap="flat" cmpd="sng" algn="ctr">
          <a:solidFill>
            <a:schemeClr val="accent2">
              <a:tint val="40000"/>
              <a:alpha val="90000"/>
              <a:hueOff val="-70270"/>
              <a:satOff val="6231"/>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Prepare and provide scheme summary information to third parties</a:t>
          </a:r>
          <a:endParaRPr lang="en-GB" sz="1200" kern="1200" dirty="0"/>
        </a:p>
      </dsp:txBody>
      <dsp:txXfrm>
        <a:off x="46225" y="2083977"/>
        <a:ext cx="1161838" cy="1016734"/>
      </dsp:txXfrm>
    </dsp:sp>
    <dsp:sp modelId="{32348ED8-D863-48E5-9A78-CF2E6B9FDC4E}">
      <dsp:nvSpPr>
        <dsp:cNvPr id="0" name=""/>
        <dsp:cNvSpPr/>
      </dsp:nvSpPr>
      <dsp:spPr>
        <a:xfrm>
          <a:off x="1411211" y="3"/>
          <a:ext cx="1225102" cy="75676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Investment consultant</a:t>
          </a:r>
          <a:endParaRPr lang="en-GB" sz="1800" kern="1200" dirty="0"/>
        </a:p>
      </dsp:txBody>
      <dsp:txXfrm>
        <a:off x="1433376" y="22168"/>
        <a:ext cx="1180772" cy="712434"/>
      </dsp:txXfrm>
    </dsp:sp>
    <dsp:sp modelId="{E54D123F-F16D-4FB5-8A64-AD8B84D3C5FF}">
      <dsp:nvSpPr>
        <dsp:cNvPr id="0" name=""/>
        <dsp:cNvSpPr/>
      </dsp:nvSpPr>
      <dsp:spPr>
        <a:xfrm rot="5400000">
          <a:off x="1996963" y="783567"/>
          <a:ext cx="53598" cy="53598"/>
        </a:xfrm>
        <a:prstGeom prst="rightArrow">
          <a:avLst>
            <a:gd name="adj1" fmla="val 66700"/>
            <a:gd name="adj2" fmla="val 50000"/>
          </a:avLst>
        </a:prstGeom>
        <a:solidFill>
          <a:schemeClr val="accent2">
            <a:hueOff val="-46514"/>
            <a:satOff val="-1218"/>
            <a:lumOff val="11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633EC7-9A66-4C34-9685-64E313EEB224}">
      <dsp:nvSpPr>
        <dsp:cNvPr id="0" name=""/>
        <dsp:cNvSpPr/>
      </dsp:nvSpPr>
      <dsp:spPr>
        <a:xfrm>
          <a:off x="1411211" y="863964"/>
          <a:ext cx="1225102" cy="1079998"/>
        </a:xfrm>
        <a:prstGeom prst="roundRect">
          <a:avLst>
            <a:gd name="adj" fmla="val 10000"/>
          </a:avLst>
        </a:prstGeom>
        <a:solidFill>
          <a:schemeClr val="accent2">
            <a:tint val="40000"/>
            <a:alpha val="90000"/>
            <a:hueOff val="-140540"/>
            <a:satOff val="12463"/>
            <a:lumOff val="2243"/>
            <a:alphaOff val="0"/>
          </a:schemeClr>
        </a:solidFill>
        <a:ln w="25400" cap="flat" cmpd="sng" algn="ctr">
          <a:solidFill>
            <a:schemeClr val="accent2">
              <a:tint val="40000"/>
              <a:alpha val="90000"/>
              <a:hueOff val="-140540"/>
              <a:satOff val="12463"/>
              <a:lumOff val="22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Construct an investment strategy to hedge pension scheme liabilities</a:t>
          </a:r>
          <a:endParaRPr lang="en-GB" sz="1200" kern="1200" dirty="0"/>
        </a:p>
      </dsp:txBody>
      <dsp:txXfrm>
        <a:off x="1442843" y="895596"/>
        <a:ext cx="1161838" cy="1016734"/>
      </dsp:txXfrm>
    </dsp:sp>
    <dsp:sp modelId="{2FC85785-B30B-4980-ADD0-6DEE60FB15CB}">
      <dsp:nvSpPr>
        <dsp:cNvPr id="0" name=""/>
        <dsp:cNvSpPr/>
      </dsp:nvSpPr>
      <dsp:spPr>
        <a:xfrm>
          <a:off x="2807828" y="3"/>
          <a:ext cx="1225102" cy="75676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Asset manager</a:t>
          </a:r>
          <a:endParaRPr lang="en-GB" sz="1800" kern="1200" dirty="0"/>
        </a:p>
      </dsp:txBody>
      <dsp:txXfrm>
        <a:off x="2829993" y="22168"/>
        <a:ext cx="1180772" cy="712437"/>
      </dsp:txXfrm>
    </dsp:sp>
    <dsp:sp modelId="{1BE4231B-8977-4374-9930-68BB275390D0}">
      <dsp:nvSpPr>
        <dsp:cNvPr id="0" name=""/>
        <dsp:cNvSpPr/>
      </dsp:nvSpPr>
      <dsp:spPr>
        <a:xfrm rot="5400000">
          <a:off x="3393580" y="783570"/>
          <a:ext cx="53598" cy="53598"/>
        </a:xfrm>
        <a:prstGeom prst="rightArrow">
          <a:avLst>
            <a:gd name="adj1" fmla="val 66700"/>
            <a:gd name="adj2" fmla="val 50000"/>
          </a:avLst>
        </a:prstGeom>
        <a:solidFill>
          <a:schemeClr val="accent2">
            <a:hueOff val="-69771"/>
            <a:satOff val="-1826"/>
            <a:lumOff val="17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2B0BB-2680-4445-8A3A-60353ACF1B6D}">
      <dsp:nvSpPr>
        <dsp:cNvPr id="0" name=""/>
        <dsp:cNvSpPr/>
      </dsp:nvSpPr>
      <dsp:spPr>
        <a:xfrm>
          <a:off x="2807828" y="863967"/>
          <a:ext cx="1225102" cy="1079998"/>
        </a:xfrm>
        <a:prstGeom prst="roundRect">
          <a:avLst>
            <a:gd name="adj" fmla="val 10000"/>
          </a:avLst>
        </a:prstGeom>
        <a:solidFill>
          <a:schemeClr val="accent2">
            <a:tint val="40000"/>
            <a:alpha val="90000"/>
            <a:hueOff val="-210810"/>
            <a:satOff val="18694"/>
            <a:lumOff val="3365"/>
            <a:alphaOff val="0"/>
          </a:schemeClr>
        </a:solidFill>
        <a:ln w="25400" cap="flat" cmpd="sng" algn="ctr">
          <a:solidFill>
            <a:schemeClr val="accent2">
              <a:tint val="40000"/>
              <a:alpha val="90000"/>
              <a:hueOff val="-210810"/>
              <a:satOff val="18694"/>
              <a:lumOff val="33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Implement benchmark designed by consultant or Actuary</a:t>
          </a:r>
          <a:endParaRPr lang="en-GB" sz="1200" kern="1200" dirty="0"/>
        </a:p>
      </dsp:txBody>
      <dsp:txXfrm>
        <a:off x="2839460" y="895599"/>
        <a:ext cx="1161838" cy="1016734"/>
      </dsp:txXfrm>
    </dsp:sp>
    <dsp:sp modelId="{D99ECA0B-92DC-450A-B0ED-5475F15C2050}">
      <dsp:nvSpPr>
        <dsp:cNvPr id="0" name=""/>
        <dsp:cNvSpPr/>
      </dsp:nvSpPr>
      <dsp:spPr>
        <a:xfrm rot="5400000">
          <a:off x="3393580" y="1970765"/>
          <a:ext cx="53598" cy="53598"/>
        </a:xfrm>
        <a:prstGeom prst="rightArrow">
          <a:avLst>
            <a:gd name="adj1" fmla="val 66700"/>
            <a:gd name="adj2" fmla="val 50000"/>
          </a:avLst>
        </a:prstGeom>
        <a:solidFill>
          <a:schemeClr val="accent2">
            <a:hueOff val="-93028"/>
            <a:satOff val="-2435"/>
            <a:lumOff val="239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CFA2AD-CB5B-4C77-AA09-157B188E8993}">
      <dsp:nvSpPr>
        <dsp:cNvPr id="0" name=""/>
        <dsp:cNvSpPr/>
      </dsp:nvSpPr>
      <dsp:spPr>
        <a:xfrm>
          <a:off x="2807828" y="2051163"/>
          <a:ext cx="1225102" cy="1079998"/>
        </a:xfrm>
        <a:prstGeom prst="roundRect">
          <a:avLst>
            <a:gd name="adj" fmla="val 10000"/>
          </a:avLst>
        </a:prstGeom>
        <a:solidFill>
          <a:schemeClr val="accent2">
            <a:tint val="40000"/>
            <a:alpha val="90000"/>
            <a:hueOff val="-281080"/>
            <a:satOff val="24926"/>
            <a:lumOff val="4486"/>
            <a:alphaOff val="0"/>
          </a:schemeClr>
        </a:solidFill>
        <a:ln w="25400" cap="flat" cmpd="sng" algn="ctr">
          <a:solidFill>
            <a:schemeClr val="accent2">
              <a:tint val="40000"/>
              <a:alpha val="90000"/>
              <a:hueOff val="-281080"/>
              <a:satOff val="24926"/>
              <a:lumOff val="44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Construct benchmark if required to do so</a:t>
          </a:r>
          <a:endParaRPr lang="en-GB" sz="1200" kern="1200" dirty="0"/>
        </a:p>
      </dsp:txBody>
      <dsp:txXfrm>
        <a:off x="2839460" y="2082795"/>
        <a:ext cx="1161838" cy="1016734"/>
      </dsp:txXfrm>
    </dsp:sp>
    <dsp:sp modelId="{2B239577-2440-404A-AC5C-FC67757225E2}">
      <dsp:nvSpPr>
        <dsp:cNvPr id="0" name=""/>
        <dsp:cNvSpPr/>
      </dsp:nvSpPr>
      <dsp:spPr>
        <a:xfrm>
          <a:off x="4204445" y="3"/>
          <a:ext cx="1225102" cy="75676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Insurer</a:t>
          </a:r>
          <a:endParaRPr lang="en-GB" sz="1800" kern="1200" dirty="0"/>
        </a:p>
      </dsp:txBody>
      <dsp:txXfrm>
        <a:off x="4226610" y="22168"/>
        <a:ext cx="1180772" cy="712437"/>
      </dsp:txXfrm>
    </dsp:sp>
    <dsp:sp modelId="{13F25788-29C0-4B0B-B613-337729D0C46A}">
      <dsp:nvSpPr>
        <dsp:cNvPr id="0" name=""/>
        <dsp:cNvSpPr/>
      </dsp:nvSpPr>
      <dsp:spPr>
        <a:xfrm rot="5400000">
          <a:off x="4790198" y="783570"/>
          <a:ext cx="53598" cy="53598"/>
        </a:xfrm>
        <a:prstGeom prst="rightArrow">
          <a:avLst>
            <a:gd name="adj1" fmla="val 66700"/>
            <a:gd name="adj2" fmla="val 50000"/>
          </a:avLst>
        </a:prstGeom>
        <a:solidFill>
          <a:schemeClr val="accent2">
            <a:hueOff val="-116285"/>
            <a:satOff val="-3044"/>
            <a:lumOff val="299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0DA9D2-1D70-4B00-A304-09C8281CEF2B}">
      <dsp:nvSpPr>
        <dsp:cNvPr id="0" name=""/>
        <dsp:cNvSpPr/>
      </dsp:nvSpPr>
      <dsp:spPr>
        <a:xfrm>
          <a:off x="4204445" y="863967"/>
          <a:ext cx="1225102" cy="1079998"/>
        </a:xfrm>
        <a:prstGeom prst="roundRect">
          <a:avLst>
            <a:gd name="adj" fmla="val 10000"/>
          </a:avLst>
        </a:prstGeom>
        <a:solidFill>
          <a:schemeClr val="accent2">
            <a:tint val="40000"/>
            <a:alpha val="90000"/>
            <a:hueOff val="-351350"/>
            <a:satOff val="31157"/>
            <a:lumOff val="5608"/>
            <a:alphaOff val="0"/>
          </a:schemeClr>
        </a:solidFill>
        <a:ln w="25400" cap="flat" cmpd="sng" algn="ctr">
          <a:solidFill>
            <a:schemeClr val="accent2">
              <a:tint val="40000"/>
              <a:alpha val="90000"/>
              <a:hueOff val="-351350"/>
              <a:satOff val="31157"/>
              <a:lumOff val="5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Set up sufficient reserves</a:t>
          </a:r>
          <a:endParaRPr lang="en-GB" sz="1200" kern="1200" dirty="0"/>
        </a:p>
      </dsp:txBody>
      <dsp:txXfrm>
        <a:off x="4236077" y="895599"/>
        <a:ext cx="1161838" cy="1016734"/>
      </dsp:txXfrm>
    </dsp:sp>
    <dsp:sp modelId="{F7B6F558-3040-466E-8EEE-D518627F9BC4}">
      <dsp:nvSpPr>
        <dsp:cNvPr id="0" name=""/>
        <dsp:cNvSpPr/>
      </dsp:nvSpPr>
      <dsp:spPr>
        <a:xfrm rot="5400000">
          <a:off x="4790198" y="1970765"/>
          <a:ext cx="53598" cy="53598"/>
        </a:xfrm>
        <a:prstGeom prst="rightArrow">
          <a:avLst>
            <a:gd name="adj1" fmla="val 66700"/>
            <a:gd name="adj2" fmla="val 50000"/>
          </a:avLst>
        </a:prstGeom>
        <a:solidFill>
          <a:schemeClr val="accent2">
            <a:hueOff val="-139541"/>
            <a:satOff val="-3653"/>
            <a:lumOff val="358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61784-1970-4926-920D-E4F417E0CBCA}">
      <dsp:nvSpPr>
        <dsp:cNvPr id="0" name=""/>
        <dsp:cNvSpPr/>
      </dsp:nvSpPr>
      <dsp:spPr>
        <a:xfrm>
          <a:off x="4204445" y="2051163"/>
          <a:ext cx="1225102" cy="1079998"/>
        </a:xfrm>
        <a:prstGeom prst="roundRect">
          <a:avLst>
            <a:gd name="adj" fmla="val 10000"/>
          </a:avLst>
        </a:prstGeom>
        <a:solidFill>
          <a:schemeClr val="accent2">
            <a:tint val="40000"/>
            <a:alpha val="90000"/>
            <a:hueOff val="-421620"/>
            <a:satOff val="37389"/>
            <a:lumOff val="6730"/>
            <a:alphaOff val="0"/>
          </a:schemeClr>
        </a:solidFill>
        <a:ln w="25400" cap="flat" cmpd="sng" algn="ctr">
          <a:solidFill>
            <a:schemeClr val="accent2">
              <a:tint val="40000"/>
              <a:alpha val="90000"/>
              <a:hueOff val="-421620"/>
              <a:satOff val="37389"/>
              <a:lumOff val="6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Structure capital to meet liabilities</a:t>
          </a:r>
          <a:endParaRPr lang="en-GB" sz="1200" kern="1200" dirty="0"/>
        </a:p>
      </dsp:txBody>
      <dsp:txXfrm>
        <a:off x="4236077" y="2082795"/>
        <a:ext cx="1161838" cy="1016734"/>
      </dsp:txXfrm>
    </dsp:sp>
    <dsp:sp modelId="{D526ABE2-8294-4073-AF2B-D414CEE625B3}">
      <dsp:nvSpPr>
        <dsp:cNvPr id="0" name=""/>
        <dsp:cNvSpPr/>
      </dsp:nvSpPr>
      <dsp:spPr>
        <a:xfrm>
          <a:off x="5601063" y="3"/>
          <a:ext cx="1225102" cy="75676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2"/>
              </a:solidFill>
            </a:rPr>
            <a:t>Trustees</a:t>
          </a:r>
          <a:endParaRPr lang="en-GB" sz="1800" kern="1200" dirty="0">
            <a:solidFill>
              <a:schemeClr val="accent2"/>
            </a:solidFill>
          </a:endParaRPr>
        </a:p>
      </dsp:txBody>
      <dsp:txXfrm>
        <a:off x="5623228" y="22168"/>
        <a:ext cx="1180772" cy="712437"/>
      </dsp:txXfrm>
    </dsp:sp>
    <dsp:sp modelId="{C4922978-2521-417D-A242-FB7A55484373}">
      <dsp:nvSpPr>
        <dsp:cNvPr id="0" name=""/>
        <dsp:cNvSpPr/>
      </dsp:nvSpPr>
      <dsp:spPr>
        <a:xfrm rot="5400000">
          <a:off x="6186815" y="783570"/>
          <a:ext cx="53598" cy="53598"/>
        </a:xfrm>
        <a:prstGeom prst="rightArrow">
          <a:avLst>
            <a:gd name="adj1" fmla="val 66700"/>
            <a:gd name="adj2" fmla="val 50000"/>
          </a:avLst>
        </a:prstGeom>
        <a:solidFill>
          <a:schemeClr val="accent2">
            <a:hueOff val="-162798"/>
            <a:satOff val="-4261"/>
            <a:lumOff val="418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3139E8-A006-4511-A0B6-203DE2AB32D7}">
      <dsp:nvSpPr>
        <dsp:cNvPr id="0" name=""/>
        <dsp:cNvSpPr/>
      </dsp:nvSpPr>
      <dsp:spPr>
        <a:xfrm>
          <a:off x="5601063" y="863967"/>
          <a:ext cx="1225102" cy="1079998"/>
        </a:xfrm>
        <a:prstGeom prst="roundRect">
          <a:avLst>
            <a:gd name="adj" fmla="val 10000"/>
          </a:avLst>
        </a:prstGeom>
        <a:solidFill>
          <a:schemeClr val="accent2">
            <a:tint val="40000"/>
            <a:alpha val="90000"/>
            <a:hueOff val="-491890"/>
            <a:satOff val="43620"/>
            <a:lumOff val="7851"/>
            <a:alphaOff val="0"/>
          </a:schemeClr>
        </a:solidFill>
        <a:ln w="25400" cap="flat" cmpd="sng" algn="ctr">
          <a:solidFill>
            <a:schemeClr val="accent2">
              <a:tint val="40000"/>
              <a:alpha val="90000"/>
              <a:hueOff val="-491890"/>
              <a:satOff val="43620"/>
              <a:lumOff val="78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Oversee scheme delivering pensions as promised to members</a:t>
          </a:r>
          <a:endParaRPr lang="en-GB" sz="1200" kern="1200" dirty="0"/>
        </a:p>
      </dsp:txBody>
      <dsp:txXfrm>
        <a:off x="5632695" y="895599"/>
        <a:ext cx="1161838" cy="1016734"/>
      </dsp:txXfrm>
    </dsp:sp>
    <dsp:sp modelId="{7A6A6D98-1981-4E46-AC40-ABF565FB9504}">
      <dsp:nvSpPr>
        <dsp:cNvPr id="0" name=""/>
        <dsp:cNvSpPr/>
      </dsp:nvSpPr>
      <dsp:spPr>
        <a:xfrm rot="5400000">
          <a:off x="6186815" y="1970765"/>
          <a:ext cx="53598" cy="53598"/>
        </a:xfrm>
        <a:prstGeom prst="rightArrow">
          <a:avLst>
            <a:gd name="adj1" fmla="val 66700"/>
            <a:gd name="adj2" fmla="val 50000"/>
          </a:avLst>
        </a:prstGeom>
        <a:solidFill>
          <a:schemeClr val="accent2">
            <a:hueOff val="-186055"/>
            <a:satOff val="-4870"/>
            <a:lumOff val="478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4CBD83-A848-4E0F-A556-69BDBF8E957A}">
      <dsp:nvSpPr>
        <dsp:cNvPr id="0" name=""/>
        <dsp:cNvSpPr/>
      </dsp:nvSpPr>
      <dsp:spPr>
        <a:xfrm>
          <a:off x="5601063" y="2051163"/>
          <a:ext cx="1225102" cy="1079998"/>
        </a:xfrm>
        <a:prstGeom prst="roundRect">
          <a:avLst>
            <a:gd name="adj" fmla="val 10000"/>
          </a:avLst>
        </a:prstGeom>
        <a:solidFill>
          <a:schemeClr val="accent2">
            <a:tint val="40000"/>
            <a:alpha val="90000"/>
            <a:hueOff val="-562160"/>
            <a:satOff val="49852"/>
            <a:lumOff val="8973"/>
            <a:alphaOff val="0"/>
          </a:schemeClr>
        </a:solidFill>
        <a:ln w="25400" cap="flat" cmpd="sng" algn="ctr">
          <a:solidFill>
            <a:schemeClr val="accent2">
              <a:tint val="40000"/>
              <a:alpha val="90000"/>
              <a:hueOff val="-562160"/>
              <a:satOff val="49852"/>
              <a:lumOff val="89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Minimise amount and volatility of employer contributions</a:t>
          </a:r>
          <a:endParaRPr lang="en-GB" sz="1200" kern="1200" dirty="0"/>
        </a:p>
      </dsp:txBody>
      <dsp:txXfrm>
        <a:off x="5632695" y="2082795"/>
        <a:ext cx="1161838" cy="1016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60E19F7-3B5D-4ABC-A53B-7728D648618B}" type="datetimeFigureOut">
              <a:rPr lang="en-GB"/>
              <a:pPr>
                <a:defRPr/>
              </a:pPr>
              <a:t>10/06/2019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D445E3-3302-4F76-8331-8A77C6730016}" type="slidenum">
              <a:rPr lang="en-GB" altLang="en-US"/>
              <a:pPr/>
              <a:t>‹#›</a:t>
            </a:fld>
            <a:endParaRPr lang="en-GB" altLang="en-US"/>
          </a:p>
        </p:txBody>
      </p:sp>
    </p:spTree>
    <p:extLst>
      <p:ext uri="{BB962C8B-B14F-4D97-AF65-F5344CB8AC3E}">
        <p14:creationId xmlns:p14="http://schemas.microsoft.com/office/powerpoint/2010/main" val="1386067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86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3661076-2305-471A-A87B-20DEAC59632A}" type="slidenum">
              <a:rPr lang="en-GB" altLang="en-US"/>
              <a:pPr/>
              <a:t>‹#›</a:t>
            </a:fld>
            <a:endParaRPr lang="en-GB" altLang="en-US"/>
          </a:p>
        </p:txBody>
      </p:sp>
    </p:spTree>
    <p:extLst>
      <p:ext uri="{BB962C8B-B14F-4D97-AF65-F5344CB8AC3E}">
        <p14:creationId xmlns:p14="http://schemas.microsoft.com/office/powerpoint/2010/main" val="40046052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900" kern="1200">
        <a:solidFill>
          <a:schemeClr val="tx1"/>
        </a:solidFill>
        <a:latin typeface="Arial" charset="0"/>
        <a:ea typeface="+mn-ea"/>
        <a:cs typeface="Arial" charset="0"/>
      </a:defRPr>
    </a:lvl1pPr>
    <a:lvl2pPr marL="342900" algn="l" rtl="0" eaLnBrk="0" fontAlgn="base" hangingPunct="0">
      <a:spcBef>
        <a:spcPct val="30000"/>
      </a:spcBef>
      <a:spcAft>
        <a:spcPct val="0"/>
      </a:spcAft>
      <a:defRPr sz="900" kern="1200">
        <a:solidFill>
          <a:schemeClr val="tx1"/>
        </a:solidFill>
        <a:latin typeface="Arial" charset="0"/>
        <a:ea typeface="+mn-ea"/>
        <a:cs typeface="Arial" charset="0"/>
      </a:defRPr>
    </a:lvl2pPr>
    <a:lvl3pPr marL="685800" algn="l" rtl="0" eaLnBrk="0" fontAlgn="base" hangingPunct="0">
      <a:spcBef>
        <a:spcPct val="30000"/>
      </a:spcBef>
      <a:spcAft>
        <a:spcPct val="0"/>
      </a:spcAft>
      <a:defRPr sz="900" kern="1200">
        <a:solidFill>
          <a:schemeClr val="tx1"/>
        </a:solidFill>
        <a:latin typeface="Arial" charset="0"/>
        <a:ea typeface="+mn-ea"/>
        <a:cs typeface="Arial" charset="0"/>
      </a:defRPr>
    </a:lvl3pPr>
    <a:lvl4pPr marL="1028700" algn="l" rtl="0" eaLnBrk="0" fontAlgn="base" hangingPunct="0">
      <a:spcBef>
        <a:spcPct val="30000"/>
      </a:spcBef>
      <a:spcAft>
        <a:spcPct val="0"/>
      </a:spcAft>
      <a:defRPr sz="900" kern="1200">
        <a:solidFill>
          <a:schemeClr val="tx1"/>
        </a:solidFill>
        <a:latin typeface="Arial" charset="0"/>
        <a:ea typeface="+mn-ea"/>
        <a:cs typeface="Arial" charset="0"/>
      </a:defRPr>
    </a:lvl4pPr>
    <a:lvl5pPr marL="1371600" algn="l" rtl="0" eaLnBrk="0" fontAlgn="base" hangingPunct="0">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29700"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p>
        </p:txBody>
      </p:sp>
      <p:sp>
        <p:nvSpPr>
          <p:cNvPr id="29701"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p>
        </p:txBody>
      </p:sp>
      <p:sp>
        <p:nvSpPr>
          <p:cNvPr id="29702"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7E49CA6-9102-45D0-9782-E1F16C0AAD49}" type="slidenum">
              <a:rPr lang="en-GB" altLang="en-US" sz="1200"/>
              <a:pPr eaLnBrk="1" hangingPunct="1">
                <a:spcBef>
                  <a:spcPct val="0"/>
                </a:spcBef>
              </a:pPr>
              <a:t>1</a:t>
            </a:fld>
            <a:endParaRPr lang="en-GB" altLang="en-US" sz="1200"/>
          </a:p>
        </p:txBody>
      </p:sp>
    </p:spTree>
    <p:extLst>
      <p:ext uri="{BB962C8B-B14F-4D97-AF65-F5344CB8AC3E}">
        <p14:creationId xmlns:p14="http://schemas.microsoft.com/office/powerpoint/2010/main" val="393282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8916"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8917"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8918"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C7CDDB0-5EB0-4751-B575-4E1ECE5C8B7E}" type="slidenum">
              <a:rPr lang="en-GB" altLang="en-US" sz="1200">
                <a:solidFill>
                  <a:srgbClr val="000000"/>
                </a:solidFill>
              </a:rPr>
              <a:pPr eaLnBrk="1" hangingPunct="1">
                <a:spcBef>
                  <a:spcPct val="0"/>
                </a:spcBef>
              </a:pPr>
              <a:t>10</a:t>
            </a:fld>
            <a:endParaRPr lang="en-GB" altLang="en-US" sz="1200">
              <a:solidFill>
                <a:srgbClr val="000000"/>
              </a:solidFill>
            </a:endParaRPr>
          </a:p>
        </p:txBody>
      </p:sp>
    </p:spTree>
    <p:extLst>
      <p:ext uri="{BB962C8B-B14F-4D97-AF65-F5344CB8AC3E}">
        <p14:creationId xmlns:p14="http://schemas.microsoft.com/office/powerpoint/2010/main" val="406121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9940"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9941"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9942"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5AD99EB-4985-438C-B411-71434ED7F8B4}" type="slidenum">
              <a:rPr lang="en-GB" altLang="en-US" sz="1200">
                <a:solidFill>
                  <a:srgbClr val="000000"/>
                </a:solidFill>
              </a:rPr>
              <a:pPr eaLnBrk="1" hangingPunct="1">
                <a:spcBef>
                  <a:spcPct val="0"/>
                </a:spcBef>
              </a:pPr>
              <a:t>11</a:t>
            </a:fld>
            <a:endParaRPr lang="en-GB" altLang="en-US" sz="1200">
              <a:solidFill>
                <a:srgbClr val="000000"/>
              </a:solidFill>
            </a:endParaRPr>
          </a:p>
        </p:txBody>
      </p:sp>
    </p:spTree>
    <p:extLst>
      <p:ext uri="{BB962C8B-B14F-4D97-AF65-F5344CB8AC3E}">
        <p14:creationId xmlns:p14="http://schemas.microsoft.com/office/powerpoint/2010/main" val="317158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0964"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0965"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0966"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20A945B-F02C-40CA-ABD5-E6E276D98FA9}" type="slidenum">
              <a:rPr lang="en-GB" altLang="en-US" sz="1200">
                <a:solidFill>
                  <a:srgbClr val="000000"/>
                </a:solidFill>
              </a:rPr>
              <a:pPr eaLnBrk="1" hangingPunct="1">
                <a:spcBef>
                  <a:spcPct val="0"/>
                </a:spcBef>
              </a:pPr>
              <a:t>12</a:t>
            </a:fld>
            <a:endParaRPr lang="en-GB" altLang="en-US" sz="1200">
              <a:solidFill>
                <a:srgbClr val="000000"/>
              </a:solidFill>
            </a:endParaRPr>
          </a:p>
        </p:txBody>
      </p:sp>
    </p:spTree>
    <p:extLst>
      <p:ext uri="{BB962C8B-B14F-4D97-AF65-F5344CB8AC3E}">
        <p14:creationId xmlns:p14="http://schemas.microsoft.com/office/powerpoint/2010/main" val="351466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1988"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1989"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1990"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438F0DB-1150-413C-AB65-CB4055E599E5}" type="slidenum">
              <a:rPr lang="en-GB" altLang="en-US" sz="1200">
                <a:solidFill>
                  <a:srgbClr val="000000"/>
                </a:solidFill>
              </a:rPr>
              <a:pPr eaLnBrk="1" hangingPunct="1">
                <a:spcBef>
                  <a:spcPct val="0"/>
                </a:spcBef>
              </a:pPr>
              <a:t>13</a:t>
            </a:fld>
            <a:endParaRPr lang="en-GB" altLang="en-US" sz="1200">
              <a:solidFill>
                <a:srgbClr val="000000"/>
              </a:solidFill>
            </a:endParaRPr>
          </a:p>
        </p:txBody>
      </p:sp>
    </p:spTree>
    <p:extLst>
      <p:ext uri="{BB962C8B-B14F-4D97-AF65-F5344CB8AC3E}">
        <p14:creationId xmlns:p14="http://schemas.microsoft.com/office/powerpoint/2010/main" val="331283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3012"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3013"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3014"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54320BB-AB51-4DA4-AB7A-675445D52B6B}" type="slidenum">
              <a:rPr lang="en-GB" altLang="en-US" sz="1200">
                <a:solidFill>
                  <a:srgbClr val="000000"/>
                </a:solidFill>
              </a:rPr>
              <a:pPr eaLnBrk="1" hangingPunct="1">
                <a:spcBef>
                  <a:spcPct val="0"/>
                </a:spcBef>
              </a:pPr>
              <a:t>14</a:t>
            </a:fld>
            <a:endParaRPr lang="en-GB" altLang="en-US" sz="1200">
              <a:solidFill>
                <a:srgbClr val="000000"/>
              </a:solidFill>
            </a:endParaRPr>
          </a:p>
        </p:txBody>
      </p:sp>
    </p:spTree>
    <p:extLst>
      <p:ext uri="{BB962C8B-B14F-4D97-AF65-F5344CB8AC3E}">
        <p14:creationId xmlns:p14="http://schemas.microsoft.com/office/powerpoint/2010/main" val="166814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4036"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4037"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4038"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D93F94B-9E13-455C-87E3-C0CFAA8EAD12}" type="slidenum">
              <a:rPr lang="en-GB" altLang="en-US" sz="1200">
                <a:solidFill>
                  <a:srgbClr val="000000"/>
                </a:solidFill>
              </a:rPr>
              <a:pPr eaLnBrk="1" hangingPunct="1">
                <a:spcBef>
                  <a:spcPct val="0"/>
                </a:spcBef>
              </a:pPr>
              <a:t>15</a:t>
            </a:fld>
            <a:endParaRPr lang="en-GB" altLang="en-US" sz="1200">
              <a:solidFill>
                <a:srgbClr val="000000"/>
              </a:solidFill>
            </a:endParaRPr>
          </a:p>
        </p:txBody>
      </p:sp>
    </p:spTree>
    <p:extLst>
      <p:ext uri="{BB962C8B-B14F-4D97-AF65-F5344CB8AC3E}">
        <p14:creationId xmlns:p14="http://schemas.microsoft.com/office/powerpoint/2010/main" val="407716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5060"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5061"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45062"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A1A4F1E-1CC1-4DBB-8971-4E725CE93102}" type="slidenum">
              <a:rPr lang="en-GB" altLang="en-US" sz="1200">
                <a:solidFill>
                  <a:srgbClr val="000000"/>
                </a:solidFill>
              </a:rPr>
              <a:pPr eaLnBrk="1" hangingPunct="1">
                <a:spcBef>
                  <a:spcPct val="0"/>
                </a:spcBef>
              </a:pPr>
              <a:t>16</a:t>
            </a:fld>
            <a:endParaRPr lang="en-GB" altLang="en-US" sz="1200">
              <a:solidFill>
                <a:srgbClr val="000000"/>
              </a:solidFill>
            </a:endParaRPr>
          </a:p>
        </p:txBody>
      </p:sp>
    </p:spTree>
    <p:extLst>
      <p:ext uri="{BB962C8B-B14F-4D97-AF65-F5344CB8AC3E}">
        <p14:creationId xmlns:p14="http://schemas.microsoft.com/office/powerpoint/2010/main" val="338766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6084"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p>
        </p:txBody>
      </p:sp>
      <p:sp>
        <p:nvSpPr>
          <p:cNvPr id="46085"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p>
        </p:txBody>
      </p:sp>
      <p:sp>
        <p:nvSpPr>
          <p:cNvPr id="46086"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96AB4D7-5A03-4A59-8BCD-262DA93C3BDD}" type="slidenum">
              <a:rPr lang="en-GB" altLang="en-US" sz="1200"/>
              <a:pPr eaLnBrk="1" hangingPunct="1">
                <a:spcBef>
                  <a:spcPct val="0"/>
                </a:spcBef>
              </a:pPr>
              <a:t>17</a:t>
            </a:fld>
            <a:endParaRPr lang="en-GB" altLang="en-US" sz="1200"/>
          </a:p>
        </p:txBody>
      </p:sp>
    </p:spTree>
    <p:extLst>
      <p:ext uri="{BB962C8B-B14F-4D97-AF65-F5344CB8AC3E}">
        <p14:creationId xmlns:p14="http://schemas.microsoft.com/office/powerpoint/2010/main" val="363588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0724"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p>
        </p:txBody>
      </p:sp>
      <p:sp>
        <p:nvSpPr>
          <p:cNvPr id="30725"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p>
        </p:txBody>
      </p:sp>
      <p:sp>
        <p:nvSpPr>
          <p:cNvPr id="30726"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7CC42D6-3632-45F9-A981-D91188713A46}" type="slidenum">
              <a:rPr lang="en-GB" altLang="en-US" sz="1200"/>
              <a:pPr eaLnBrk="1" hangingPunct="1">
                <a:spcBef>
                  <a:spcPct val="0"/>
                </a:spcBef>
              </a:pPr>
              <a:t>2</a:t>
            </a:fld>
            <a:endParaRPr lang="en-GB" altLang="en-US" sz="1200"/>
          </a:p>
        </p:txBody>
      </p:sp>
    </p:spTree>
    <p:extLst>
      <p:ext uri="{BB962C8B-B14F-4D97-AF65-F5344CB8AC3E}">
        <p14:creationId xmlns:p14="http://schemas.microsoft.com/office/powerpoint/2010/main" val="352289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1748"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1749"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1750"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69684E4-7E4A-4C4B-AA21-A163CC3C6C83}" type="slidenum">
              <a:rPr lang="en-GB" altLang="en-US" sz="1200">
                <a:solidFill>
                  <a:srgbClr val="000000"/>
                </a:solidFill>
              </a:rPr>
              <a:pPr eaLnBrk="1" hangingPunct="1">
                <a:spcBef>
                  <a:spcPct val="0"/>
                </a:spcBef>
              </a:pPr>
              <a:t>3</a:t>
            </a:fld>
            <a:endParaRPr lang="en-GB" altLang="en-US" sz="1200">
              <a:solidFill>
                <a:srgbClr val="000000"/>
              </a:solidFill>
            </a:endParaRPr>
          </a:p>
        </p:txBody>
      </p:sp>
    </p:spTree>
    <p:extLst>
      <p:ext uri="{BB962C8B-B14F-4D97-AF65-F5344CB8AC3E}">
        <p14:creationId xmlns:p14="http://schemas.microsoft.com/office/powerpoint/2010/main" val="261214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2772"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2773"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2774"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3A4FE25-FF0F-4AC3-9304-62710D964CF5}" type="slidenum">
              <a:rPr lang="en-GB" altLang="en-US" sz="1200">
                <a:solidFill>
                  <a:srgbClr val="000000"/>
                </a:solidFill>
              </a:rPr>
              <a:pPr eaLnBrk="1" hangingPunct="1">
                <a:spcBef>
                  <a:spcPct val="0"/>
                </a:spcBef>
              </a:pPr>
              <a:t>4</a:t>
            </a:fld>
            <a:endParaRPr lang="en-GB" altLang="en-US" sz="1200">
              <a:solidFill>
                <a:srgbClr val="000000"/>
              </a:solidFill>
            </a:endParaRPr>
          </a:p>
        </p:txBody>
      </p:sp>
    </p:spTree>
    <p:extLst>
      <p:ext uri="{BB962C8B-B14F-4D97-AF65-F5344CB8AC3E}">
        <p14:creationId xmlns:p14="http://schemas.microsoft.com/office/powerpoint/2010/main" val="2386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3796"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3797"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3798"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1F4F79D-185F-4DED-A1BA-AAB827E22F69}" type="slidenum">
              <a:rPr lang="en-GB" altLang="en-US" sz="1200">
                <a:solidFill>
                  <a:srgbClr val="000000"/>
                </a:solidFill>
              </a:rPr>
              <a:pPr eaLnBrk="1" hangingPunct="1">
                <a:spcBef>
                  <a:spcPct val="0"/>
                </a:spcBef>
              </a:pPr>
              <a:t>5</a:t>
            </a:fld>
            <a:endParaRPr lang="en-GB" altLang="en-US" sz="1200">
              <a:solidFill>
                <a:srgbClr val="000000"/>
              </a:solidFill>
            </a:endParaRPr>
          </a:p>
        </p:txBody>
      </p:sp>
    </p:spTree>
    <p:extLst>
      <p:ext uri="{BB962C8B-B14F-4D97-AF65-F5344CB8AC3E}">
        <p14:creationId xmlns:p14="http://schemas.microsoft.com/office/powerpoint/2010/main" val="353693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4820"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4821"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4822"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0525F45-7C92-46AD-9252-FD40A0F2172B}" type="slidenum">
              <a:rPr lang="en-GB" altLang="en-US" sz="1200">
                <a:solidFill>
                  <a:srgbClr val="000000"/>
                </a:solidFill>
              </a:rPr>
              <a:pPr eaLnBrk="1" hangingPunct="1">
                <a:spcBef>
                  <a:spcPct val="0"/>
                </a:spcBef>
              </a:pPr>
              <a:t>6</a:t>
            </a:fld>
            <a:endParaRPr lang="en-GB" altLang="en-US" sz="1200">
              <a:solidFill>
                <a:srgbClr val="000000"/>
              </a:solidFill>
            </a:endParaRPr>
          </a:p>
        </p:txBody>
      </p:sp>
    </p:spTree>
    <p:extLst>
      <p:ext uri="{BB962C8B-B14F-4D97-AF65-F5344CB8AC3E}">
        <p14:creationId xmlns:p14="http://schemas.microsoft.com/office/powerpoint/2010/main" val="6952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5844"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5845"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5846"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04F4E18-2CD8-411B-B068-4368A211C3DB}" type="slidenum">
              <a:rPr lang="en-GB" altLang="en-US" sz="1200">
                <a:solidFill>
                  <a:srgbClr val="000000"/>
                </a:solidFill>
              </a:rPr>
              <a:pPr eaLnBrk="1" hangingPunct="1">
                <a:spcBef>
                  <a:spcPct val="0"/>
                </a:spcBef>
              </a:pPr>
              <a:t>7</a:t>
            </a:fld>
            <a:endParaRPr lang="en-GB" altLang="en-US" sz="1200">
              <a:solidFill>
                <a:srgbClr val="000000"/>
              </a:solidFill>
            </a:endParaRPr>
          </a:p>
        </p:txBody>
      </p:sp>
    </p:spTree>
    <p:extLst>
      <p:ext uri="{BB962C8B-B14F-4D97-AF65-F5344CB8AC3E}">
        <p14:creationId xmlns:p14="http://schemas.microsoft.com/office/powerpoint/2010/main" val="385945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6868"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6869"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6870"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F2C74DF-0559-40DC-93C2-C06876169FDF}" type="slidenum">
              <a:rPr lang="en-GB" altLang="en-US" sz="1200">
                <a:solidFill>
                  <a:srgbClr val="000000"/>
                </a:solidFill>
              </a:rPr>
              <a:pPr eaLnBrk="1" hangingPunct="1">
                <a:spcBef>
                  <a:spcPct val="0"/>
                </a:spcBef>
              </a:pPr>
              <a:t>8</a:t>
            </a:fld>
            <a:endParaRPr lang="en-GB" altLang="en-US" sz="1200">
              <a:solidFill>
                <a:srgbClr val="000000"/>
              </a:solidFill>
            </a:endParaRPr>
          </a:p>
        </p:txBody>
      </p:sp>
    </p:spTree>
    <p:extLst>
      <p:ext uri="{BB962C8B-B14F-4D97-AF65-F5344CB8AC3E}">
        <p14:creationId xmlns:p14="http://schemas.microsoft.com/office/powerpoint/2010/main" val="248878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7892" name="Header Placeholder 3"/>
          <p:cNvSpPr>
            <a:spLocks noGrp="1"/>
          </p:cNvSpPr>
          <p:nvPr>
            <p:ph type="hdr" sz="quarter"/>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7893" name="Footer Placeholder 4"/>
          <p:cNvSpPr>
            <a:spLocks noGrp="1"/>
          </p:cNvSpPr>
          <p:nvPr>
            <p:ph type="ftr" sz="quarter" idx="4"/>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200" smtClean="0">
              <a:solidFill>
                <a:srgbClr val="000000"/>
              </a:solidFill>
            </a:endParaRPr>
          </a:p>
        </p:txBody>
      </p:sp>
      <p:sp>
        <p:nvSpPr>
          <p:cNvPr id="37894" name="Slide Number Placeholder 5"/>
          <p:cNvSpPr>
            <a:spLocks noGrp="1"/>
          </p:cNvSpPr>
          <p:nvPr>
            <p:ph type="sldNum" sz="quarter" idx="5"/>
          </p:nvPr>
        </p:nvSpPr>
        <p:spPr>
          <a:noFill/>
        </p:spPr>
        <p:txBody>
          <a:bodyPr/>
          <a:lstStyle>
            <a:lvl1pPr eaLnBrk="0" hangingPunct="0">
              <a:spcBef>
                <a:spcPct val="30000"/>
              </a:spcBef>
              <a:defRPr sz="9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9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9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9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7DF2C3B-F429-4196-B092-0F9970ABA8F8}" type="slidenum">
              <a:rPr lang="en-GB" altLang="en-US" sz="1200">
                <a:solidFill>
                  <a:srgbClr val="000000"/>
                </a:solidFill>
              </a:rPr>
              <a:pPr eaLnBrk="1" hangingPunct="1">
                <a:spcBef>
                  <a:spcPct val="0"/>
                </a:spcBef>
              </a:pPr>
              <a:t>9</a:t>
            </a:fld>
            <a:endParaRPr lang="en-GB" altLang="en-US" sz="1200">
              <a:solidFill>
                <a:srgbClr val="000000"/>
              </a:solidFill>
            </a:endParaRPr>
          </a:p>
        </p:txBody>
      </p:sp>
    </p:spTree>
    <p:extLst>
      <p:ext uri="{BB962C8B-B14F-4D97-AF65-F5344CB8AC3E}">
        <p14:creationId xmlns:p14="http://schemas.microsoft.com/office/powerpoint/2010/main" val="1727191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4" name="Picture 4" descr="E:\Pants Work\Current Work\Actuaries 2011\IFOA Rebrand 2012\PowerPoint\blue_cres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75" y="800100"/>
            <a:ext cx="39465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6"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95263"/>
            <a:ext cx="1920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6" name="Rectangle 4"/>
          <p:cNvSpPr>
            <a:spLocks noGrp="1" noChangeArrowheads="1"/>
          </p:cNvSpPr>
          <p:nvPr>
            <p:ph type="dt" sz="half" idx="10"/>
          </p:nvPr>
        </p:nvSpPr>
        <p:spPr>
          <a:xfrm>
            <a:off x="395288" y="4808538"/>
            <a:ext cx="2195512" cy="247650"/>
          </a:xfrm>
        </p:spPr>
        <p:txBody>
          <a:bodyPr/>
          <a:lstStyle>
            <a:lvl1pPr>
              <a:defRPr>
                <a:solidFill>
                  <a:schemeClr val="bg1"/>
                </a:solidFill>
              </a:defRPr>
            </a:lvl1pPr>
          </a:lstStyle>
          <a:p>
            <a:pPr>
              <a:defRPr/>
            </a:pPr>
            <a:fld id="{D4CDCE0E-D556-4BB2-86AC-9DED502D9EC9}" type="datetime4">
              <a:rPr lang="en-GB"/>
              <a:pPr>
                <a:defRPr/>
              </a:pPr>
              <a:t>10 June 2019</a:t>
            </a:fld>
            <a:endParaRPr lang="en-GB"/>
          </a:p>
        </p:txBody>
      </p:sp>
    </p:spTree>
    <p:extLst>
      <p:ext uri="{BB962C8B-B14F-4D97-AF65-F5344CB8AC3E}">
        <p14:creationId xmlns:p14="http://schemas.microsoft.com/office/powerpoint/2010/main" val="31344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83D4DBDD-D3CA-4FA8-9114-94FFB862C930}" type="datetime4">
              <a:rPr lang="en-GB"/>
              <a:pPr>
                <a:defRPr/>
              </a:pPr>
              <a:t>10 June 2019</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11B73C3-73E4-405D-AC9A-F5C30BF4E0CA}" type="slidenum">
              <a:rPr lang="en-GB" altLang="en-US"/>
              <a:pPr/>
              <a:t>‹#›</a:t>
            </a:fld>
            <a:endParaRPr lang="en-GB" altLang="en-US"/>
          </a:p>
        </p:txBody>
      </p:sp>
    </p:spTree>
    <p:extLst>
      <p:ext uri="{BB962C8B-B14F-4D97-AF65-F5344CB8AC3E}">
        <p14:creationId xmlns:p14="http://schemas.microsoft.com/office/powerpoint/2010/main" val="95526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fld id="{4DD16077-90DC-4C6F-B06D-8F883AB3AAAC}" type="datetime4">
              <a:rPr lang="en-GB"/>
              <a:pPr>
                <a:defRPr/>
              </a:pPr>
              <a:t>10 June 2019</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C3314066-E3F1-4F19-805E-D8D4A8D5EA9F}" type="slidenum">
              <a:rPr lang="en-GB" altLang="en-US"/>
              <a:pPr/>
              <a:t>‹#›</a:t>
            </a:fld>
            <a:endParaRPr lang="en-GB" altLang="en-US"/>
          </a:p>
        </p:txBody>
      </p:sp>
    </p:spTree>
    <p:extLst>
      <p:ext uri="{BB962C8B-B14F-4D97-AF65-F5344CB8AC3E}">
        <p14:creationId xmlns:p14="http://schemas.microsoft.com/office/powerpoint/2010/main" val="228966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13B8996-4478-444A-AC26-A3142D0AC28D}" type="datetime4">
              <a:rPr lang="en-GB"/>
              <a:pPr>
                <a:defRPr/>
              </a:pPr>
              <a:t>10 June 2019</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2965C4F4-B9ED-4A27-A7E7-935A3C6BB12C}" type="slidenum">
              <a:rPr lang="en-GB" altLang="en-US"/>
              <a:pPr/>
              <a:t>‹#›</a:t>
            </a:fld>
            <a:endParaRPr lang="en-GB" altLang="en-US"/>
          </a:p>
        </p:txBody>
      </p:sp>
    </p:spTree>
    <p:extLst>
      <p:ext uri="{BB962C8B-B14F-4D97-AF65-F5344CB8AC3E}">
        <p14:creationId xmlns:p14="http://schemas.microsoft.com/office/powerpoint/2010/main" val="153972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978D29-7555-4BE5-9D6F-02145F2FA57B}" type="datetime4">
              <a:rPr lang="en-GB"/>
              <a:pPr>
                <a:defRPr/>
              </a:pPr>
              <a:t>10 June 2019</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59D5C4D3-2984-4AFD-84F5-8A1938DFBA30}" type="slidenum">
              <a:rPr lang="en-GB" altLang="en-US"/>
              <a:pPr/>
              <a:t>‹#›</a:t>
            </a:fld>
            <a:endParaRPr lang="en-GB" altLang="en-US"/>
          </a:p>
        </p:txBody>
      </p:sp>
    </p:spTree>
    <p:extLst>
      <p:ext uri="{BB962C8B-B14F-4D97-AF65-F5344CB8AC3E}">
        <p14:creationId xmlns:p14="http://schemas.microsoft.com/office/powerpoint/2010/main" val="3514159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pPr lvl="0"/>
            <a:r>
              <a:rPr lang="en-US" noProof="0" smtClean="0"/>
              <a:t>Click icon to add chart</a:t>
            </a:r>
            <a:endParaRPr lang="en-GB" noProof="0" dirty="0"/>
          </a:p>
        </p:txBody>
      </p:sp>
      <p:sp>
        <p:nvSpPr>
          <p:cNvPr id="5" name="Date Placeholder 4"/>
          <p:cNvSpPr>
            <a:spLocks noGrp="1"/>
          </p:cNvSpPr>
          <p:nvPr>
            <p:ph type="dt" sz="half" idx="10"/>
          </p:nvPr>
        </p:nvSpPr>
        <p:spPr/>
        <p:txBody>
          <a:bodyPr/>
          <a:lstStyle>
            <a:lvl1pPr>
              <a:defRPr/>
            </a:lvl1pPr>
          </a:lstStyle>
          <a:p>
            <a:pPr>
              <a:defRPr/>
            </a:pPr>
            <a:fld id="{33A328AF-D80A-4998-A6B3-EEA5A2D38723}" type="datetime4">
              <a:rPr lang="en-GB"/>
              <a:pPr>
                <a:defRPr/>
              </a:pPr>
              <a:t>10 June 2019</a:t>
            </a:fld>
            <a:endParaRPr lang="en-GB"/>
          </a:p>
        </p:txBody>
      </p:sp>
      <p:sp>
        <p:nvSpPr>
          <p:cNvPr id="6" name="Footer Placeholder 5"/>
          <p:cNvSpPr>
            <a:spLocks noGrp="1"/>
          </p:cNvSpPr>
          <p:nvPr>
            <p:ph type="ftr" sz="quarter" idx="11"/>
          </p:nvPr>
        </p:nvSpPr>
        <p:spPr>
          <a:xfrm>
            <a:off x="2411413" y="4808538"/>
            <a:ext cx="4321175" cy="247650"/>
          </a:xfr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EB4E3DEA-353D-4402-B4B7-0AC985597500}" type="slidenum">
              <a:rPr lang="en-GB" altLang="en-US"/>
              <a:pPr/>
              <a:t>‹#›</a:t>
            </a:fld>
            <a:endParaRPr lang="en-GB" altLang="en-US"/>
          </a:p>
        </p:txBody>
      </p:sp>
    </p:spTree>
    <p:extLst>
      <p:ext uri="{BB962C8B-B14F-4D97-AF65-F5344CB8AC3E}">
        <p14:creationId xmlns:p14="http://schemas.microsoft.com/office/powerpoint/2010/main" val="49407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grpSp>
        <p:nvGrpSpPr>
          <p:cNvPr id="4" name="Group 55"/>
          <p:cNvGrpSpPr>
            <a:grpSpLocks/>
          </p:cNvGrpSpPr>
          <p:nvPr userDrawn="1"/>
        </p:nvGrpSpPr>
        <p:grpSpPr bwMode="auto">
          <a:xfrm>
            <a:off x="7694613" y="404813"/>
            <a:ext cx="1189037" cy="496887"/>
            <a:chOff x="7905328" y="493473"/>
            <a:chExt cx="1656184" cy="662050"/>
          </a:xfrm>
        </p:grpSpPr>
        <p:sp>
          <p:nvSpPr>
            <p:cNvPr id="5" name="Oval 4"/>
            <p:cNvSpPr/>
            <p:nvPr userDrawn="1"/>
          </p:nvSpPr>
          <p:spPr>
            <a:xfrm>
              <a:off x="7905328" y="493473"/>
              <a:ext cx="647879" cy="6303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5"/>
            <p:cNvSpPr txBox="1">
              <a:spLocks noChangeArrowheads="1"/>
            </p:cNvSpPr>
            <p:nvPr userDrawn="1"/>
          </p:nvSpPr>
          <p:spPr bwMode="auto">
            <a:xfrm>
              <a:off x="8553207" y="540007"/>
              <a:ext cx="1008305" cy="6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200" smtClean="0">
                  <a:solidFill>
                    <a:schemeClr val="bg1"/>
                  </a:solidFill>
                </a:rPr>
                <a:t>Partner</a:t>
              </a:r>
            </a:p>
            <a:p>
              <a:pPr eaLnBrk="1" hangingPunct="1">
                <a:defRPr/>
              </a:pPr>
              <a:r>
                <a:rPr lang="en-GB" altLang="en-US" sz="1200" smtClean="0">
                  <a:solidFill>
                    <a:schemeClr val="bg1"/>
                  </a:solidFill>
                </a:rPr>
                <a:t>Logo</a:t>
              </a:r>
            </a:p>
          </p:txBody>
        </p:sp>
      </p:grpSp>
      <p:grpSp>
        <p:nvGrpSpPr>
          <p:cNvPr id="7" name="Group 58"/>
          <p:cNvGrpSpPr>
            <a:grpSpLocks/>
          </p:cNvGrpSpPr>
          <p:nvPr userDrawn="1"/>
        </p:nvGrpSpPr>
        <p:grpSpPr bwMode="auto">
          <a:xfrm>
            <a:off x="6286500" y="404813"/>
            <a:ext cx="1189038" cy="496887"/>
            <a:chOff x="7905328" y="1357569"/>
            <a:chExt cx="1656184" cy="662050"/>
          </a:xfrm>
        </p:grpSpPr>
        <p:sp>
          <p:nvSpPr>
            <p:cNvPr id="8" name="Oval 7"/>
            <p:cNvSpPr/>
            <p:nvPr userDrawn="1"/>
          </p:nvSpPr>
          <p:spPr>
            <a:xfrm>
              <a:off x="7905328" y="1357569"/>
              <a:ext cx="647880" cy="6303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108"/>
            <p:cNvSpPr txBox="1">
              <a:spLocks noChangeArrowheads="1"/>
            </p:cNvSpPr>
            <p:nvPr userDrawn="1"/>
          </p:nvSpPr>
          <p:spPr bwMode="auto">
            <a:xfrm>
              <a:off x="8553208" y="1404103"/>
              <a:ext cx="1008304" cy="6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200" smtClean="0">
                  <a:solidFill>
                    <a:schemeClr val="bg1"/>
                  </a:solidFill>
                </a:rPr>
                <a:t>Partner</a:t>
              </a:r>
            </a:p>
            <a:p>
              <a:pPr eaLnBrk="1" hangingPunct="1">
                <a:defRPr/>
              </a:pPr>
              <a:r>
                <a:rPr lang="en-GB" altLang="en-US" sz="1200" smtClean="0">
                  <a:solidFill>
                    <a:schemeClr val="bg1"/>
                  </a:solidFill>
                </a:rPr>
                <a:t>Logo</a:t>
              </a:r>
            </a:p>
          </p:txBody>
        </p:sp>
      </p:gr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11" name="Rectangle 4"/>
          <p:cNvSpPr>
            <a:spLocks noGrp="1" noChangeArrowheads="1"/>
          </p:cNvSpPr>
          <p:nvPr>
            <p:ph type="dt" sz="half" idx="10"/>
          </p:nvPr>
        </p:nvSpPr>
        <p:spPr>
          <a:xfrm>
            <a:off x="395288" y="4808538"/>
            <a:ext cx="2195512" cy="247650"/>
          </a:xfrm>
        </p:spPr>
        <p:txBody>
          <a:bodyPr/>
          <a:lstStyle>
            <a:lvl1pPr>
              <a:defRPr>
                <a:solidFill>
                  <a:schemeClr val="bg1"/>
                </a:solidFill>
              </a:defRPr>
            </a:lvl1pPr>
          </a:lstStyle>
          <a:p>
            <a:pPr>
              <a:defRPr/>
            </a:pPr>
            <a:fld id="{47457D7D-CB5A-441A-8504-D8C9940527F7}" type="datetime4">
              <a:rPr lang="en-GB"/>
              <a:pPr>
                <a:defRPr/>
              </a:pPr>
              <a:t>10 June 2019</a:t>
            </a:fld>
            <a:endParaRPr lang="en-GB"/>
          </a:p>
        </p:txBody>
      </p:sp>
    </p:spTree>
    <p:extLst>
      <p:ext uri="{BB962C8B-B14F-4D97-AF65-F5344CB8AC3E}">
        <p14:creationId xmlns:p14="http://schemas.microsoft.com/office/powerpoint/2010/main" val="210310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4" name="Group 55"/>
          <p:cNvGrpSpPr>
            <a:grpSpLocks/>
          </p:cNvGrpSpPr>
          <p:nvPr userDrawn="1"/>
        </p:nvGrpSpPr>
        <p:grpSpPr bwMode="auto">
          <a:xfrm>
            <a:off x="-301625" y="4143375"/>
            <a:ext cx="9791700" cy="750888"/>
            <a:chOff x="-326052" y="5525517"/>
            <a:chExt cx="10607533" cy="1000430"/>
          </a:xfrm>
        </p:grpSpPr>
        <p:sp>
          <p:nvSpPr>
            <p:cNvPr id="5" name="TextBox 4"/>
            <p:cNvSpPr txBox="1">
              <a:spLocks noChangeArrowheads="1"/>
            </p:cNvSpPr>
            <p:nvPr userDrawn="1"/>
          </p:nvSpPr>
          <p:spPr bwMode="auto">
            <a:xfrm rot="-2700000">
              <a:off x="919060" y="6054285"/>
              <a:ext cx="1147086"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Progress</a:t>
              </a:r>
            </a:p>
          </p:txBody>
        </p:sp>
        <p:sp>
          <p:nvSpPr>
            <p:cNvPr id="6" name="TextBox 5"/>
            <p:cNvSpPr txBox="1">
              <a:spLocks noChangeArrowheads="1"/>
            </p:cNvSpPr>
            <p:nvPr userDrawn="1"/>
          </p:nvSpPr>
          <p:spPr bwMode="auto">
            <a:xfrm rot="-2700000">
              <a:off x="1316328" y="6003523"/>
              <a:ext cx="1394732"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Community</a:t>
              </a:r>
            </a:p>
          </p:txBody>
        </p:sp>
        <p:sp>
          <p:nvSpPr>
            <p:cNvPr id="7" name="TextBox 6"/>
            <p:cNvSpPr txBox="1">
              <a:spLocks noChangeArrowheads="1"/>
            </p:cNvSpPr>
            <p:nvPr userDrawn="1"/>
          </p:nvSpPr>
          <p:spPr bwMode="auto">
            <a:xfrm rot="-2700000">
              <a:off x="1708435" y="5627040"/>
              <a:ext cx="2252897"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Sessional Meetings</a:t>
              </a:r>
            </a:p>
          </p:txBody>
        </p:sp>
        <p:sp>
          <p:nvSpPr>
            <p:cNvPr id="8" name="TextBox 107"/>
            <p:cNvSpPr txBox="1">
              <a:spLocks noChangeArrowheads="1"/>
            </p:cNvSpPr>
            <p:nvPr userDrawn="1"/>
          </p:nvSpPr>
          <p:spPr bwMode="auto">
            <a:xfrm rot="-2700000">
              <a:off x="2447935" y="6003523"/>
              <a:ext cx="1255431"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Education</a:t>
              </a:r>
            </a:p>
          </p:txBody>
        </p:sp>
        <p:sp>
          <p:nvSpPr>
            <p:cNvPr id="9" name="TextBox 108"/>
            <p:cNvSpPr txBox="1">
              <a:spLocks noChangeArrowheads="1"/>
            </p:cNvSpPr>
            <p:nvPr userDrawn="1"/>
          </p:nvSpPr>
          <p:spPr bwMode="auto">
            <a:xfrm rot="-2700000">
              <a:off x="2860680" y="5777211"/>
              <a:ext cx="1838432" cy="4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Working parties</a:t>
              </a:r>
            </a:p>
          </p:txBody>
        </p:sp>
        <p:sp>
          <p:nvSpPr>
            <p:cNvPr id="10" name="TextBox 109"/>
            <p:cNvSpPr txBox="1">
              <a:spLocks noChangeArrowheads="1"/>
            </p:cNvSpPr>
            <p:nvPr userDrawn="1"/>
          </p:nvSpPr>
          <p:spPr bwMode="auto">
            <a:xfrm rot="-2700000">
              <a:off x="3460879" y="5927381"/>
              <a:ext cx="1516836" cy="47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Volunteering</a:t>
              </a:r>
            </a:p>
          </p:txBody>
        </p:sp>
        <p:sp>
          <p:nvSpPr>
            <p:cNvPr id="11" name="TextBox 110"/>
            <p:cNvSpPr txBox="1">
              <a:spLocks noChangeArrowheads="1"/>
            </p:cNvSpPr>
            <p:nvPr userDrawn="1"/>
          </p:nvSpPr>
          <p:spPr bwMode="auto">
            <a:xfrm rot="-2700000">
              <a:off x="4069677" y="6020444"/>
              <a:ext cx="1212437"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Research</a:t>
              </a:r>
            </a:p>
          </p:txBody>
        </p:sp>
        <p:sp>
          <p:nvSpPr>
            <p:cNvPr id="12" name="TextBox 111"/>
            <p:cNvSpPr txBox="1">
              <a:spLocks noChangeArrowheads="1"/>
            </p:cNvSpPr>
            <p:nvPr userDrawn="1"/>
          </p:nvSpPr>
          <p:spPr bwMode="auto">
            <a:xfrm rot="-2700000">
              <a:off x="4413630" y="5658767"/>
              <a:ext cx="2139392" cy="47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Shaping the future</a:t>
              </a:r>
            </a:p>
          </p:txBody>
        </p:sp>
        <p:sp>
          <p:nvSpPr>
            <p:cNvPr id="13" name="TextBox 112"/>
            <p:cNvSpPr txBox="1">
              <a:spLocks noChangeArrowheads="1"/>
            </p:cNvSpPr>
            <p:nvPr userDrawn="1"/>
          </p:nvSpPr>
          <p:spPr bwMode="auto">
            <a:xfrm rot="-2700000">
              <a:off x="5153131" y="5940071"/>
              <a:ext cx="1382694"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Networking</a:t>
              </a:r>
            </a:p>
          </p:txBody>
        </p:sp>
        <p:sp>
          <p:nvSpPr>
            <p:cNvPr id="14" name="TextBox 113"/>
            <p:cNvSpPr txBox="1">
              <a:spLocks noChangeArrowheads="1"/>
            </p:cNvSpPr>
            <p:nvPr userDrawn="1"/>
          </p:nvSpPr>
          <p:spPr bwMode="auto">
            <a:xfrm rot="-2700000">
              <a:off x="5519442" y="5544553"/>
              <a:ext cx="2359523" cy="4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Professional support</a:t>
              </a:r>
            </a:p>
          </p:txBody>
        </p:sp>
        <p:sp>
          <p:nvSpPr>
            <p:cNvPr id="15" name="TextBox 114"/>
            <p:cNvSpPr txBox="1">
              <a:spLocks noChangeArrowheads="1"/>
            </p:cNvSpPr>
            <p:nvPr userDrawn="1"/>
          </p:nvSpPr>
          <p:spPr bwMode="auto">
            <a:xfrm rot="-2700000">
              <a:off x="6081806" y="5620696"/>
              <a:ext cx="2173788" cy="4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Enterprise and risk</a:t>
              </a:r>
            </a:p>
          </p:txBody>
        </p:sp>
        <p:sp>
          <p:nvSpPr>
            <p:cNvPr id="16" name="TextBox 115"/>
            <p:cNvSpPr txBox="1">
              <a:spLocks noChangeArrowheads="1"/>
            </p:cNvSpPr>
            <p:nvPr userDrawn="1"/>
          </p:nvSpPr>
          <p:spPr bwMode="auto">
            <a:xfrm rot="-2700000">
              <a:off x="6685445" y="5747600"/>
              <a:ext cx="1872828" cy="4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Learned society</a:t>
              </a:r>
            </a:p>
          </p:txBody>
        </p:sp>
        <p:sp>
          <p:nvSpPr>
            <p:cNvPr id="17" name="TextBox 116"/>
            <p:cNvSpPr txBox="1">
              <a:spLocks noChangeArrowheads="1"/>
            </p:cNvSpPr>
            <p:nvPr userDrawn="1"/>
          </p:nvSpPr>
          <p:spPr bwMode="auto">
            <a:xfrm rot="-2700000">
              <a:off x="7313160" y="5973912"/>
              <a:ext cx="1425689"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Opportunity</a:t>
              </a:r>
            </a:p>
          </p:txBody>
        </p:sp>
        <p:sp>
          <p:nvSpPr>
            <p:cNvPr id="18" name="TextBox 117"/>
            <p:cNvSpPr txBox="1">
              <a:spLocks noChangeArrowheads="1"/>
            </p:cNvSpPr>
            <p:nvPr userDrawn="1"/>
          </p:nvSpPr>
          <p:spPr bwMode="auto">
            <a:xfrm rot="-2700000">
              <a:off x="7746542" y="5586855"/>
              <a:ext cx="2215062" cy="4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International profile</a:t>
              </a:r>
            </a:p>
          </p:txBody>
        </p:sp>
        <p:sp>
          <p:nvSpPr>
            <p:cNvPr id="19" name="TextBox 118"/>
            <p:cNvSpPr txBox="1">
              <a:spLocks noChangeArrowheads="1"/>
            </p:cNvSpPr>
            <p:nvPr userDrawn="1"/>
          </p:nvSpPr>
          <p:spPr bwMode="auto">
            <a:xfrm rot="-2700000">
              <a:off x="8480884" y="6031020"/>
              <a:ext cx="1093773" cy="47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Journals</a:t>
              </a:r>
            </a:p>
          </p:txBody>
        </p:sp>
        <p:sp>
          <p:nvSpPr>
            <p:cNvPr id="20" name="TextBox 119"/>
            <p:cNvSpPr txBox="1">
              <a:spLocks noChangeArrowheads="1"/>
            </p:cNvSpPr>
            <p:nvPr userDrawn="1"/>
          </p:nvSpPr>
          <p:spPr bwMode="auto">
            <a:xfrm rot="-2700000">
              <a:off x="8934903" y="5982373"/>
              <a:ext cx="1346578"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Supporting</a:t>
              </a:r>
            </a:p>
          </p:txBody>
        </p:sp>
        <p:sp>
          <p:nvSpPr>
            <p:cNvPr id="21" name="TextBox 120"/>
            <p:cNvSpPr txBox="1">
              <a:spLocks noChangeArrowheads="1"/>
            </p:cNvSpPr>
            <p:nvPr userDrawn="1"/>
          </p:nvSpPr>
          <p:spPr bwMode="auto">
            <a:xfrm rot="-2700000">
              <a:off x="-326052" y="5525517"/>
              <a:ext cx="1186640"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Expertise</a:t>
              </a:r>
            </a:p>
          </p:txBody>
        </p:sp>
        <p:sp>
          <p:nvSpPr>
            <p:cNvPr id="22" name="TextBox 121"/>
            <p:cNvSpPr txBox="1">
              <a:spLocks noChangeArrowheads="1"/>
            </p:cNvSpPr>
            <p:nvPr userDrawn="1"/>
          </p:nvSpPr>
          <p:spPr bwMode="auto">
            <a:xfrm rot="-2700000">
              <a:off x="-209108" y="5853354"/>
              <a:ext cx="1516836" cy="4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Sponsorship</a:t>
              </a:r>
            </a:p>
          </p:txBody>
        </p:sp>
        <p:sp>
          <p:nvSpPr>
            <p:cNvPr id="23" name="TextBox 122"/>
            <p:cNvSpPr txBox="1">
              <a:spLocks noChangeArrowheads="1"/>
            </p:cNvSpPr>
            <p:nvPr userDrawn="1"/>
          </p:nvSpPr>
          <p:spPr bwMode="auto">
            <a:xfrm rot="-2700000">
              <a:off x="181280" y="5635501"/>
              <a:ext cx="2228820" cy="4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215C8E"/>
                  </a:solidFill>
                </a:rPr>
                <a:t>Thought leadership</a:t>
              </a:r>
            </a:p>
          </p:txBody>
        </p:sp>
      </p:grpSp>
      <p:pic>
        <p:nvPicPr>
          <p:cNvPr id="24"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25" name="Rectangle 4"/>
          <p:cNvSpPr>
            <a:spLocks noGrp="1" noChangeArrowheads="1"/>
          </p:cNvSpPr>
          <p:nvPr>
            <p:ph type="dt" sz="half" idx="10"/>
          </p:nvPr>
        </p:nvSpPr>
        <p:spPr>
          <a:xfrm>
            <a:off x="395288" y="4808538"/>
            <a:ext cx="2195512" cy="247650"/>
          </a:xfrm>
        </p:spPr>
        <p:txBody>
          <a:bodyPr/>
          <a:lstStyle>
            <a:lvl1pPr>
              <a:defRPr>
                <a:solidFill>
                  <a:schemeClr val="bg1"/>
                </a:solidFill>
              </a:defRPr>
            </a:lvl1pPr>
          </a:lstStyle>
          <a:p>
            <a:pPr>
              <a:defRPr/>
            </a:pPr>
            <a:fld id="{F48F10F6-8A47-40C0-8070-ECDA568C3041}" type="datetime4">
              <a:rPr lang="en-GB"/>
              <a:pPr>
                <a:defRPr/>
              </a:pPr>
              <a:t>10 June 2019</a:t>
            </a:fld>
            <a:endParaRPr lang="en-GB"/>
          </a:p>
        </p:txBody>
      </p:sp>
    </p:spTree>
    <p:extLst>
      <p:ext uri="{BB962C8B-B14F-4D97-AF65-F5344CB8AC3E}">
        <p14:creationId xmlns:p14="http://schemas.microsoft.com/office/powerpoint/2010/main" val="250849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7325"/>
            <a:ext cx="19415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rot="18900000">
            <a:off x="871538" y="4551363"/>
            <a:ext cx="101123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Progress</a:t>
            </a:r>
          </a:p>
        </p:txBody>
      </p:sp>
      <p:sp>
        <p:nvSpPr>
          <p:cNvPr id="6" name="TextBox 5"/>
          <p:cNvSpPr txBox="1">
            <a:spLocks noChangeArrowheads="1"/>
          </p:cNvSpPr>
          <p:nvPr userDrawn="1"/>
        </p:nvSpPr>
        <p:spPr bwMode="auto">
          <a:xfrm rot="18900000">
            <a:off x="1238250" y="4514850"/>
            <a:ext cx="12414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Community</a:t>
            </a:r>
          </a:p>
        </p:txBody>
      </p:sp>
      <p:sp>
        <p:nvSpPr>
          <p:cNvPr id="7" name="TextBox 6"/>
          <p:cNvSpPr txBox="1">
            <a:spLocks noChangeArrowheads="1"/>
          </p:cNvSpPr>
          <p:nvPr userDrawn="1"/>
        </p:nvSpPr>
        <p:spPr bwMode="auto">
          <a:xfrm rot="18900000">
            <a:off x="1600200" y="4230688"/>
            <a:ext cx="203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Sessional Meetings</a:t>
            </a:r>
          </a:p>
        </p:txBody>
      </p:sp>
      <p:sp>
        <p:nvSpPr>
          <p:cNvPr id="8" name="TextBox 107"/>
          <p:cNvSpPr txBox="1">
            <a:spLocks noChangeArrowheads="1"/>
          </p:cNvSpPr>
          <p:nvPr userDrawn="1"/>
        </p:nvSpPr>
        <p:spPr bwMode="auto">
          <a:xfrm rot="18900000">
            <a:off x="2282825" y="4514850"/>
            <a:ext cx="11128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Education</a:t>
            </a:r>
          </a:p>
        </p:txBody>
      </p:sp>
      <p:sp>
        <p:nvSpPr>
          <p:cNvPr id="9" name="TextBox 108"/>
          <p:cNvSpPr txBox="1">
            <a:spLocks noChangeArrowheads="1"/>
          </p:cNvSpPr>
          <p:nvPr userDrawn="1"/>
        </p:nvSpPr>
        <p:spPr bwMode="auto">
          <a:xfrm rot="18900000">
            <a:off x="2663825" y="4344988"/>
            <a:ext cx="1651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Working parties</a:t>
            </a:r>
          </a:p>
        </p:txBody>
      </p:sp>
      <p:sp>
        <p:nvSpPr>
          <p:cNvPr id="10" name="TextBox 109"/>
          <p:cNvSpPr txBox="1">
            <a:spLocks noChangeArrowheads="1"/>
          </p:cNvSpPr>
          <p:nvPr userDrawn="1"/>
        </p:nvSpPr>
        <p:spPr bwMode="auto">
          <a:xfrm rot="18900000">
            <a:off x="3216275" y="4457700"/>
            <a:ext cx="13557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Volunteering</a:t>
            </a:r>
          </a:p>
        </p:txBody>
      </p:sp>
      <p:sp>
        <p:nvSpPr>
          <p:cNvPr id="11" name="TextBox 110"/>
          <p:cNvSpPr txBox="1">
            <a:spLocks noChangeArrowheads="1"/>
          </p:cNvSpPr>
          <p:nvPr userDrawn="1"/>
        </p:nvSpPr>
        <p:spPr bwMode="auto">
          <a:xfrm rot="18900000">
            <a:off x="3779838" y="4527550"/>
            <a:ext cx="10731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Research</a:t>
            </a:r>
          </a:p>
        </p:txBody>
      </p:sp>
      <p:sp>
        <p:nvSpPr>
          <p:cNvPr id="12" name="TextBox 111"/>
          <p:cNvSpPr txBox="1">
            <a:spLocks noChangeArrowheads="1"/>
          </p:cNvSpPr>
          <p:nvPr userDrawn="1"/>
        </p:nvSpPr>
        <p:spPr bwMode="auto">
          <a:xfrm rot="18900000">
            <a:off x="4097338" y="4256088"/>
            <a:ext cx="19272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Shaping the future</a:t>
            </a:r>
          </a:p>
        </p:txBody>
      </p:sp>
      <p:sp>
        <p:nvSpPr>
          <p:cNvPr id="13" name="TextBox 112"/>
          <p:cNvSpPr txBox="1">
            <a:spLocks noChangeArrowheads="1"/>
          </p:cNvSpPr>
          <p:nvPr userDrawn="1"/>
        </p:nvSpPr>
        <p:spPr bwMode="auto">
          <a:xfrm rot="18900000">
            <a:off x="4779963" y="4465638"/>
            <a:ext cx="12303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Networking</a:t>
            </a:r>
          </a:p>
        </p:txBody>
      </p:sp>
      <p:sp>
        <p:nvSpPr>
          <p:cNvPr id="14" name="TextBox 113"/>
          <p:cNvSpPr txBox="1">
            <a:spLocks noChangeArrowheads="1"/>
          </p:cNvSpPr>
          <p:nvPr userDrawn="1"/>
        </p:nvSpPr>
        <p:spPr bwMode="auto">
          <a:xfrm rot="18900000">
            <a:off x="5118100" y="4170363"/>
            <a:ext cx="2130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Professional support</a:t>
            </a:r>
          </a:p>
        </p:txBody>
      </p:sp>
      <p:sp>
        <p:nvSpPr>
          <p:cNvPr id="15" name="TextBox 114"/>
          <p:cNvSpPr txBox="1">
            <a:spLocks noChangeArrowheads="1"/>
          </p:cNvSpPr>
          <p:nvPr userDrawn="1"/>
        </p:nvSpPr>
        <p:spPr bwMode="auto">
          <a:xfrm rot="18900000">
            <a:off x="5637213" y="4227513"/>
            <a:ext cx="1958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Enterprise and risk</a:t>
            </a:r>
          </a:p>
        </p:txBody>
      </p:sp>
      <p:sp>
        <p:nvSpPr>
          <p:cNvPr id="16" name="TextBox 115"/>
          <p:cNvSpPr txBox="1">
            <a:spLocks noChangeArrowheads="1"/>
          </p:cNvSpPr>
          <p:nvPr userDrawn="1"/>
        </p:nvSpPr>
        <p:spPr bwMode="auto">
          <a:xfrm rot="18900000">
            <a:off x="6194425" y="4321175"/>
            <a:ext cx="16827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Learned society</a:t>
            </a:r>
          </a:p>
        </p:txBody>
      </p:sp>
      <p:sp>
        <p:nvSpPr>
          <p:cNvPr id="17" name="TextBox 116"/>
          <p:cNvSpPr txBox="1">
            <a:spLocks noChangeArrowheads="1"/>
          </p:cNvSpPr>
          <p:nvPr userDrawn="1"/>
        </p:nvSpPr>
        <p:spPr bwMode="auto">
          <a:xfrm rot="18900000">
            <a:off x="6773863" y="4491038"/>
            <a:ext cx="12684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Opportunity</a:t>
            </a:r>
          </a:p>
        </p:txBody>
      </p:sp>
      <p:sp>
        <p:nvSpPr>
          <p:cNvPr id="18" name="TextBox 117"/>
          <p:cNvSpPr txBox="1">
            <a:spLocks noChangeArrowheads="1"/>
          </p:cNvSpPr>
          <p:nvPr userDrawn="1"/>
        </p:nvSpPr>
        <p:spPr bwMode="auto">
          <a:xfrm rot="18900000">
            <a:off x="7173913" y="4202113"/>
            <a:ext cx="19970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International profile</a:t>
            </a:r>
          </a:p>
        </p:txBody>
      </p:sp>
      <p:sp>
        <p:nvSpPr>
          <p:cNvPr id="19" name="TextBox 118"/>
          <p:cNvSpPr txBox="1">
            <a:spLocks noChangeArrowheads="1"/>
          </p:cNvSpPr>
          <p:nvPr userDrawn="1"/>
        </p:nvSpPr>
        <p:spPr bwMode="auto">
          <a:xfrm rot="18900000">
            <a:off x="7851775" y="4535488"/>
            <a:ext cx="9636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Journals</a:t>
            </a:r>
          </a:p>
        </p:txBody>
      </p:sp>
      <p:sp>
        <p:nvSpPr>
          <p:cNvPr id="20" name="TextBox 119"/>
          <p:cNvSpPr txBox="1">
            <a:spLocks noChangeArrowheads="1"/>
          </p:cNvSpPr>
          <p:nvPr userDrawn="1"/>
        </p:nvSpPr>
        <p:spPr bwMode="auto">
          <a:xfrm rot="18900000">
            <a:off x="8270875" y="4497388"/>
            <a:ext cx="11969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Supporting</a:t>
            </a:r>
          </a:p>
        </p:txBody>
      </p:sp>
      <p:sp>
        <p:nvSpPr>
          <p:cNvPr id="21" name="TextBox 120"/>
          <p:cNvSpPr txBox="1">
            <a:spLocks noChangeArrowheads="1"/>
          </p:cNvSpPr>
          <p:nvPr userDrawn="1"/>
        </p:nvSpPr>
        <p:spPr bwMode="auto">
          <a:xfrm rot="18900000">
            <a:off x="-277813" y="4156075"/>
            <a:ext cx="10493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Expertise</a:t>
            </a:r>
          </a:p>
        </p:txBody>
      </p:sp>
      <p:sp>
        <p:nvSpPr>
          <p:cNvPr id="22" name="TextBox 121"/>
          <p:cNvSpPr txBox="1">
            <a:spLocks noChangeArrowheads="1"/>
          </p:cNvSpPr>
          <p:nvPr userDrawn="1"/>
        </p:nvSpPr>
        <p:spPr bwMode="auto">
          <a:xfrm rot="18900000">
            <a:off x="-169863" y="4400550"/>
            <a:ext cx="1352551"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Sponsorship</a:t>
            </a:r>
          </a:p>
        </p:txBody>
      </p:sp>
      <p:sp>
        <p:nvSpPr>
          <p:cNvPr id="23" name="TextBox 122"/>
          <p:cNvSpPr txBox="1">
            <a:spLocks noChangeArrowheads="1"/>
          </p:cNvSpPr>
          <p:nvPr userDrawn="1"/>
        </p:nvSpPr>
        <p:spPr bwMode="auto">
          <a:xfrm rot="18900000">
            <a:off x="190500" y="4237038"/>
            <a:ext cx="20097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700" smtClean="0">
                <a:solidFill>
                  <a:srgbClr val="BFBFBF"/>
                </a:solidFill>
              </a:rPr>
              <a:t>Thought leadership</a:t>
            </a:r>
          </a:p>
        </p:txBody>
      </p:sp>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24" name="Rectangle 4"/>
          <p:cNvSpPr>
            <a:spLocks noGrp="1" noChangeArrowheads="1"/>
          </p:cNvSpPr>
          <p:nvPr>
            <p:ph type="dt" sz="half" idx="10"/>
          </p:nvPr>
        </p:nvSpPr>
        <p:spPr>
          <a:xfrm>
            <a:off x="395288" y="4808538"/>
            <a:ext cx="2195512" cy="247650"/>
          </a:xfrm>
        </p:spPr>
        <p:txBody>
          <a:bodyPr/>
          <a:lstStyle>
            <a:lvl1pPr>
              <a:defRPr>
                <a:solidFill>
                  <a:schemeClr val="tx1"/>
                </a:solidFill>
              </a:defRPr>
            </a:lvl1pPr>
          </a:lstStyle>
          <a:p>
            <a:pPr>
              <a:defRPr/>
            </a:pPr>
            <a:fld id="{2EE3E60D-7D15-44B4-B154-484DF68483BC}" type="datetime4">
              <a:rPr lang="en-GB"/>
              <a:pPr>
                <a:defRPr/>
              </a:pPr>
              <a:t>10 June 2019</a:t>
            </a:fld>
            <a:endParaRPr lang="en-GB" dirty="0"/>
          </a:p>
        </p:txBody>
      </p:sp>
    </p:spTree>
    <p:extLst>
      <p:ext uri="{BB962C8B-B14F-4D97-AF65-F5344CB8AC3E}">
        <p14:creationId xmlns:p14="http://schemas.microsoft.com/office/powerpoint/2010/main" val="43677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7325"/>
            <a:ext cx="19415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4808538"/>
            <a:ext cx="2195512" cy="247650"/>
          </a:xfrm>
        </p:spPr>
        <p:txBody>
          <a:bodyPr/>
          <a:lstStyle>
            <a:lvl1pPr>
              <a:defRPr>
                <a:solidFill>
                  <a:schemeClr val="bg1"/>
                </a:solidFill>
              </a:defRPr>
            </a:lvl1pPr>
          </a:lstStyle>
          <a:p>
            <a:pPr>
              <a:defRPr/>
            </a:pPr>
            <a:fld id="{EDDC8901-DADD-4811-90AC-08DE475B0580}" type="datetime4">
              <a:rPr lang="en-GB"/>
              <a:pPr>
                <a:defRPr/>
              </a:pPr>
              <a:t>10 June 2019</a:t>
            </a:fld>
            <a:endParaRPr lang="en-GB" dirty="0"/>
          </a:p>
        </p:txBody>
      </p:sp>
    </p:spTree>
    <p:extLst>
      <p:ext uri="{BB962C8B-B14F-4D97-AF65-F5344CB8AC3E}">
        <p14:creationId xmlns:p14="http://schemas.microsoft.com/office/powerpoint/2010/main" val="7863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7325"/>
            <a:ext cx="19415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4808538"/>
            <a:ext cx="2195512" cy="247650"/>
          </a:xfrm>
        </p:spPr>
        <p:txBody>
          <a:bodyPr/>
          <a:lstStyle>
            <a:lvl1pPr>
              <a:defRPr>
                <a:solidFill>
                  <a:schemeClr val="tx1"/>
                </a:solidFill>
              </a:defRPr>
            </a:lvl1pPr>
          </a:lstStyle>
          <a:p>
            <a:pPr>
              <a:defRPr/>
            </a:pPr>
            <a:fld id="{7BB1EE69-EBC4-441D-947B-A2289D4CB5B3}" type="datetime4">
              <a:rPr lang="en-GB"/>
              <a:pPr>
                <a:defRPr/>
              </a:pPr>
              <a:t>10 June 2019</a:t>
            </a:fld>
            <a:endParaRPr lang="en-GB" dirty="0"/>
          </a:p>
        </p:txBody>
      </p:sp>
    </p:spTree>
    <p:extLst>
      <p:ext uri="{BB962C8B-B14F-4D97-AF65-F5344CB8AC3E}">
        <p14:creationId xmlns:p14="http://schemas.microsoft.com/office/powerpoint/2010/main" val="118034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7325"/>
            <a:ext cx="19415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4808538"/>
            <a:ext cx="2195512" cy="247650"/>
          </a:xfrm>
        </p:spPr>
        <p:txBody>
          <a:bodyPr/>
          <a:lstStyle>
            <a:lvl1pPr>
              <a:defRPr>
                <a:solidFill>
                  <a:schemeClr val="bg1"/>
                </a:solidFill>
              </a:defRPr>
            </a:lvl1pPr>
          </a:lstStyle>
          <a:p>
            <a:pPr>
              <a:defRPr/>
            </a:pPr>
            <a:fld id="{A89CC925-ED26-421B-AD18-D5E5D2AE58FE}" type="datetime4">
              <a:rPr lang="en-GB"/>
              <a:pPr>
                <a:defRPr/>
              </a:pPr>
              <a:t>10 June 2019</a:t>
            </a:fld>
            <a:endParaRPr lang="en-GB" dirty="0"/>
          </a:p>
        </p:txBody>
      </p:sp>
    </p:spTree>
    <p:extLst>
      <p:ext uri="{BB962C8B-B14F-4D97-AF65-F5344CB8AC3E}">
        <p14:creationId xmlns:p14="http://schemas.microsoft.com/office/powerpoint/2010/main" val="139749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7325"/>
            <a:ext cx="19415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4808538"/>
            <a:ext cx="1384300" cy="223837"/>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pPr>
              <a:defRPr/>
            </a:pPr>
            <a:fld id="{4726BCC6-B055-49B6-BE5A-69393A46212D}" type="datetime4">
              <a:rPr lang="en-GB"/>
              <a:pPr>
                <a:defRPr/>
              </a:pPr>
              <a:t>10 June 2019</a:t>
            </a:fld>
            <a:endParaRPr lang="en-GB" dirty="0"/>
          </a:p>
        </p:txBody>
      </p:sp>
    </p:spTree>
    <p:extLst>
      <p:ext uri="{BB962C8B-B14F-4D97-AF65-F5344CB8AC3E}">
        <p14:creationId xmlns:p14="http://schemas.microsoft.com/office/powerpoint/2010/main" val="239527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2285696E-9A8E-44F8-80E1-E22EEA7CDF8A}" type="datetime4">
              <a:rPr lang="en-GB"/>
              <a:pPr>
                <a:defRPr/>
              </a:pPr>
              <a:t>10 June 2019</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298FE20-2D0A-453E-B1AF-53F624F77586}" type="slidenum">
              <a:rPr lang="en-GB" altLang="en-US"/>
              <a:pPr/>
              <a:t>‹#›</a:t>
            </a:fld>
            <a:endParaRPr lang="en-GB" altLang="en-US"/>
          </a:p>
        </p:txBody>
      </p:sp>
    </p:spTree>
    <p:extLst>
      <p:ext uri="{BB962C8B-B14F-4D97-AF65-F5344CB8AC3E}">
        <p14:creationId xmlns:p14="http://schemas.microsoft.com/office/powerpoint/2010/main" val="427668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303213"/>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95288" y="1168400"/>
            <a:ext cx="8291512"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395288" y="4808538"/>
            <a:ext cx="20161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latin typeface="Arial" charset="0"/>
                <a:cs typeface="Arial" charset="0"/>
              </a:defRPr>
            </a:lvl1pPr>
          </a:lstStyle>
          <a:p>
            <a:pPr>
              <a:defRPr/>
            </a:pPr>
            <a:fld id="{A898605D-D105-4D85-AB8A-7388F6213A6A}" type="datetime4">
              <a:rPr lang="en-GB"/>
              <a:pPr>
                <a:defRPr/>
              </a:pPr>
              <a:t>10 June 2019</a:t>
            </a:fld>
            <a:endParaRPr lang="en-GB" dirty="0"/>
          </a:p>
        </p:txBody>
      </p:sp>
      <p:sp>
        <p:nvSpPr>
          <p:cNvPr id="1029" name="Rectangle 5"/>
          <p:cNvSpPr>
            <a:spLocks noGrp="1" noChangeArrowheads="1"/>
          </p:cNvSpPr>
          <p:nvPr>
            <p:ph type="ftr" sz="quarter" idx="3"/>
          </p:nvPr>
        </p:nvSpPr>
        <p:spPr bwMode="auto">
          <a:xfrm>
            <a:off x="2411413" y="4808538"/>
            <a:ext cx="55895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101013" y="4802188"/>
            <a:ext cx="6477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0D7F0352-87B1-4875-9C75-F432AEA4AFD7}" type="slidenum">
              <a:rPr lang="en-GB" altLang="en-US"/>
              <a:pPr/>
              <a:t>‹#›</a:t>
            </a:fld>
            <a:endParaRPr lang="en-GB" altLang="en-US"/>
          </a:p>
        </p:txBody>
      </p:sp>
      <p:sp>
        <p:nvSpPr>
          <p:cNvPr id="1031" name="Line 7"/>
          <p:cNvSpPr>
            <a:spLocks noChangeShapeType="1"/>
          </p:cNvSpPr>
          <p:nvPr/>
        </p:nvSpPr>
        <p:spPr bwMode="auto">
          <a:xfrm>
            <a:off x="468313" y="4746625"/>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a:p>
        </p:txBody>
      </p:sp>
      <p:pic>
        <p:nvPicPr>
          <p:cNvPr id="1032"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9500" y="4171950"/>
            <a:ext cx="12414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4"/>
          <p:cNvGrpSpPr>
            <a:grpSpLocks/>
          </p:cNvGrpSpPr>
          <p:nvPr/>
        </p:nvGrpSpPr>
        <p:grpSpPr bwMode="auto">
          <a:xfrm>
            <a:off x="-2352675" y="0"/>
            <a:ext cx="2263775" cy="5143500"/>
            <a:chOff x="-3137354" y="0"/>
            <a:chExt cx="3018256" cy="6858000"/>
          </a:xfrm>
        </p:grpSpPr>
        <p:sp>
          <p:nvSpPr>
            <p:cNvPr id="62" name="Rectangle 61"/>
            <p:cNvSpPr/>
            <p:nvPr userDrawn="1"/>
          </p:nvSpPr>
          <p:spPr>
            <a:xfrm>
              <a:off x="-3137354" y="0"/>
              <a:ext cx="29949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5" name="TextBox 62"/>
            <p:cNvSpPr txBox="1">
              <a:spLocks noChangeArrowheads="1"/>
            </p:cNvSpPr>
            <p:nvPr userDrawn="1"/>
          </p:nvSpPr>
          <p:spPr bwMode="auto">
            <a:xfrm>
              <a:off x="-2982844" y="99484"/>
              <a:ext cx="2840463" cy="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b="1" smtClean="0">
                  <a:solidFill>
                    <a:schemeClr val="accent2"/>
                  </a:solidFill>
                </a:rPr>
                <a:t>Colour palette for PowerPoint presentations</a:t>
              </a:r>
              <a:endParaRPr lang="en-US" altLang="en-US" sz="800" b="1" smtClean="0">
                <a:solidFill>
                  <a:schemeClr val="accent2"/>
                </a:solidFill>
              </a:endParaRPr>
            </a:p>
          </p:txBody>
        </p:sp>
        <p:grpSp>
          <p:nvGrpSpPr>
            <p:cNvPr id="1036" name="Group 58"/>
            <p:cNvGrpSpPr>
              <a:grpSpLocks/>
            </p:cNvGrpSpPr>
            <p:nvPr userDrawn="1"/>
          </p:nvGrpSpPr>
          <p:grpSpPr bwMode="auto">
            <a:xfrm>
              <a:off x="-2982571" y="476672"/>
              <a:ext cx="2863473" cy="328294"/>
              <a:chOff x="-2982571" y="476672"/>
              <a:chExt cx="2863473" cy="328294"/>
            </a:xfrm>
          </p:grpSpPr>
          <p:sp>
            <p:nvSpPr>
              <p:cNvPr id="106" name="Rectangle 9"/>
              <p:cNvSpPr/>
              <p:nvPr userDrawn="1"/>
            </p:nvSpPr>
            <p:spPr>
              <a:xfrm>
                <a:off x="-2982844" y="476251"/>
                <a:ext cx="309022" cy="285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9" name="TextBox 11"/>
              <p:cNvSpPr txBox="1">
                <a:spLocks noChangeArrowheads="1"/>
              </p:cNvSpPr>
              <p:nvPr userDrawn="1"/>
            </p:nvSpPr>
            <p:spPr bwMode="auto">
              <a:xfrm>
                <a:off x="-2519311" y="476251"/>
                <a:ext cx="2400213" cy="3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Dark blue</a:t>
                </a:r>
              </a:p>
              <a:p>
                <a:pPr eaLnBrk="1" hangingPunct="1">
                  <a:defRPr/>
                </a:pPr>
                <a:r>
                  <a:rPr lang="en-GB" altLang="en-US" sz="800" smtClean="0"/>
                  <a:t>R17  G52  B88</a:t>
                </a:r>
                <a:endParaRPr lang="en-US" altLang="en-US" sz="800" smtClean="0"/>
              </a:p>
            </p:txBody>
          </p:sp>
        </p:grpSp>
        <p:grpSp>
          <p:nvGrpSpPr>
            <p:cNvPr id="1037" name="Group 13"/>
            <p:cNvGrpSpPr>
              <a:grpSpLocks/>
            </p:cNvGrpSpPr>
            <p:nvPr userDrawn="1"/>
          </p:nvGrpSpPr>
          <p:grpSpPr bwMode="auto">
            <a:xfrm>
              <a:off x="-2982575" y="882170"/>
              <a:ext cx="2863476" cy="328294"/>
              <a:chOff x="-2928990" y="365095"/>
              <a:chExt cx="2643206" cy="328294"/>
            </a:xfrm>
          </p:grpSpPr>
          <p:sp>
            <p:nvSpPr>
              <p:cNvPr id="104" name="Rectangle 14"/>
              <p:cNvSpPr/>
              <p:nvPr userDrawn="1"/>
            </p:nvSpPr>
            <p:spPr>
              <a:xfrm>
                <a:off x="-2929239" y="365575"/>
                <a:ext cx="285251" cy="285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7" name="TextBox 15"/>
              <p:cNvSpPr txBox="1">
                <a:spLocks noChangeArrowheads="1"/>
              </p:cNvSpPr>
              <p:nvPr userDrawn="1"/>
            </p:nvSpPr>
            <p:spPr bwMode="auto">
              <a:xfrm>
                <a:off x="-2501362" y="365575"/>
                <a:ext cx="2215578" cy="3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Gold</a:t>
                </a:r>
              </a:p>
              <a:p>
                <a:pPr eaLnBrk="1" hangingPunct="1">
                  <a:defRPr/>
                </a:pPr>
                <a:r>
                  <a:rPr lang="en-GB" altLang="en-US" sz="800" smtClean="0"/>
                  <a:t>R217  G171  B22</a:t>
                </a:r>
                <a:endParaRPr lang="en-US" altLang="en-US" sz="600" smtClean="0"/>
              </a:p>
            </p:txBody>
          </p:sp>
        </p:grpSp>
        <p:grpSp>
          <p:nvGrpSpPr>
            <p:cNvPr id="1038" name="Group 16"/>
            <p:cNvGrpSpPr>
              <a:grpSpLocks/>
            </p:cNvGrpSpPr>
            <p:nvPr userDrawn="1"/>
          </p:nvGrpSpPr>
          <p:grpSpPr bwMode="auto">
            <a:xfrm>
              <a:off x="-2982575" y="1277829"/>
              <a:ext cx="2863476" cy="328294"/>
              <a:chOff x="-2928990" y="63509"/>
              <a:chExt cx="2643206" cy="328294"/>
            </a:xfrm>
          </p:grpSpPr>
          <p:sp>
            <p:nvSpPr>
              <p:cNvPr id="102" name="Rectangle 17"/>
              <p:cNvSpPr/>
              <p:nvPr userDrawn="1"/>
            </p:nvSpPr>
            <p:spPr>
              <a:xfrm>
                <a:off x="-2929239" y="64146"/>
                <a:ext cx="285251" cy="285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5" name="TextBox 18"/>
              <p:cNvSpPr txBox="1">
                <a:spLocks noChangeArrowheads="1"/>
              </p:cNvSpPr>
              <p:nvPr userDrawn="1"/>
            </p:nvSpPr>
            <p:spPr bwMode="auto">
              <a:xfrm>
                <a:off x="-2501362" y="64146"/>
                <a:ext cx="2215578" cy="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Mid blue</a:t>
                </a:r>
              </a:p>
              <a:p>
                <a:pPr eaLnBrk="1" hangingPunct="1">
                  <a:defRPr/>
                </a:pPr>
                <a:r>
                  <a:rPr lang="en-GB" altLang="en-US" sz="800" smtClean="0"/>
                  <a:t>R64  G150  B184</a:t>
                </a:r>
                <a:endParaRPr lang="en-US" altLang="en-US" sz="800" smtClean="0"/>
              </a:p>
            </p:txBody>
          </p:sp>
        </p:grpSp>
        <p:sp>
          <p:nvSpPr>
            <p:cNvPr id="1039" name="TextBox 66"/>
            <p:cNvSpPr txBox="1">
              <a:spLocks noChangeArrowheads="1"/>
            </p:cNvSpPr>
            <p:nvPr userDrawn="1"/>
          </p:nvSpPr>
          <p:spPr bwMode="auto">
            <a:xfrm>
              <a:off x="-2982844" y="2123017"/>
              <a:ext cx="240021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b="1" smtClean="0">
                  <a:solidFill>
                    <a:schemeClr val="accent1"/>
                  </a:solidFill>
                </a:rPr>
                <a:t>Secondary colour palette</a:t>
              </a:r>
              <a:endParaRPr lang="en-US" altLang="en-US" sz="800" b="1" smtClean="0">
                <a:solidFill>
                  <a:schemeClr val="accent1"/>
                </a:solidFill>
              </a:endParaRPr>
            </a:p>
          </p:txBody>
        </p:sp>
        <p:sp>
          <p:nvSpPr>
            <p:cNvPr id="1040" name="TextBox 67"/>
            <p:cNvSpPr txBox="1">
              <a:spLocks noChangeArrowheads="1"/>
            </p:cNvSpPr>
            <p:nvPr userDrawn="1"/>
          </p:nvSpPr>
          <p:spPr bwMode="auto">
            <a:xfrm>
              <a:off x="-2982844" y="260351"/>
              <a:ext cx="240021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1814513" algn="l"/>
                </a:tabLst>
                <a:defRPr>
                  <a:solidFill>
                    <a:schemeClr val="tx1"/>
                  </a:solidFill>
                  <a:latin typeface="Arial" charset="0"/>
                  <a:cs typeface="Arial" charset="0"/>
                </a:defRPr>
              </a:lvl1pPr>
              <a:lvl2pPr marL="742950" indent="-285750" eaLnBrk="0" hangingPunct="0">
                <a:tabLst>
                  <a:tab pos="1814513" algn="l"/>
                </a:tabLst>
                <a:defRPr>
                  <a:solidFill>
                    <a:schemeClr val="tx1"/>
                  </a:solidFill>
                  <a:latin typeface="Arial" charset="0"/>
                  <a:cs typeface="Arial" charset="0"/>
                </a:defRPr>
              </a:lvl2pPr>
              <a:lvl3pPr marL="1143000" indent="-228600" eaLnBrk="0" hangingPunct="0">
                <a:tabLst>
                  <a:tab pos="1814513" algn="l"/>
                </a:tabLst>
                <a:defRPr>
                  <a:solidFill>
                    <a:schemeClr val="tx1"/>
                  </a:solidFill>
                  <a:latin typeface="Arial" charset="0"/>
                  <a:cs typeface="Arial" charset="0"/>
                </a:defRPr>
              </a:lvl3pPr>
              <a:lvl4pPr marL="1600200" indent="-228600" eaLnBrk="0" hangingPunct="0">
                <a:tabLst>
                  <a:tab pos="1814513" algn="l"/>
                </a:tabLst>
                <a:defRPr>
                  <a:solidFill>
                    <a:schemeClr val="tx1"/>
                  </a:solidFill>
                  <a:latin typeface="Arial" charset="0"/>
                  <a:cs typeface="Arial" charset="0"/>
                </a:defRPr>
              </a:lvl4pPr>
              <a:lvl5pPr marL="2057400" indent="-228600" eaLnBrk="0" hangingPunct="0">
                <a:tabLst>
                  <a:tab pos="18145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8145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8145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8145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814513" algn="l"/>
                </a:tabLst>
                <a:defRPr>
                  <a:solidFill>
                    <a:schemeClr val="tx1"/>
                  </a:solidFill>
                  <a:latin typeface="Arial" charset="0"/>
                  <a:cs typeface="Arial" charset="0"/>
                </a:defRPr>
              </a:lvl9pPr>
            </a:lstStyle>
            <a:p>
              <a:pPr eaLnBrk="1" hangingPunct="1">
                <a:defRPr/>
              </a:pPr>
              <a:r>
                <a:rPr lang="en-GB" altLang="en-US" sz="800" b="1" smtClean="0">
                  <a:solidFill>
                    <a:schemeClr val="accent1"/>
                  </a:solidFill>
                </a:rPr>
                <a:t>Primary colour palette</a:t>
              </a:r>
              <a:endParaRPr lang="en-US" altLang="en-US" sz="800" b="1" smtClean="0">
                <a:solidFill>
                  <a:schemeClr val="accent1"/>
                </a:solidFill>
              </a:endParaRPr>
            </a:p>
          </p:txBody>
        </p:sp>
        <p:grpSp>
          <p:nvGrpSpPr>
            <p:cNvPr id="1041" name="Group 24"/>
            <p:cNvGrpSpPr>
              <a:grpSpLocks/>
            </p:cNvGrpSpPr>
            <p:nvPr userDrawn="1"/>
          </p:nvGrpSpPr>
          <p:grpSpPr bwMode="auto">
            <a:xfrm>
              <a:off x="-2982575" y="1688965"/>
              <a:ext cx="2863476" cy="328294"/>
              <a:chOff x="-2928990" y="63509"/>
              <a:chExt cx="2643206" cy="328294"/>
            </a:xfrm>
          </p:grpSpPr>
          <p:sp>
            <p:nvSpPr>
              <p:cNvPr id="100" name="Rectangle 99"/>
              <p:cNvSpPr/>
              <p:nvPr userDrawn="1"/>
            </p:nvSpPr>
            <p:spPr>
              <a:xfrm>
                <a:off x="-2929239" y="63644"/>
                <a:ext cx="285251"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3" name="TextBox 100"/>
              <p:cNvSpPr txBox="1">
                <a:spLocks noChangeArrowheads="1"/>
              </p:cNvSpPr>
              <p:nvPr userDrawn="1"/>
            </p:nvSpPr>
            <p:spPr bwMode="auto">
              <a:xfrm>
                <a:off x="-2501362" y="63644"/>
                <a:ext cx="2215578" cy="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Light grey</a:t>
                </a:r>
              </a:p>
              <a:p>
                <a:pPr eaLnBrk="1" hangingPunct="1">
                  <a:defRPr/>
                </a:pPr>
                <a:r>
                  <a:rPr lang="en-GB" altLang="en-US" sz="800" smtClean="0"/>
                  <a:t>R220  G221  B217</a:t>
                </a:r>
                <a:endParaRPr lang="en-US" altLang="en-US" sz="800" smtClean="0"/>
              </a:p>
            </p:txBody>
          </p:sp>
        </p:grpSp>
        <p:grpSp>
          <p:nvGrpSpPr>
            <p:cNvPr id="1042" name="Group 27"/>
            <p:cNvGrpSpPr>
              <a:grpSpLocks/>
            </p:cNvGrpSpPr>
            <p:nvPr userDrawn="1"/>
          </p:nvGrpSpPr>
          <p:grpSpPr bwMode="auto">
            <a:xfrm>
              <a:off x="-2982575" y="2733370"/>
              <a:ext cx="2863476" cy="328294"/>
              <a:chOff x="-2928990" y="696778"/>
              <a:chExt cx="2643206" cy="328294"/>
            </a:xfrm>
          </p:grpSpPr>
          <p:sp>
            <p:nvSpPr>
              <p:cNvPr id="98" name="Rectangle 97"/>
              <p:cNvSpPr/>
              <p:nvPr userDrawn="1"/>
            </p:nvSpPr>
            <p:spPr>
              <a:xfrm>
                <a:off x="-2929239" y="696025"/>
                <a:ext cx="285251" cy="285749"/>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1" name="TextBox 98"/>
              <p:cNvSpPr txBox="1">
                <a:spLocks noChangeArrowheads="1"/>
              </p:cNvSpPr>
              <p:nvPr userDrawn="1"/>
            </p:nvSpPr>
            <p:spPr bwMode="auto">
              <a:xfrm>
                <a:off x="-2501362" y="696025"/>
                <a:ext cx="2215578" cy="3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Pea green</a:t>
                </a:r>
              </a:p>
              <a:p>
                <a:pPr eaLnBrk="1" hangingPunct="1">
                  <a:defRPr/>
                </a:pPr>
                <a:r>
                  <a:rPr lang="en-GB" altLang="en-US" sz="800" smtClean="0"/>
                  <a:t>R121  G163  B42</a:t>
                </a:r>
                <a:endParaRPr lang="en-US" altLang="en-US" sz="800" smtClean="0"/>
              </a:p>
            </p:txBody>
          </p:sp>
        </p:grpSp>
        <p:grpSp>
          <p:nvGrpSpPr>
            <p:cNvPr id="1043" name="Group 60"/>
            <p:cNvGrpSpPr>
              <a:grpSpLocks/>
            </p:cNvGrpSpPr>
            <p:nvPr userDrawn="1"/>
          </p:nvGrpSpPr>
          <p:grpSpPr bwMode="auto">
            <a:xfrm>
              <a:off x="-2982571" y="3144506"/>
              <a:ext cx="2863473" cy="328294"/>
              <a:chOff x="-2982571" y="3144506"/>
              <a:chExt cx="2863473" cy="328294"/>
            </a:xfrm>
          </p:grpSpPr>
          <p:sp>
            <p:nvSpPr>
              <p:cNvPr id="96" name="Rectangle 95"/>
              <p:cNvSpPr/>
              <p:nvPr userDrawn="1"/>
            </p:nvSpPr>
            <p:spPr>
              <a:xfrm>
                <a:off x="-2982844" y="3145366"/>
                <a:ext cx="309022" cy="285750"/>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9" name="TextBox 96"/>
              <p:cNvSpPr txBox="1">
                <a:spLocks noChangeArrowheads="1"/>
              </p:cNvSpPr>
              <p:nvPr userDrawn="1"/>
            </p:nvSpPr>
            <p:spPr bwMode="auto">
              <a:xfrm>
                <a:off x="-2519311" y="3145366"/>
                <a:ext cx="2400213" cy="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Forest green</a:t>
                </a:r>
              </a:p>
              <a:p>
                <a:pPr eaLnBrk="1" hangingPunct="1">
                  <a:defRPr/>
                </a:pPr>
                <a:r>
                  <a:rPr lang="en-GB" altLang="en-US" sz="800" smtClean="0"/>
                  <a:t>R0 G132  B82</a:t>
                </a:r>
                <a:endParaRPr lang="en-US" altLang="en-US" sz="800" smtClean="0"/>
              </a:p>
            </p:txBody>
          </p:sp>
        </p:grpSp>
        <p:grpSp>
          <p:nvGrpSpPr>
            <p:cNvPr id="1044" name="Group 33"/>
            <p:cNvGrpSpPr>
              <a:grpSpLocks/>
            </p:cNvGrpSpPr>
            <p:nvPr userDrawn="1"/>
          </p:nvGrpSpPr>
          <p:grpSpPr bwMode="auto">
            <a:xfrm>
              <a:off x="-2982575" y="3555642"/>
              <a:ext cx="2863476" cy="328294"/>
              <a:chOff x="-2928990" y="696778"/>
              <a:chExt cx="2643206" cy="328294"/>
            </a:xfrm>
          </p:grpSpPr>
          <p:sp>
            <p:nvSpPr>
              <p:cNvPr id="94" name="Rectangle 93"/>
              <p:cNvSpPr/>
              <p:nvPr userDrawn="1"/>
            </p:nvSpPr>
            <p:spPr>
              <a:xfrm>
                <a:off x="-2929239" y="697135"/>
                <a:ext cx="285251" cy="285750"/>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7" name="TextBox 94"/>
              <p:cNvSpPr txBox="1">
                <a:spLocks noChangeArrowheads="1"/>
              </p:cNvSpPr>
              <p:nvPr userDrawn="1"/>
            </p:nvSpPr>
            <p:spPr bwMode="auto">
              <a:xfrm>
                <a:off x="-2501362" y="697135"/>
                <a:ext cx="2215578" cy="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Bottle green</a:t>
                </a:r>
              </a:p>
              <a:p>
                <a:pPr eaLnBrk="1" hangingPunct="1">
                  <a:defRPr/>
                </a:pPr>
                <a:r>
                  <a:rPr lang="en-GB" altLang="en-US" sz="800" smtClean="0"/>
                  <a:t>R17  G179  B162</a:t>
                </a:r>
                <a:endParaRPr lang="en-US" altLang="en-US" sz="800" smtClean="0"/>
              </a:p>
            </p:txBody>
          </p:sp>
        </p:grpSp>
        <p:grpSp>
          <p:nvGrpSpPr>
            <p:cNvPr id="1045" name="Group 36"/>
            <p:cNvGrpSpPr>
              <a:grpSpLocks/>
            </p:cNvGrpSpPr>
            <p:nvPr userDrawn="1"/>
          </p:nvGrpSpPr>
          <p:grpSpPr bwMode="auto">
            <a:xfrm>
              <a:off x="-2982575" y="3966778"/>
              <a:ext cx="2863476" cy="328294"/>
              <a:chOff x="-2928990" y="696778"/>
              <a:chExt cx="2643206" cy="328294"/>
            </a:xfrm>
          </p:grpSpPr>
          <p:sp>
            <p:nvSpPr>
              <p:cNvPr id="92" name="Rectangle 91"/>
              <p:cNvSpPr/>
              <p:nvPr userDrawn="1"/>
            </p:nvSpPr>
            <p:spPr>
              <a:xfrm>
                <a:off x="-2929239" y="696633"/>
                <a:ext cx="285251" cy="285750"/>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5" name="TextBox 92"/>
              <p:cNvSpPr txBox="1">
                <a:spLocks noChangeArrowheads="1"/>
              </p:cNvSpPr>
              <p:nvPr userDrawn="1"/>
            </p:nvSpPr>
            <p:spPr bwMode="auto">
              <a:xfrm>
                <a:off x="-2501362" y="696633"/>
                <a:ext cx="2215578" cy="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Cyan</a:t>
                </a:r>
              </a:p>
              <a:p>
                <a:pPr eaLnBrk="1" hangingPunct="1">
                  <a:defRPr/>
                </a:pPr>
                <a:r>
                  <a:rPr lang="en-GB" altLang="en-US" sz="800" smtClean="0"/>
                  <a:t>R0  G156  B200</a:t>
                </a:r>
                <a:endParaRPr lang="en-US" altLang="en-US" sz="800" smtClean="0"/>
              </a:p>
            </p:txBody>
          </p:sp>
        </p:grpSp>
        <p:grpSp>
          <p:nvGrpSpPr>
            <p:cNvPr id="1046" name="Group 63"/>
            <p:cNvGrpSpPr>
              <a:grpSpLocks/>
            </p:cNvGrpSpPr>
            <p:nvPr userDrawn="1"/>
          </p:nvGrpSpPr>
          <p:grpSpPr bwMode="auto">
            <a:xfrm>
              <a:off x="-2982571" y="4377914"/>
              <a:ext cx="2863473" cy="328294"/>
              <a:chOff x="-2982571" y="4377914"/>
              <a:chExt cx="2863473" cy="328294"/>
            </a:xfrm>
          </p:grpSpPr>
          <p:sp>
            <p:nvSpPr>
              <p:cNvPr id="90" name="Rectangle 89"/>
              <p:cNvSpPr/>
              <p:nvPr userDrawn="1"/>
            </p:nvSpPr>
            <p:spPr>
              <a:xfrm>
                <a:off x="-2982844" y="4377266"/>
                <a:ext cx="309022" cy="285750"/>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3" name="TextBox 90"/>
              <p:cNvSpPr txBox="1">
                <a:spLocks noChangeArrowheads="1"/>
              </p:cNvSpPr>
              <p:nvPr userDrawn="1"/>
            </p:nvSpPr>
            <p:spPr bwMode="auto">
              <a:xfrm>
                <a:off x="-2519311" y="4377266"/>
                <a:ext cx="2400213" cy="3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Light blue</a:t>
                </a:r>
              </a:p>
              <a:p>
                <a:pPr eaLnBrk="1" hangingPunct="1">
                  <a:defRPr/>
                </a:pPr>
                <a:r>
                  <a:rPr lang="en-GB" altLang="en-US" sz="800" smtClean="0"/>
                  <a:t>R124  G179  B225</a:t>
                </a:r>
                <a:endParaRPr lang="en-US" altLang="en-US" sz="800" smtClean="0"/>
              </a:p>
            </p:txBody>
          </p:sp>
        </p:grpSp>
        <p:grpSp>
          <p:nvGrpSpPr>
            <p:cNvPr id="1047" name="Group 43"/>
            <p:cNvGrpSpPr>
              <a:grpSpLocks/>
            </p:cNvGrpSpPr>
            <p:nvPr userDrawn="1"/>
          </p:nvGrpSpPr>
          <p:grpSpPr bwMode="auto">
            <a:xfrm>
              <a:off x="-2982575" y="4789050"/>
              <a:ext cx="2863476" cy="328294"/>
              <a:chOff x="-2928990" y="696778"/>
              <a:chExt cx="2643206" cy="328294"/>
            </a:xfrm>
          </p:grpSpPr>
          <p:sp>
            <p:nvSpPr>
              <p:cNvPr id="88" name="Rectangle 87"/>
              <p:cNvSpPr/>
              <p:nvPr userDrawn="1"/>
            </p:nvSpPr>
            <p:spPr>
              <a:xfrm>
                <a:off x="-2929239" y="697745"/>
                <a:ext cx="285251" cy="285749"/>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1" name="TextBox 88"/>
              <p:cNvSpPr txBox="1">
                <a:spLocks noChangeArrowheads="1"/>
              </p:cNvSpPr>
              <p:nvPr userDrawn="1"/>
            </p:nvSpPr>
            <p:spPr bwMode="auto">
              <a:xfrm>
                <a:off x="-2501362" y="697745"/>
                <a:ext cx="2215578" cy="3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Violet</a:t>
                </a:r>
              </a:p>
              <a:p>
                <a:pPr eaLnBrk="1" hangingPunct="1">
                  <a:defRPr/>
                </a:pPr>
                <a:r>
                  <a:rPr lang="en-GB" altLang="en-US" sz="800" smtClean="0"/>
                  <a:t>R128  G118  B207</a:t>
                </a:r>
                <a:endParaRPr lang="en-US" altLang="en-US" sz="800" smtClean="0"/>
              </a:p>
            </p:txBody>
          </p:sp>
        </p:grpSp>
        <p:grpSp>
          <p:nvGrpSpPr>
            <p:cNvPr id="1048" name="Group 46"/>
            <p:cNvGrpSpPr>
              <a:grpSpLocks/>
            </p:cNvGrpSpPr>
            <p:nvPr userDrawn="1"/>
          </p:nvGrpSpPr>
          <p:grpSpPr bwMode="auto">
            <a:xfrm>
              <a:off x="-2982575" y="5200186"/>
              <a:ext cx="2863476" cy="328294"/>
              <a:chOff x="-2928990" y="696778"/>
              <a:chExt cx="2643206" cy="328294"/>
            </a:xfrm>
          </p:grpSpPr>
          <p:sp>
            <p:nvSpPr>
              <p:cNvPr id="86" name="Rectangle 85"/>
              <p:cNvSpPr/>
              <p:nvPr userDrawn="1"/>
            </p:nvSpPr>
            <p:spPr>
              <a:xfrm>
                <a:off x="-2929239" y="697242"/>
                <a:ext cx="285251" cy="285749"/>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9" name="TextBox 86"/>
              <p:cNvSpPr txBox="1">
                <a:spLocks noChangeArrowheads="1"/>
              </p:cNvSpPr>
              <p:nvPr userDrawn="1"/>
            </p:nvSpPr>
            <p:spPr bwMode="auto">
              <a:xfrm>
                <a:off x="-2501362" y="697242"/>
                <a:ext cx="2215578" cy="3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Purple</a:t>
                </a:r>
              </a:p>
              <a:p>
                <a:pPr eaLnBrk="1" hangingPunct="1">
                  <a:defRPr/>
                </a:pPr>
                <a:r>
                  <a:rPr lang="en-GB" altLang="en-US" sz="800" smtClean="0"/>
                  <a:t>R143  G70  B147</a:t>
                </a:r>
                <a:endParaRPr lang="en-US" altLang="en-US" sz="800" smtClean="0"/>
              </a:p>
            </p:txBody>
          </p:sp>
        </p:grpSp>
        <p:grpSp>
          <p:nvGrpSpPr>
            <p:cNvPr id="1049" name="Group 49"/>
            <p:cNvGrpSpPr>
              <a:grpSpLocks/>
            </p:cNvGrpSpPr>
            <p:nvPr userDrawn="1"/>
          </p:nvGrpSpPr>
          <p:grpSpPr bwMode="auto">
            <a:xfrm>
              <a:off x="-2982575" y="5611322"/>
              <a:ext cx="2863476" cy="328294"/>
              <a:chOff x="-2928990" y="696778"/>
              <a:chExt cx="2643206" cy="328294"/>
            </a:xfrm>
          </p:grpSpPr>
          <p:sp>
            <p:nvSpPr>
              <p:cNvPr id="84" name="Rectangle 83"/>
              <p:cNvSpPr/>
              <p:nvPr userDrawn="1"/>
            </p:nvSpPr>
            <p:spPr>
              <a:xfrm>
                <a:off x="-2929239" y="696739"/>
                <a:ext cx="285251" cy="285749"/>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7" name="TextBox 84"/>
              <p:cNvSpPr txBox="1">
                <a:spLocks noChangeArrowheads="1"/>
              </p:cNvSpPr>
              <p:nvPr userDrawn="1"/>
            </p:nvSpPr>
            <p:spPr bwMode="auto">
              <a:xfrm>
                <a:off x="-2501362" y="696739"/>
                <a:ext cx="2215578" cy="3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Fuscia</a:t>
                </a:r>
              </a:p>
              <a:p>
                <a:pPr eaLnBrk="1" hangingPunct="1">
                  <a:defRPr/>
                </a:pPr>
                <a:r>
                  <a:rPr lang="en-GB" altLang="en-US" sz="800" smtClean="0"/>
                  <a:t>R233  G69  B140</a:t>
                </a:r>
                <a:endParaRPr lang="en-US" altLang="en-US" sz="800" smtClean="0"/>
              </a:p>
            </p:txBody>
          </p:sp>
        </p:grpSp>
        <p:grpSp>
          <p:nvGrpSpPr>
            <p:cNvPr id="1050" name="Group 52"/>
            <p:cNvGrpSpPr>
              <a:grpSpLocks/>
            </p:cNvGrpSpPr>
            <p:nvPr userDrawn="1"/>
          </p:nvGrpSpPr>
          <p:grpSpPr bwMode="auto">
            <a:xfrm>
              <a:off x="-2982575" y="6022458"/>
              <a:ext cx="2863476" cy="328294"/>
              <a:chOff x="-2928990" y="696778"/>
              <a:chExt cx="2643206" cy="328294"/>
            </a:xfrm>
          </p:grpSpPr>
          <p:sp>
            <p:nvSpPr>
              <p:cNvPr id="82" name="Rectangle 81"/>
              <p:cNvSpPr/>
              <p:nvPr userDrawn="1"/>
            </p:nvSpPr>
            <p:spPr>
              <a:xfrm>
                <a:off x="-2929239" y="696237"/>
                <a:ext cx="285251" cy="285749"/>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5" name="TextBox 82"/>
              <p:cNvSpPr txBox="1">
                <a:spLocks noChangeArrowheads="1"/>
              </p:cNvSpPr>
              <p:nvPr userDrawn="1"/>
            </p:nvSpPr>
            <p:spPr bwMode="auto">
              <a:xfrm>
                <a:off x="-2501362" y="696237"/>
                <a:ext cx="2215578" cy="3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Red</a:t>
                </a:r>
              </a:p>
              <a:p>
                <a:pPr eaLnBrk="1" hangingPunct="1">
                  <a:defRPr/>
                </a:pPr>
                <a:r>
                  <a:rPr lang="en-GB" altLang="en-US" sz="800" smtClean="0"/>
                  <a:t>R200  G30  B69</a:t>
                </a:r>
                <a:endParaRPr lang="en-US" altLang="en-US" sz="800" smtClean="0"/>
              </a:p>
            </p:txBody>
          </p:sp>
        </p:grpSp>
        <p:grpSp>
          <p:nvGrpSpPr>
            <p:cNvPr id="1051" name="Group 55"/>
            <p:cNvGrpSpPr>
              <a:grpSpLocks/>
            </p:cNvGrpSpPr>
            <p:nvPr userDrawn="1"/>
          </p:nvGrpSpPr>
          <p:grpSpPr bwMode="auto">
            <a:xfrm>
              <a:off x="-2982575" y="6433591"/>
              <a:ext cx="2863476" cy="328294"/>
              <a:chOff x="-2928990" y="696778"/>
              <a:chExt cx="2643206" cy="328294"/>
            </a:xfrm>
          </p:grpSpPr>
          <p:sp>
            <p:nvSpPr>
              <p:cNvPr id="80" name="Rectangle 79"/>
              <p:cNvSpPr/>
              <p:nvPr userDrawn="1"/>
            </p:nvSpPr>
            <p:spPr>
              <a:xfrm>
                <a:off x="-2929239" y="695738"/>
                <a:ext cx="285251" cy="287866"/>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3" name="TextBox 80"/>
              <p:cNvSpPr txBox="1">
                <a:spLocks noChangeArrowheads="1"/>
              </p:cNvSpPr>
              <p:nvPr userDrawn="1"/>
            </p:nvSpPr>
            <p:spPr bwMode="auto">
              <a:xfrm>
                <a:off x="-2501362" y="695738"/>
                <a:ext cx="2215578" cy="33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800" smtClean="0"/>
                  <a:t>Orange</a:t>
                </a:r>
              </a:p>
              <a:p>
                <a:pPr eaLnBrk="1" hangingPunct="1">
                  <a:defRPr/>
                </a:pPr>
                <a:r>
                  <a:rPr lang="en-GB" altLang="en-US" sz="800" smtClean="0"/>
                  <a:t>R238  G116  29</a:t>
                </a:r>
                <a:endParaRPr lang="en-US" altLang="en-US" sz="800" smtClean="0"/>
              </a:p>
            </p:txBody>
          </p:sp>
        </p:grpSp>
      </p:gr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49" r:id="rId9"/>
    <p:sldLayoutId id="2147483750" r:id="rId10"/>
    <p:sldLayoutId id="2147483751" r:id="rId11"/>
    <p:sldLayoutId id="2147483752" r:id="rId12"/>
    <p:sldLayoutId id="2147483753" r:id="rId13"/>
    <p:sldLayoutId id="2147483762" r:id="rId14"/>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rgbClr val="D9AB16"/>
          </a:solidFill>
          <a:latin typeface="+mj-lt"/>
          <a:ea typeface="+mj-ea"/>
          <a:cs typeface="+mj-cs"/>
        </a:defRPr>
      </a:lvl1pPr>
      <a:lvl2pPr algn="l" rtl="0" eaLnBrk="0" fontAlgn="base" hangingPunct="0">
        <a:spcBef>
          <a:spcPct val="0"/>
        </a:spcBef>
        <a:spcAft>
          <a:spcPct val="0"/>
        </a:spcAft>
        <a:defRPr sz="2400" b="1">
          <a:solidFill>
            <a:srgbClr val="D9AB16"/>
          </a:solidFill>
          <a:latin typeface="Arial" charset="0"/>
          <a:cs typeface="Arial" charset="0"/>
        </a:defRPr>
      </a:lvl2pPr>
      <a:lvl3pPr algn="l" rtl="0" eaLnBrk="0" fontAlgn="base" hangingPunct="0">
        <a:spcBef>
          <a:spcPct val="0"/>
        </a:spcBef>
        <a:spcAft>
          <a:spcPct val="0"/>
        </a:spcAft>
        <a:defRPr sz="2400" b="1">
          <a:solidFill>
            <a:srgbClr val="D9AB16"/>
          </a:solidFill>
          <a:latin typeface="Arial" charset="0"/>
          <a:cs typeface="Arial" charset="0"/>
        </a:defRPr>
      </a:lvl3pPr>
      <a:lvl4pPr algn="l" rtl="0" eaLnBrk="0" fontAlgn="base" hangingPunct="0">
        <a:spcBef>
          <a:spcPct val="0"/>
        </a:spcBef>
        <a:spcAft>
          <a:spcPct val="0"/>
        </a:spcAft>
        <a:defRPr sz="2400" b="1">
          <a:solidFill>
            <a:srgbClr val="D9AB16"/>
          </a:solidFill>
          <a:latin typeface="Arial" charset="0"/>
          <a:cs typeface="Arial" charset="0"/>
        </a:defRPr>
      </a:lvl4pPr>
      <a:lvl5pPr algn="l" rtl="0" eaLnBrk="0" fontAlgn="base" hangingPunct="0">
        <a:spcBef>
          <a:spcPct val="0"/>
        </a:spcBef>
        <a:spcAft>
          <a:spcPct val="0"/>
        </a:spcAft>
        <a:defRPr sz="2400" b="1">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1613" indent="-201613" algn="l" rtl="0" eaLnBrk="0" fontAlgn="base" hangingPunct="0">
        <a:spcBef>
          <a:spcPct val="50000"/>
        </a:spcBef>
        <a:spcAft>
          <a:spcPct val="0"/>
        </a:spcAft>
        <a:buClr>
          <a:srgbClr val="D9AB16"/>
        </a:buClr>
        <a:buChar char="•"/>
        <a:defRPr>
          <a:solidFill>
            <a:srgbClr val="3F4548"/>
          </a:solidFill>
          <a:latin typeface="+mn-lt"/>
          <a:ea typeface="+mn-ea"/>
          <a:cs typeface="+mn-cs"/>
        </a:defRPr>
      </a:lvl1pPr>
      <a:lvl2pPr marL="538163" indent="-200025" algn="l" rtl="0" eaLnBrk="0" fontAlgn="base" hangingPunct="0">
        <a:spcBef>
          <a:spcPct val="50000"/>
        </a:spcBef>
        <a:spcAft>
          <a:spcPct val="0"/>
        </a:spcAft>
        <a:buClr>
          <a:srgbClr val="D9AB16"/>
        </a:buClr>
        <a:buChar char="–"/>
        <a:defRPr sz="1500">
          <a:solidFill>
            <a:srgbClr val="3F4548"/>
          </a:solidFill>
          <a:latin typeface="+mn-lt"/>
          <a:cs typeface="+mn-cs"/>
        </a:defRPr>
      </a:lvl2pPr>
      <a:lvl3pPr marL="803275" indent="-130175" algn="l" rtl="0" eaLnBrk="0" fontAlgn="base" hangingPunct="0">
        <a:spcBef>
          <a:spcPct val="50000"/>
        </a:spcBef>
        <a:spcAft>
          <a:spcPct val="0"/>
        </a:spcAft>
        <a:buClr>
          <a:srgbClr val="D9AB16"/>
        </a:buClr>
        <a:buChar char="•"/>
        <a:defRPr>
          <a:solidFill>
            <a:srgbClr val="3F4548"/>
          </a:solidFill>
          <a:latin typeface="+mn-lt"/>
          <a:cs typeface="+mn-cs"/>
        </a:defRPr>
      </a:lvl3pPr>
      <a:lvl4pPr marL="1074738" indent="-136525" algn="l" rtl="0" eaLnBrk="0" fontAlgn="base" hangingPunct="0">
        <a:spcBef>
          <a:spcPct val="50000"/>
        </a:spcBef>
        <a:spcAft>
          <a:spcPct val="0"/>
        </a:spcAft>
        <a:buClr>
          <a:srgbClr val="D9AB16"/>
        </a:buClr>
        <a:buChar char="–"/>
        <a:defRPr sz="1200">
          <a:solidFill>
            <a:srgbClr val="3F4548"/>
          </a:solidFill>
          <a:latin typeface="+mn-lt"/>
          <a:cs typeface="+mn-cs"/>
        </a:defRPr>
      </a:lvl4pPr>
      <a:lvl5pPr marL="1343025" indent="-131763" algn="l" rtl="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95288" y="1600200"/>
            <a:ext cx="8234362" cy="971550"/>
          </a:xfrm>
        </p:spPr>
        <p:txBody>
          <a:bodyPr/>
          <a:lstStyle/>
          <a:p>
            <a:pPr eaLnBrk="1" hangingPunct="1"/>
            <a:r>
              <a:rPr lang="en-GB" altLang="en-US" dirty="0" smtClean="0"/>
              <a:t>LPI </a:t>
            </a:r>
            <a:r>
              <a:rPr lang="en-GB" altLang="en-US" dirty="0" smtClean="0"/>
              <a:t>Risk </a:t>
            </a:r>
            <a:r>
              <a:rPr lang="en-GB" altLang="en-US" smtClean="0"/>
              <a:t>Working Party</a:t>
            </a:r>
            <a:endParaRPr lang="en-GB" altLang="en-US" dirty="0" smtClean="0"/>
          </a:p>
        </p:txBody>
      </p:sp>
      <p:sp>
        <p:nvSpPr>
          <p:cNvPr id="11267" name="Rectangle 3"/>
          <p:cNvSpPr>
            <a:spLocks noGrp="1" noChangeArrowheads="1"/>
          </p:cNvSpPr>
          <p:nvPr>
            <p:ph type="subTitle" idx="1"/>
          </p:nvPr>
        </p:nvSpPr>
        <p:spPr>
          <a:xfrm>
            <a:off x="395288" y="2032000"/>
            <a:ext cx="5756275" cy="971550"/>
          </a:xfrm>
        </p:spPr>
        <p:txBody>
          <a:bodyPr/>
          <a:lstStyle/>
          <a:p>
            <a:pPr eaLnBrk="1" hangingPunct="1">
              <a:spcBef>
                <a:spcPct val="0"/>
              </a:spcBef>
            </a:pPr>
            <a:r>
              <a:rPr lang="en-GB" altLang="en-US" smtClean="0"/>
              <a:t>Alexandra Miles, John Southall</a:t>
            </a:r>
          </a:p>
          <a:p>
            <a:pPr eaLnBrk="1" hangingPunct="1">
              <a:spcBef>
                <a:spcPct val="0"/>
              </a:spcBef>
            </a:pPr>
            <a:endParaRPr lang="en-GB" altLang="en-US" smtClean="0"/>
          </a:p>
          <a:p>
            <a:pPr eaLnBrk="1" hangingPunct="1">
              <a:spcBef>
                <a:spcPct val="0"/>
              </a:spcBef>
            </a:pPr>
            <a:endParaRPr lang="en-GB" altLang="en-US" smtClean="0"/>
          </a:p>
        </p:txBody>
      </p:sp>
      <p:sp>
        <p:nvSpPr>
          <p:cNvPr id="11268" name="Rectangle 4"/>
          <p:cNvSpPr>
            <a:spLocks noGrp="1" noChangeArrowheads="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dirty="0" smtClean="0">
                <a:solidFill>
                  <a:schemeClr val="bg1"/>
                </a:solidFill>
              </a:rPr>
              <a:t>19 June </a:t>
            </a:r>
            <a:r>
              <a:rPr lang="en-GB" altLang="en-US" dirty="0" smtClean="0">
                <a:solidFill>
                  <a:schemeClr val="bg1"/>
                </a:solidFill>
              </a:rPr>
              <a:t>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smtClean="0"/>
              <a:t>Skew</a:t>
            </a:r>
          </a:p>
        </p:txBody>
      </p:sp>
      <p:sp>
        <p:nvSpPr>
          <p:cNvPr id="20483"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1A033A11-DBBF-4F44-9DFE-FDA268E06E31}" type="datetime4">
              <a:rPr lang="en-GB" altLang="en-US" smtClean="0"/>
              <a:pPr eaLnBrk="1" hangingPunct="1">
                <a:spcBef>
                  <a:spcPct val="0"/>
                </a:spcBef>
                <a:buClrTx/>
                <a:buFontTx/>
                <a:buNone/>
              </a:pPr>
              <a:t>10 June 2019</a:t>
            </a:fld>
            <a:endParaRPr lang="en-GB" altLang="en-US" smtClean="0"/>
          </a:p>
        </p:txBody>
      </p:sp>
      <p:sp>
        <p:nvSpPr>
          <p:cNvPr id="20484"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54F5BDCB-DDAA-477A-B475-187294E67F87}" type="slidenum">
              <a:rPr lang="en-GB" altLang="en-US"/>
              <a:pPr eaLnBrk="1" hangingPunct="1">
                <a:spcBef>
                  <a:spcPct val="0"/>
                </a:spcBef>
                <a:buClrTx/>
                <a:buFontTx/>
                <a:buNone/>
              </a:pPr>
              <a:t>10</a:t>
            </a:fld>
            <a:endParaRPr lang="en-GB" altLang="en-US"/>
          </a:p>
        </p:txBody>
      </p:sp>
      <p:graphicFrame>
        <p:nvGraphicFramePr>
          <p:cNvPr id="5" name="Chart 4"/>
          <p:cNvGraphicFramePr>
            <a:graphicFrameLocks/>
          </p:cNvGraphicFramePr>
          <p:nvPr/>
        </p:nvGraphicFramePr>
        <p:xfrm>
          <a:off x="395536" y="1572930"/>
          <a:ext cx="4104456" cy="2535056"/>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681038" y="3363913"/>
            <a:ext cx="601662" cy="369887"/>
          </a:xfrm>
          <a:prstGeom prst="ellipse">
            <a:avLst/>
          </a:prstGeom>
          <a:solidFill>
            <a:schemeClr val="accent1">
              <a:alpha val="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20487" name="Group 36"/>
          <p:cNvGrpSpPr>
            <a:grpSpLocks/>
          </p:cNvGrpSpPr>
          <p:nvPr/>
        </p:nvGrpSpPr>
        <p:grpSpPr bwMode="auto">
          <a:xfrm>
            <a:off x="741363" y="2805113"/>
            <a:ext cx="1162050" cy="558800"/>
            <a:chOff x="1801003" y="6043134"/>
            <a:chExt cx="1162050" cy="557691"/>
          </a:xfrm>
        </p:grpSpPr>
        <p:sp>
          <p:nvSpPr>
            <p:cNvPr id="20491" name="TextBox 16"/>
            <p:cNvSpPr txBox="1">
              <a:spLocks noChangeArrowheads="1"/>
            </p:cNvSpPr>
            <p:nvPr/>
          </p:nvSpPr>
          <p:spPr bwMode="auto">
            <a:xfrm>
              <a:off x="1801003" y="6043134"/>
              <a:ext cx="116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000" b="1">
                  <a:solidFill>
                    <a:schemeClr val="tx2"/>
                  </a:solidFill>
                </a:rPr>
                <a:t>Financial Crisis</a:t>
              </a:r>
            </a:p>
          </p:txBody>
        </p:sp>
        <p:cxnSp>
          <p:nvCxnSpPr>
            <p:cNvPr id="9" name="Straight Arrow Connector 8"/>
            <p:cNvCxnSpPr/>
            <p:nvPr/>
          </p:nvCxnSpPr>
          <p:spPr>
            <a:xfrm flipV="1">
              <a:off x="1959753" y="6257021"/>
              <a:ext cx="436562" cy="343804"/>
            </a:xfrm>
            <a:prstGeom prst="straightConnector1">
              <a:avLst/>
            </a:prstGeom>
            <a:ln w="25400">
              <a:solidFill>
                <a:schemeClr val="tx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20488" name="Rectangle 9"/>
          <p:cNvSpPr>
            <a:spLocks noChangeArrowheads="1"/>
          </p:cNvSpPr>
          <p:nvPr/>
        </p:nvSpPr>
        <p:spPr bwMode="auto">
          <a:xfrm>
            <a:off x="539750" y="1203325"/>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t>Yearly RPI print since 1992</a:t>
            </a:r>
          </a:p>
        </p:txBody>
      </p:sp>
      <p:sp>
        <p:nvSpPr>
          <p:cNvPr id="11" name="Content Placeholder 2"/>
          <p:cNvSpPr>
            <a:spLocks noGrp="1"/>
          </p:cNvSpPr>
          <p:nvPr>
            <p:ph idx="1"/>
          </p:nvPr>
        </p:nvSpPr>
        <p:spPr>
          <a:xfrm>
            <a:off x="4859338" y="1276350"/>
            <a:ext cx="3884612" cy="3317875"/>
          </a:xfrm>
        </p:spPr>
        <p:txBody>
          <a:bodyPr/>
          <a:lstStyle/>
          <a:p>
            <a:pPr marL="202417" indent="-202417" eaLnBrk="1" hangingPunct="1">
              <a:defRPr/>
            </a:pPr>
            <a:r>
              <a:rPr lang="en-GB" dirty="0" smtClean="0"/>
              <a:t>Inflation targeted began in 1992</a:t>
            </a:r>
          </a:p>
          <a:p>
            <a:pPr marL="202417" indent="-202417" eaLnBrk="1" hangingPunct="1">
              <a:defRPr/>
            </a:pPr>
            <a:r>
              <a:rPr lang="en-GB" dirty="0" smtClean="0"/>
              <a:t>Realised inflation broadly symmetric …</a:t>
            </a:r>
          </a:p>
          <a:p>
            <a:pPr marL="202417" indent="-202417" eaLnBrk="1" hangingPunct="1">
              <a:defRPr/>
            </a:pPr>
            <a:r>
              <a:rPr lang="en-GB" dirty="0" smtClean="0"/>
              <a:t>… Other than blip reflecting Financial Crisis</a:t>
            </a:r>
          </a:p>
          <a:p>
            <a:pPr marL="0" indent="0" eaLnBrk="1" hangingPunct="1">
              <a:buFontTx/>
              <a:buNone/>
              <a:defRPr/>
            </a:pPr>
            <a:endParaRPr lang="en-GB" dirty="0"/>
          </a:p>
        </p:txBody>
      </p:sp>
      <p:sp>
        <p:nvSpPr>
          <p:cNvPr id="20490" name="Text Box 17"/>
          <p:cNvSpPr txBox="1">
            <a:spLocks noChangeArrowheads="1"/>
          </p:cNvSpPr>
          <p:nvPr/>
        </p:nvSpPr>
        <p:spPr bwMode="auto">
          <a:xfrm>
            <a:off x="1258888" y="4764088"/>
            <a:ext cx="444658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lnSpc>
                <a:spcPts val="800"/>
              </a:lnSpc>
              <a:spcBef>
                <a:spcPct val="0"/>
              </a:spcBef>
              <a:buClrTx/>
              <a:buFontTx/>
              <a:buNone/>
            </a:pPr>
            <a:r>
              <a:rPr lang="en-GB" altLang="en-US" sz="800">
                <a:solidFill>
                  <a:srgbClr val="000000"/>
                </a:solidFill>
              </a:rPr>
              <a:t>Source: LPI risk working party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smtClean="0"/>
              <a:t>Calibrating the Black Model</a:t>
            </a:r>
          </a:p>
        </p:txBody>
      </p:sp>
      <p:sp>
        <p:nvSpPr>
          <p:cNvPr id="21507"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0B6AFAD3-7FE8-4CE3-83EE-919D4BC96D4C}" type="datetime4">
              <a:rPr lang="en-GB" altLang="en-US" smtClean="0"/>
              <a:pPr eaLnBrk="1" hangingPunct="1">
                <a:spcBef>
                  <a:spcPct val="0"/>
                </a:spcBef>
                <a:buClrTx/>
                <a:buFontTx/>
                <a:buNone/>
              </a:pPr>
              <a:t>10 June 2019</a:t>
            </a:fld>
            <a:endParaRPr lang="en-GB" altLang="en-US" smtClean="0"/>
          </a:p>
        </p:txBody>
      </p:sp>
      <p:sp>
        <p:nvSpPr>
          <p:cNvPr id="21508"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8D27F317-BA0F-4B82-8760-1CE435549F5E}" type="slidenum">
              <a:rPr lang="en-GB" altLang="en-US"/>
              <a:pPr eaLnBrk="1" hangingPunct="1">
                <a:spcBef>
                  <a:spcPct val="0"/>
                </a:spcBef>
                <a:buClrTx/>
                <a:buFontTx/>
                <a:buNone/>
              </a:pPr>
              <a:t>11</a:t>
            </a:fld>
            <a:endParaRPr lang="en-GB" altLang="en-US"/>
          </a:p>
        </p:txBody>
      </p:sp>
      <p:sp>
        <p:nvSpPr>
          <p:cNvPr id="11" name="Content Placeholder 2"/>
          <p:cNvSpPr>
            <a:spLocks noGrp="1"/>
          </p:cNvSpPr>
          <p:nvPr>
            <p:ph idx="1"/>
          </p:nvPr>
        </p:nvSpPr>
        <p:spPr>
          <a:xfrm>
            <a:off x="492125" y="987425"/>
            <a:ext cx="8137525" cy="3476625"/>
          </a:xfrm>
        </p:spPr>
        <p:txBody>
          <a:bodyPr/>
          <a:lstStyle/>
          <a:p>
            <a:pPr marL="202417" indent="-202417" eaLnBrk="1" hangingPunct="1">
              <a:defRPr/>
            </a:pPr>
            <a:r>
              <a:rPr lang="en-GB" sz="1400" dirty="0" smtClean="0"/>
              <a:t>Burning cost analysis: LPI if historic inflation repeated itself?</a:t>
            </a:r>
          </a:p>
          <a:p>
            <a:pPr marL="202417" indent="-202417" eaLnBrk="1" hangingPunct="1">
              <a:defRPr/>
            </a:pPr>
            <a:r>
              <a:rPr lang="en-GB" sz="1400" dirty="0" smtClean="0"/>
              <a:t>Re-running history of limited use</a:t>
            </a:r>
          </a:p>
          <a:p>
            <a:pPr marL="202417" indent="-202417" eaLnBrk="1" hangingPunct="1">
              <a:defRPr/>
            </a:pPr>
            <a:r>
              <a:rPr lang="en-GB" sz="1400" dirty="0" smtClean="0"/>
              <a:t>Instead look at historic inflation outcomes relative to what was implied in gilt/ILG markets at the time, and scale to replicate current prices</a:t>
            </a:r>
          </a:p>
          <a:p>
            <a:pPr marL="202417" indent="-202417" eaLnBrk="1" hangingPunct="1">
              <a:defRPr/>
            </a:pPr>
            <a:r>
              <a:rPr lang="en-GB" sz="1400" dirty="0" smtClean="0"/>
              <a:t>Little skew observed, and no material autocorrelation effects</a:t>
            </a:r>
          </a:p>
          <a:p>
            <a:pPr marL="202417" indent="-202417" eaLnBrk="1" hangingPunct="1">
              <a:defRPr/>
            </a:pPr>
            <a:r>
              <a:rPr lang="en-GB" sz="1400" dirty="0"/>
              <a:t>Analysis suggests volatility of 1.5-2.0</a:t>
            </a:r>
            <a:r>
              <a:rPr lang="en-GB" sz="1400" dirty="0" smtClean="0"/>
              <a:t>%</a:t>
            </a:r>
          </a:p>
          <a:p>
            <a:pPr marL="0" indent="0" eaLnBrk="1" hangingPunct="1">
              <a:buFontTx/>
              <a:buNone/>
              <a:defRPr/>
            </a:pPr>
            <a:endParaRPr lang="en-GB" sz="1400" dirty="0"/>
          </a:p>
        </p:txBody>
      </p:sp>
      <p:sp>
        <p:nvSpPr>
          <p:cNvPr id="21510" name="Rectangle 9"/>
          <p:cNvSpPr>
            <a:spLocks noChangeArrowheads="1"/>
          </p:cNvSpPr>
          <p:nvPr/>
        </p:nvSpPr>
        <p:spPr bwMode="auto">
          <a:xfrm>
            <a:off x="1089025" y="2832100"/>
            <a:ext cx="319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Unexpected inflation: index</a:t>
            </a:r>
          </a:p>
        </p:txBody>
      </p:sp>
      <p:pic>
        <p:nvPicPr>
          <p:cNvPr id="21511" name="Picture 2"/>
          <p:cNvPicPr>
            <a:picLocks noChangeArrowheads="1"/>
          </p:cNvPicPr>
          <p:nvPr/>
        </p:nvPicPr>
        <p:blipFill>
          <a:blip r:embed="rId3" cstate="print">
            <a:extLst>
              <a:ext uri="{28A0092B-C50C-407E-A947-70E740481C1C}">
                <a14:useLocalDpi xmlns:a14="http://schemas.microsoft.com/office/drawing/2010/main" val="0"/>
              </a:ext>
            </a:extLst>
          </a:blip>
          <a:srcRect t="7309"/>
          <a:stretch>
            <a:fillRect/>
          </a:stretch>
        </p:blipFill>
        <p:spPr bwMode="auto">
          <a:xfrm>
            <a:off x="1349375" y="3200400"/>
            <a:ext cx="2374900"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2" name="Rectangle 11"/>
          <p:cNvSpPr>
            <a:spLocks noChangeArrowheads="1"/>
          </p:cNvSpPr>
          <p:nvPr/>
        </p:nvSpPr>
        <p:spPr bwMode="auto">
          <a:xfrm>
            <a:off x="4538663" y="2832100"/>
            <a:ext cx="241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LPI implied volatility</a:t>
            </a:r>
          </a:p>
        </p:txBody>
      </p:sp>
      <p:pic>
        <p:nvPicPr>
          <p:cNvPr id="21513" name="Picture 7"/>
          <p:cNvPicPr>
            <a:picLocks noChangeArrowheads="1"/>
          </p:cNvPicPr>
          <p:nvPr/>
        </p:nvPicPr>
        <p:blipFill>
          <a:blip r:embed="rId4">
            <a:extLst>
              <a:ext uri="{28A0092B-C50C-407E-A947-70E740481C1C}">
                <a14:useLocalDpi xmlns:a14="http://schemas.microsoft.com/office/drawing/2010/main" val="0"/>
              </a:ext>
            </a:extLst>
          </a:blip>
          <a:srcRect t="7590"/>
          <a:stretch>
            <a:fillRect/>
          </a:stretch>
        </p:blipFill>
        <p:spPr bwMode="auto">
          <a:xfrm>
            <a:off x="4648200" y="3211513"/>
            <a:ext cx="2400300" cy="150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4" name="Text Box 17"/>
          <p:cNvSpPr txBox="1">
            <a:spLocks noChangeArrowheads="1"/>
          </p:cNvSpPr>
          <p:nvPr/>
        </p:nvSpPr>
        <p:spPr bwMode="auto">
          <a:xfrm>
            <a:off x="1258888" y="4764088"/>
            <a:ext cx="444658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lnSpc>
                <a:spcPts val="800"/>
              </a:lnSpc>
              <a:spcBef>
                <a:spcPct val="0"/>
              </a:spcBef>
              <a:buClrTx/>
              <a:buFontTx/>
              <a:buNone/>
            </a:pPr>
            <a:r>
              <a:rPr lang="en-GB" altLang="en-US" sz="800">
                <a:solidFill>
                  <a:srgbClr val="000000"/>
                </a:solidFill>
              </a:rPr>
              <a:t>Source: LPI risk working party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smtClean="0"/>
              <a:t>Black 1.8%</a:t>
            </a:r>
          </a:p>
        </p:txBody>
      </p:sp>
      <p:sp>
        <p:nvSpPr>
          <p:cNvPr id="22531"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11D34FD0-45E9-4FDA-A5C0-C2632CB34053}" type="datetime4">
              <a:rPr lang="en-GB" altLang="en-US" smtClean="0"/>
              <a:pPr eaLnBrk="1" hangingPunct="1">
                <a:spcBef>
                  <a:spcPct val="0"/>
                </a:spcBef>
                <a:buClrTx/>
                <a:buFontTx/>
                <a:buNone/>
              </a:pPr>
              <a:t>10 June 2019</a:t>
            </a:fld>
            <a:endParaRPr lang="en-GB" altLang="en-US" smtClean="0"/>
          </a:p>
        </p:txBody>
      </p:sp>
      <p:sp>
        <p:nvSpPr>
          <p:cNvPr id="22532"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E483CB98-68C0-45D2-AEC4-3B8D0B7DC13D}" type="slidenum">
              <a:rPr lang="en-GB" altLang="en-US"/>
              <a:pPr eaLnBrk="1" hangingPunct="1">
                <a:spcBef>
                  <a:spcPct val="0"/>
                </a:spcBef>
                <a:buClrTx/>
                <a:buFontTx/>
                <a:buNone/>
              </a:pPr>
              <a:t>12</a:t>
            </a:fld>
            <a:endParaRPr lang="en-GB" altLang="en-US"/>
          </a:p>
        </p:txBody>
      </p:sp>
      <p:sp>
        <p:nvSpPr>
          <p:cNvPr id="22533" name="Content Placeholder 2"/>
          <p:cNvSpPr>
            <a:spLocks noGrp="1"/>
          </p:cNvSpPr>
          <p:nvPr>
            <p:ph idx="1"/>
          </p:nvPr>
        </p:nvSpPr>
        <p:spPr>
          <a:xfrm>
            <a:off x="468313" y="987425"/>
            <a:ext cx="4830762" cy="1296988"/>
          </a:xfrm>
        </p:spPr>
        <p:txBody>
          <a:bodyPr/>
          <a:lstStyle/>
          <a:p>
            <a:pPr eaLnBrk="1" hangingPunct="1"/>
            <a:r>
              <a:rPr lang="en-GB" altLang="en-US" smtClean="0"/>
              <a:t>Easy to explain, understand and replicate</a:t>
            </a:r>
          </a:p>
          <a:p>
            <a:pPr eaLnBrk="1" hangingPunct="1"/>
            <a:r>
              <a:rPr lang="en-GB" altLang="en-US" smtClean="0"/>
              <a:t>Data limitations in calibrating</a:t>
            </a:r>
          </a:p>
          <a:p>
            <a:pPr eaLnBrk="1" hangingPunct="1"/>
            <a:r>
              <a:rPr lang="en-GB" altLang="en-US" smtClean="0"/>
              <a:t>May miss important dynamics</a:t>
            </a:r>
          </a:p>
        </p:txBody>
      </p:sp>
      <p:sp>
        <p:nvSpPr>
          <p:cNvPr id="22534" name="Rectangle 9"/>
          <p:cNvSpPr>
            <a:spLocks noChangeArrowheads="1"/>
          </p:cNvSpPr>
          <p:nvPr/>
        </p:nvSpPr>
        <p:spPr bwMode="auto">
          <a:xfrm>
            <a:off x="611188" y="231775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Spot LPI(0,5) floor/cap values</a:t>
            </a:r>
          </a:p>
        </p:txBody>
      </p:sp>
      <p:graphicFrame>
        <p:nvGraphicFramePr>
          <p:cNvPr id="15" name="Chart 14"/>
          <p:cNvGraphicFramePr>
            <a:graphicFrameLocks/>
          </p:cNvGraphicFramePr>
          <p:nvPr/>
        </p:nvGraphicFramePr>
        <p:xfrm>
          <a:off x="611560" y="2770922"/>
          <a:ext cx="3168000" cy="1817052"/>
        </p:xfrm>
        <a:graphic>
          <a:graphicData uri="http://schemas.openxmlformats.org/drawingml/2006/chart">
            <c:chart xmlns:c="http://schemas.openxmlformats.org/drawingml/2006/chart" xmlns:r="http://schemas.openxmlformats.org/officeDocument/2006/relationships" r:id="rId3"/>
          </a:graphicData>
        </a:graphic>
      </p:graphicFrame>
      <p:sp>
        <p:nvSpPr>
          <p:cNvPr id="22536" name="Rectangle 11"/>
          <p:cNvSpPr>
            <a:spLocks noChangeArrowheads="1"/>
          </p:cNvSpPr>
          <p:nvPr/>
        </p:nvSpPr>
        <p:spPr bwMode="auto">
          <a:xfrm>
            <a:off x="4730750" y="2317750"/>
            <a:ext cx="227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Spot LPI(0,5) curve</a:t>
            </a:r>
          </a:p>
        </p:txBody>
      </p:sp>
      <p:graphicFrame>
        <p:nvGraphicFramePr>
          <p:cNvPr id="16" name="Chart 15"/>
          <p:cNvGraphicFramePr>
            <a:graphicFrameLocks/>
          </p:cNvGraphicFramePr>
          <p:nvPr/>
        </p:nvGraphicFramePr>
        <p:xfrm>
          <a:off x="4283968" y="2734960"/>
          <a:ext cx="3168000" cy="1853014"/>
        </p:xfrm>
        <a:graphic>
          <a:graphicData uri="http://schemas.openxmlformats.org/drawingml/2006/chart">
            <c:chart xmlns:c="http://schemas.openxmlformats.org/drawingml/2006/chart" xmlns:r="http://schemas.openxmlformats.org/officeDocument/2006/relationships" r:id="rId4"/>
          </a:graphicData>
        </a:graphic>
      </p:graphicFrame>
      <p:sp>
        <p:nvSpPr>
          <p:cNvPr id="22538" name="Text Box 17"/>
          <p:cNvSpPr txBox="1">
            <a:spLocks noChangeArrowheads="1"/>
          </p:cNvSpPr>
          <p:nvPr/>
        </p:nvSpPr>
        <p:spPr bwMode="auto">
          <a:xfrm>
            <a:off x="1258888" y="4764088"/>
            <a:ext cx="444658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lnSpc>
                <a:spcPts val="800"/>
              </a:lnSpc>
              <a:spcBef>
                <a:spcPct val="0"/>
              </a:spcBef>
              <a:buClrTx/>
              <a:buFontTx/>
              <a:buNone/>
            </a:pPr>
            <a:r>
              <a:rPr lang="en-GB" altLang="en-US" sz="800">
                <a:solidFill>
                  <a:srgbClr val="000000"/>
                </a:solidFill>
              </a:rPr>
              <a:t>Source: LPI risk working party, Black Model with 1.8% vol, data shown as at 31 October 2017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smtClean="0"/>
              <a:t>SABR</a:t>
            </a:r>
          </a:p>
        </p:txBody>
      </p:sp>
      <p:sp>
        <p:nvSpPr>
          <p:cNvPr id="23555"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7F7A4CD8-72FA-402A-9AA5-45CA733B99C7}" type="datetime4">
              <a:rPr lang="en-GB" altLang="en-US" smtClean="0"/>
              <a:pPr eaLnBrk="1" hangingPunct="1">
                <a:spcBef>
                  <a:spcPct val="0"/>
                </a:spcBef>
                <a:buClrTx/>
                <a:buFontTx/>
                <a:buNone/>
              </a:pPr>
              <a:t>10 June 2019</a:t>
            </a:fld>
            <a:endParaRPr lang="en-GB" altLang="en-US" smtClean="0"/>
          </a:p>
        </p:txBody>
      </p:sp>
      <p:sp>
        <p:nvSpPr>
          <p:cNvPr id="23556"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EF6F7A2E-227A-46CB-98DD-1C11D3B6894E}" type="slidenum">
              <a:rPr lang="en-GB" altLang="en-US"/>
              <a:pPr eaLnBrk="1" hangingPunct="1">
                <a:spcBef>
                  <a:spcPct val="0"/>
                </a:spcBef>
                <a:buClrTx/>
                <a:buFontTx/>
                <a:buNone/>
              </a:pPr>
              <a:t>13</a:t>
            </a:fld>
            <a:endParaRPr lang="en-GB" altLang="en-US"/>
          </a:p>
        </p:txBody>
      </p:sp>
      <p:sp>
        <p:nvSpPr>
          <p:cNvPr id="23557" name="Content Placeholder 2"/>
          <p:cNvSpPr>
            <a:spLocks noGrp="1"/>
          </p:cNvSpPr>
          <p:nvPr>
            <p:ph idx="1"/>
          </p:nvPr>
        </p:nvSpPr>
        <p:spPr>
          <a:xfrm>
            <a:off x="468313" y="1076325"/>
            <a:ext cx="4824412" cy="1296988"/>
          </a:xfrm>
        </p:spPr>
        <p:txBody>
          <a:bodyPr/>
          <a:lstStyle/>
          <a:p>
            <a:pPr eaLnBrk="1" hangingPunct="1"/>
            <a:r>
              <a:rPr lang="en-GB" altLang="en-US" sz="1200" smtClean="0"/>
              <a:t>Fit parameters to LPI quotes from Banks at key tenors</a:t>
            </a:r>
          </a:p>
          <a:p>
            <a:pPr eaLnBrk="1" hangingPunct="1"/>
            <a:r>
              <a:rPr lang="en-GB" altLang="en-US" sz="1200" smtClean="0"/>
              <a:t>Highly flexible extrapolation/interpolation e.g. captures smiles</a:t>
            </a:r>
          </a:p>
          <a:p>
            <a:pPr eaLnBrk="1" hangingPunct="1"/>
            <a:r>
              <a:rPr lang="en-GB" altLang="en-US" sz="1200" smtClean="0"/>
              <a:t>Number of quotes reduced, dispersion between quotes increased (ADLT* criteria under Solvency II) – unrealistic?</a:t>
            </a:r>
          </a:p>
          <a:p>
            <a:pPr eaLnBrk="1" hangingPunct="1"/>
            <a:r>
              <a:rPr lang="en-GB" altLang="en-US" sz="1200" smtClean="0"/>
              <a:t>Historic RPI has much less skew than current pricing implies. Floor is “expensive”?</a:t>
            </a:r>
          </a:p>
        </p:txBody>
      </p:sp>
      <p:sp>
        <p:nvSpPr>
          <p:cNvPr id="23558" name="Rectangle 9"/>
          <p:cNvSpPr>
            <a:spLocks noChangeArrowheads="1"/>
          </p:cNvSpPr>
          <p:nvPr/>
        </p:nvSpPr>
        <p:spPr bwMode="auto">
          <a:xfrm>
            <a:off x="611188" y="272415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Spot LPI(0,5) floor/cap values</a:t>
            </a:r>
          </a:p>
        </p:txBody>
      </p:sp>
      <p:sp>
        <p:nvSpPr>
          <p:cNvPr id="23559" name="Text Box 17"/>
          <p:cNvSpPr txBox="1">
            <a:spLocks noChangeArrowheads="1"/>
          </p:cNvSpPr>
          <p:nvPr/>
        </p:nvSpPr>
        <p:spPr bwMode="auto">
          <a:xfrm>
            <a:off x="1258888" y="4764088"/>
            <a:ext cx="532923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lnSpc>
                <a:spcPts val="800"/>
              </a:lnSpc>
              <a:spcBef>
                <a:spcPct val="0"/>
              </a:spcBef>
              <a:buClrTx/>
              <a:buFontTx/>
              <a:buNone/>
            </a:pPr>
            <a:r>
              <a:rPr lang="en-GB" altLang="en-US" sz="800">
                <a:solidFill>
                  <a:srgbClr val="000000"/>
                </a:solidFill>
              </a:rPr>
              <a:t>Source: LPI risk working party, data shown as at 31 October 2017. ADLT = Active, Deep, Liquid, Transparent </a:t>
            </a:r>
          </a:p>
        </p:txBody>
      </p:sp>
      <p:graphicFrame>
        <p:nvGraphicFramePr>
          <p:cNvPr id="14" name="Chart 13"/>
          <p:cNvGraphicFramePr>
            <a:graphicFrameLocks/>
          </p:cNvGraphicFramePr>
          <p:nvPr/>
        </p:nvGraphicFramePr>
        <p:xfrm>
          <a:off x="611560" y="3079998"/>
          <a:ext cx="3168000" cy="17479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4139952" y="3065641"/>
          <a:ext cx="3168000" cy="17747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noGrp="1"/>
          </p:cNvGraphicFramePr>
          <p:nvPr/>
        </p:nvGraphicFramePr>
        <p:xfrm>
          <a:off x="5436172" y="1059582"/>
          <a:ext cx="3138574" cy="1728192"/>
        </p:xfrm>
        <a:graphic>
          <a:graphicData uri="http://schemas.openxmlformats.org/drawingml/2006/chart">
            <c:chart xmlns:c="http://schemas.openxmlformats.org/drawingml/2006/chart" xmlns:r="http://schemas.openxmlformats.org/officeDocument/2006/relationships" r:id="rId5"/>
          </a:graphicData>
        </a:graphic>
      </p:graphicFrame>
      <p:sp>
        <p:nvSpPr>
          <p:cNvPr id="23563" name="Rectangle 18"/>
          <p:cNvSpPr>
            <a:spLocks noChangeArrowheads="1"/>
          </p:cNvSpPr>
          <p:nvPr/>
        </p:nvSpPr>
        <p:spPr bwMode="auto">
          <a:xfrm>
            <a:off x="5940425" y="842963"/>
            <a:ext cx="276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Spot implied volatilities</a:t>
            </a:r>
          </a:p>
        </p:txBody>
      </p:sp>
      <p:sp>
        <p:nvSpPr>
          <p:cNvPr id="23564" name="Rectangle 11"/>
          <p:cNvSpPr>
            <a:spLocks noChangeArrowheads="1"/>
          </p:cNvSpPr>
          <p:nvPr/>
        </p:nvSpPr>
        <p:spPr bwMode="auto">
          <a:xfrm>
            <a:off x="4730750" y="2724150"/>
            <a:ext cx="227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Spot LPI(0,5) curve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smtClean="0"/>
              <a:t>How much impact does choice of model have?</a:t>
            </a:r>
          </a:p>
        </p:txBody>
      </p:sp>
      <p:sp>
        <p:nvSpPr>
          <p:cNvPr id="24579"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4AE1DE78-C079-423F-82B5-46C9D73580C7}" type="datetime4">
              <a:rPr lang="en-GB" altLang="en-US" smtClean="0"/>
              <a:pPr eaLnBrk="1" hangingPunct="1">
                <a:spcBef>
                  <a:spcPct val="0"/>
                </a:spcBef>
                <a:buClrTx/>
                <a:buFontTx/>
                <a:buNone/>
              </a:pPr>
              <a:t>10 June 2019</a:t>
            </a:fld>
            <a:endParaRPr lang="en-GB" altLang="en-US" smtClean="0"/>
          </a:p>
        </p:txBody>
      </p:sp>
      <p:sp>
        <p:nvSpPr>
          <p:cNvPr id="24580"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0651A209-5E89-45C8-9F28-1B284935CCBC}" type="slidenum">
              <a:rPr lang="en-GB" altLang="en-US"/>
              <a:pPr eaLnBrk="1" hangingPunct="1">
                <a:spcBef>
                  <a:spcPct val="0"/>
                </a:spcBef>
                <a:buClrTx/>
                <a:buFontTx/>
                <a:buNone/>
              </a:pPr>
              <a:t>14</a:t>
            </a:fld>
            <a:endParaRPr lang="en-GB" altLang="en-US"/>
          </a:p>
        </p:txBody>
      </p:sp>
      <p:sp>
        <p:nvSpPr>
          <p:cNvPr id="11" name="Content Placeholder 2"/>
          <p:cNvSpPr>
            <a:spLocks noGrp="1"/>
          </p:cNvSpPr>
          <p:nvPr>
            <p:ph idx="1"/>
          </p:nvPr>
        </p:nvSpPr>
        <p:spPr>
          <a:xfrm>
            <a:off x="427038" y="1131888"/>
            <a:ext cx="3744912" cy="1295400"/>
          </a:xfrm>
        </p:spPr>
        <p:txBody>
          <a:bodyPr/>
          <a:lstStyle/>
          <a:p>
            <a:pPr marL="0" indent="0" eaLnBrk="1" hangingPunct="1">
              <a:buFontTx/>
              <a:buNone/>
              <a:defRPr/>
            </a:pPr>
            <a:r>
              <a:rPr lang="en-GB" sz="1400" b="1" dirty="0" smtClean="0"/>
              <a:t>Valuation changes (curves)</a:t>
            </a:r>
          </a:p>
          <a:p>
            <a:pPr marL="202417" indent="-202417" eaLnBrk="1" hangingPunct="1">
              <a:defRPr/>
            </a:pPr>
            <a:r>
              <a:rPr lang="en-GB" sz="1200" dirty="0" smtClean="0"/>
              <a:t>Lower valuation moving from MC to RW</a:t>
            </a:r>
          </a:p>
          <a:p>
            <a:pPr marL="202417" indent="-202417" eaLnBrk="1" hangingPunct="1">
              <a:defRPr/>
            </a:pPr>
            <a:r>
              <a:rPr lang="en-GB" sz="1200" dirty="0" smtClean="0"/>
              <a:t>At 20 year duration, c30bps fall in LPI(0,5) increase assumption</a:t>
            </a:r>
          </a:p>
          <a:p>
            <a:pPr marL="202417" indent="-202417" eaLnBrk="1" hangingPunct="1">
              <a:defRPr/>
            </a:pPr>
            <a:r>
              <a:rPr lang="en-GB" sz="1200" dirty="0" smtClean="0"/>
              <a:t>This results in c6% decrease in PV</a:t>
            </a:r>
          </a:p>
        </p:txBody>
      </p:sp>
      <p:sp>
        <p:nvSpPr>
          <p:cNvPr id="24582" name="Rectangle 9"/>
          <p:cNvSpPr>
            <a:spLocks noChangeArrowheads="1"/>
          </p:cNvSpPr>
          <p:nvPr/>
        </p:nvSpPr>
        <p:spPr bwMode="auto">
          <a:xfrm>
            <a:off x="1150938" y="2724150"/>
            <a:ext cx="237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LPI(0,5) spot curves</a:t>
            </a:r>
          </a:p>
        </p:txBody>
      </p:sp>
      <p:sp>
        <p:nvSpPr>
          <p:cNvPr id="24583" name="Text Box 17"/>
          <p:cNvSpPr txBox="1">
            <a:spLocks noChangeArrowheads="1"/>
          </p:cNvSpPr>
          <p:nvPr/>
        </p:nvSpPr>
        <p:spPr bwMode="auto">
          <a:xfrm>
            <a:off x="1258888" y="4764088"/>
            <a:ext cx="532923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lnSpc>
                <a:spcPts val="800"/>
              </a:lnSpc>
              <a:spcBef>
                <a:spcPct val="0"/>
              </a:spcBef>
              <a:buClrTx/>
              <a:buFontTx/>
              <a:buNone/>
            </a:pPr>
            <a:r>
              <a:rPr lang="en-GB" altLang="en-US" sz="800">
                <a:solidFill>
                  <a:srgbClr val="000000"/>
                </a:solidFill>
              </a:rPr>
              <a:t>Source: LPI risk working party, data shown as at 31 October 2017. ADLT = Active, Deep, Liquid, Transparent </a:t>
            </a:r>
          </a:p>
        </p:txBody>
      </p:sp>
      <p:sp>
        <p:nvSpPr>
          <p:cNvPr id="24584" name="Rectangle 11"/>
          <p:cNvSpPr>
            <a:spLocks noChangeArrowheads="1"/>
          </p:cNvSpPr>
          <p:nvPr/>
        </p:nvSpPr>
        <p:spPr bwMode="auto">
          <a:xfrm>
            <a:off x="4730750" y="2724150"/>
            <a:ext cx="230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3F4548"/>
                </a:solidFill>
              </a:rPr>
              <a:t>LPI(0,5) spot deltas</a:t>
            </a:r>
          </a:p>
        </p:txBody>
      </p:sp>
      <p:graphicFrame>
        <p:nvGraphicFramePr>
          <p:cNvPr id="15" name="Chart 14"/>
          <p:cNvGraphicFramePr>
            <a:graphicFrameLocks/>
          </p:cNvGraphicFramePr>
          <p:nvPr/>
        </p:nvGraphicFramePr>
        <p:xfrm>
          <a:off x="539552" y="3075807"/>
          <a:ext cx="3528040" cy="1656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4211960" y="3021832"/>
          <a:ext cx="3168000" cy="1742355"/>
        </p:xfrm>
        <a:graphic>
          <a:graphicData uri="http://schemas.openxmlformats.org/drawingml/2006/chart">
            <c:chart xmlns:c="http://schemas.openxmlformats.org/drawingml/2006/chart" xmlns:r="http://schemas.openxmlformats.org/officeDocument/2006/relationships" r:id="rId4"/>
          </a:graphicData>
        </a:graphic>
      </p:graphicFrame>
      <p:sp>
        <p:nvSpPr>
          <p:cNvPr id="21" name="Content Placeholder 2"/>
          <p:cNvSpPr txBox="1">
            <a:spLocks/>
          </p:cNvSpPr>
          <p:nvPr/>
        </p:nvSpPr>
        <p:spPr bwMode="auto">
          <a:xfrm>
            <a:off x="3962400" y="1131888"/>
            <a:ext cx="48577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lvl1pPr marL="201613" indent="-201613" algn="l" rtl="0" fontAlgn="base">
              <a:spcBef>
                <a:spcPct val="50000"/>
              </a:spcBef>
              <a:spcAft>
                <a:spcPct val="0"/>
              </a:spcAft>
              <a:buClr>
                <a:srgbClr val="D9AB16"/>
              </a:buClr>
              <a:buChar char="•"/>
              <a:defRPr>
                <a:solidFill>
                  <a:srgbClr val="3F4548"/>
                </a:solidFill>
                <a:latin typeface="+mn-lt"/>
                <a:ea typeface="+mn-ea"/>
                <a:cs typeface="+mn-cs"/>
              </a:defRPr>
            </a:lvl1pPr>
            <a:lvl2pPr marL="538163" indent="-200025" algn="l" rtl="0" fontAlgn="base">
              <a:spcBef>
                <a:spcPct val="50000"/>
              </a:spcBef>
              <a:spcAft>
                <a:spcPct val="0"/>
              </a:spcAft>
              <a:buClr>
                <a:srgbClr val="D9AB16"/>
              </a:buClr>
              <a:buChar char="–"/>
              <a:defRPr sz="1500">
                <a:solidFill>
                  <a:srgbClr val="3F4548"/>
                </a:solidFill>
                <a:latin typeface="+mn-lt"/>
                <a:cs typeface="+mn-cs"/>
              </a:defRPr>
            </a:lvl2pPr>
            <a:lvl3pPr marL="803275" indent="-130175" algn="l" rtl="0" fontAlgn="base">
              <a:spcBef>
                <a:spcPct val="50000"/>
              </a:spcBef>
              <a:spcAft>
                <a:spcPct val="0"/>
              </a:spcAft>
              <a:buClr>
                <a:srgbClr val="D9AB16"/>
              </a:buClr>
              <a:buChar char="•"/>
              <a:defRPr>
                <a:solidFill>
                  <a:srgbClr val="3F4548"/>
                </a:solidFill>
                <a:latin typeface="+mn-lt"/>
                <a:cs typeface="+mn-cs"/>
              </a:defRPr>
            </a:lvl3pPr>
            <a:lvl4pPr marL="1074738" indent="-136525" algn="l" rtl="0" fontAlgn="base">
              <a:spcBef>
                <a:spcPct val="50000"/>
              </a:spcBef>
              <a:spcAft>
                <a:spcPct val="0"/>
              </a:spcAft>
              <a:buClr>
                <a:srgbClr val="D9AB16"/>
              </a:buClr>
              <a:buChar char="–"/>
              <a:defRPr sz="1200">
                <a:solidFill>
                  <a:srgbClr val="3F4548"/>
                </a:solidFill>
                <a:latin typeface="+mn-lt"/>
                <a:cs typeface="+mn-cs"/>
              </a:defRPr>
            </a:lvl4pPr>
            <a:lvl5pPr marL="1343025" indent="-131763" algn="l" rtl="0" fontAlgn="base">
              <a:spcBef>
                <a:spcPct val="50000"/>
              </a:spcBef>
              <a:spcAft>
                <a:spcPct val="0"/>
              </a:spcAft>
              <a:buClr>
                <a:srgbClr val="D9AB16"/>
              </a:buClr>
              <a:buFont typeface="Arial"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marL="0" indent="0">
              <a:buFontTx/>
              <a:buNone/>
              <a:defRPr/>
            </a:pPr>
            <a:r>
              <a:rPr lang="en-GB" sz="1400" b="1" kern="0" dirty="0" smtClean="0"/>
              <a:t>Delta changes (inflation sensitivity)</a:t>
            </a:r>
          </a:p>
          <a:p>
            <a:pPr marL="202417" indent="-202417">
              <a:defRPr/>
            </a:pPr>
            <a:r>
              <a:rPr lang="en-GB" sz="1200" kern="0" dirty="0" smtClean="0"/>
              <a:t>Higher inflation sensitivity (lower volatility) moving from MC to RW</a:t>
            </a:r>
          </a:p>
          <a:p>
            <a:pPr marL="202417" indent="-202417">
              <a:defRPr/>
            </a:pPr>
            <a:r>
              <a:rPr lang="en-GB" sz="1200" kern="0" dirty="0" smtClean="0"/>
              <a:t>At 20 year duration, c14% increase in assumed LPI(0,5) delta (61% to 76%). Relative increase is higher (76%/61%-1) = 25%</a:t>
            </a:r>
          </a:p>
          <a:p>
            <a:pPr marL="202417" indent="-202417">
              <a:defRPr/>
            </a:pPr>
            <a:r>
              <a:rPr lang="en-GB" sz="1200" kern="0" dirty="0" smtClean="0"/>
              <a:t>This results in c18% increase in IE01</a:t>
            </a:r>
          </a:p>
        </p:txBody>
      </p:sp>
      <p:cxnSp>
        <p:nvCxnSpPr>
          <p:cNvPr id="22" name="Straight Arrow Connector 21"/>
          <p:cNvCxnSpPr/>
          <p:nvPr/>
        </p:nvCxnSpPr>
        <p:spPr>
          <a:xfrm>
            <a:off x="3289300" y="3370263"/>
            <a:ext cx="0" cy="44132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659563" y="3571875"/>
            <a:ext cx="0" cy="48101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smtClean="0"/>
              <a:t>LPI risk isn’t the whole story</a:t>
            </a:r>
          </a:p>
        </p:txBody>
      </p:sp>
      <p:sp>
        <p:nvSpPr>
          <p:cNvPr id="25603"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9BCFC732-CB1C-44A1-8360-61A1E880F123}" type="datetime4">
              <a:rPr lang="en-GB" altLang="en-US" smtClean="0"/>
              <a:pPr eaLnBrk="1" hangingPunct="1">
                <a:spcBef>
                  <a:spcPct val="0"/>
                </a:spcBef>
                <a:buClrTx/>
                <a:buFontTx/>
                <a:buNone/>
              </a:pPr>
              <a:t>10 June 2019</a:t>
            </a:fld>
            <a:endParaRPr lang="en-GB" altLang="en-US" smtClean="0"/>
          </a:p>
        </p:txBody>
      </p:sp>
      <p:sp>
        <p:nvSpPr>
          <p:cNvPr id="25604"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B48C3AE7-F894-48E8-828E-03AA8D10FF51}" type="slidenum">
              <a:rPr lang="en-GB" altLang="en-US"/>
              <a:pPr eaLnBrk="1" hangingPunct="1">
                <a:spcBef>
                  <a:spcPct val="0"/>
                </a:spcBef>
                <a:buClrTx/>
                <a:buFontTx/>
                <a:buNone/>
              </a:pPr>
              <a:t>15</a:t>
            </a:fld>
            <a:endParaRPr lang="en-GB" altLang="en-US"/>
          </a:p>
        </p:txBody>
      </p:sp>
      <p:sp>
        <p:nvSpPr>
          <p:cNvPr id="21" name="Content Placeholder 2"/>
          <p:cNvSpPr>
            <a:spLocks noGrp="1"/>
          </p:cNvSpPr>
          <p:nvPr>
            <p:ph idx="1"/>
          </p:nvPr>
        </p:nvSpPr>
        <p:spPr>
          <a:xfrm>
            <a:off x="3419475" y="1058863"/>
            <a:ext cx="4968875" cy="3606800"/>
          </a:xfrm>
        </p:spPr>
        <p:txBody>
          <a:bodyPr/>
          <a:lstStyle/>
          <a:p>
            <a:pPr marL="0" indent="0" eaLnBrk="1" hangingPunct="1">
              <a:buFontTx/>
              <a:buNone/>
              <a:defRPr/>
            </a:pPr>
            <a:r>
              <a:rPr lang="en-GB" sz="1400" b="1" dirty="0"/>
              <a:t>LPI risk</a:t>
            </a:r>
          </a:p>
          <a:p>
            <a:pPr marL="202417" indent="-202417" eaLnBrk="1" hangingPunct="1">
              <a:defRPr/>
            </a:pPr>
            <a:r>
              <a:rPr lang="en-GB" sz="1200" dirty="0"/>
              <a:t>M</a:t>
            </a:r>
            <a:r>
              <a:rPr lang="en-GB" sz="1200" dirty="0" smtClean="0"/>
              <a:t>odel </a:t>
            </a:r>
            <a:r>
              <a:rPr lang="en-GB" sz="1200" dirty="0"/>
              <a:t>risk and practical issues e.g. non-continuous rebalancing</a:t>
            </a:r>
          </a:p>
          <a:p>
            <a:pPr marL="202417" indent="-202417" eaLnBrk="1" hangingPunct="1">
              <a:defRPr/>
            </a:pPr>
            <a:r>
              <a:rPr lang="en-GB" sz="1200" dirty="0"/>
              <a:t>S</a:t>
            </a:r>
            <a:r>
              <a:rPr lang="en-GB" sz="1200" dirty="0" smtClean="0"/>
              <a:t>imilar size </a:t>
            </a:r>
            <a:r>
              <a:rPr lang="en-GB" sz="1200" dirty="0"/>
              <a:t>to longevity risk for a </a:t>
            </a:r>
            <a:r>
              <a:rPr lang="en-GB" sz="1200" dirty="0" smtClean="0"/>
              <a:t>well-funded </a:t>
            </a:r>
            <a:r>
              <a:rPr lang="en-GB" sz="1200" dirty="0"/>
              <a:t>s</a:t>
            </a:r>
            <a:r>
              <a:rPr lang="en-GB" sz="1200" dirty="0" smtClean="0"/>
              <a:t>cheme with </a:t>
            </a:r>
            <a:r>
              <a:rPr lang="en-GB" sz="1200" dirty="0"/>
              <a:t>100% LPI-linked </a:t>
            </a:r>
            <a:r>
              <a:rPr lang="en-GB" sz="1200" dirty="0" smtClean="0"/>
              <a:t>benefits</a:t>
            </a:r>
            <a:endParaRPr lang="en-GB" sz="1200" dirty="0"/>
          </a:p>
          <a:p>
            <a:pPr marL="202417" indent="-202417" eaLnBrk="1" hangingPunct="1">
              <a:defRPr/>
            </a:pPr>
            <a:r>
              <a:rPr lang="en-GB" sz="1200" dirty="0"/>
              <a:t>Other “small” risks in schemes include </a:t>
            </a:r>
            <a:r>
              <a:rPr lang="en-GB" sz="1200" dirty="0" smtClean="0"/>
              <a:t>wedge </a:t>
            </a:r>
            <a:r>
              <a:rPr lang="en-GB" sz="1200" dirty="0"/>
              <a:t>risk, longevity risk and other demographic risks </a:t>
            </a:r>
          </a:p>
          <a:p>
            <a:pPr marL="0" indent="0" eaLnBrk="1" hangingPunct="1">
              <a:buFontTx/>
              <a:buNone/>
              <a:defRPr/>
            </a:pPr>
            <a:r>
              <a:rPr lang="en-GB" sz="1400" b="1" dirty="0" smtClean="0"/>
              <a:t>Impact on investment strategy</a:t>
            </a:r>
          </a:p>
          <a:p>
            <a:pPr marL="202417" indent="-202417" eaLnBrk="1" hangingPunct="1">
              <a:defRPr/>
            </a:pPr>
            <a:r>
              <a:rPr lang="en-GB" sz="1200" dirty="0"/>
              <a:t>Usually neglected in a traditional ALM analysis</a:t>
            </a:r>
          </a:p>
          <a:p>
            <a:pPr marL="202417" indent="-202417" eaLnBrk="1" hangingPunct="1">
              <a:defRPr/>
            </a:pPr>
            <a:r>
              <a:rPr lang="en-GB" sz="1200" dirty="0"/>
              <a:t>These small risks diversify investment risk which </a:t>
            </a:r>
            <a:r>
              <a:rPr lang="en-GB" sz="1200" dirty="0" smtClean="0"/>
              <a:t>could make investment risk  </a:t>
            </a:r>
            <a:r>
              <a:rPr lang="en-GB" sz="1200" dirty="0"/>
              <a:t>more attractive (same return pick-up for </a:t>
            </a:r>
            <a:r>
              <a:rPr lang="en-GB" sz="1200" dirty="0" smtClean="0"/>
              <a:t>a smaller </a:t>
            </a:r>
            <a:r>
              <a:rPr lang="en-GB" sz="1200" dirty="0"/>
              <a:t>increase in overall risk)</a:t>
            </a:r>
          </a:p>
          <a:p>
            <a:pPr marL="202417" indent="-202417" eaLnBrk="1" hangingPunct="1">
              <a:defRPr/>
            </a:pPr>
            <a:r>
              <a:rPr lang="en-GB" sz="1200" dirty="0"/>
              <a:t>But may result in a breach of risk budgets if previously unappreciated or hidden</a:t>
            </a:r>
          </a:p>
          <a:p>
            <a:pPr marL="0" indent="0" eaLnBrk="1" hangingPunct="1">
              <a:buFontTx/>
              <a:buNone/>
              <a:defRPr/>
            </a:pPr>
            <a:endParaRPr lang="en-GB" dirty="0"/>
          </a:p>
        </p:txBody>
      </p:sp>
      <p:sp>
        <p:nvSpPr>
          <p:cNvPr id="25606" name="Text Box 17"/>
          <p:cNvSpPr txBox="1">
            <a:spLocks noChangeArrowheads="1"/>
          </p:cNvSpPr>
          <p:nvPr/>
        </p:nvSpPr>
        <p:spPr bwMode="auto">
          <a:xfrm>
            <a:off x="1258888" y="4764088"/>
            <a:ext cx="532923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lnSpc>
                <a:spcPts val="800"/>
              </a:lnSpc>
              <a:spcBef>
                <a:spcPct val="0"/>
              </a:spcBef>
              <a:buClrTx/>
              <a:buFontTx/>
              <a:buNone/>
            </a:pPr>
            <a:r>
              <a:rPr lang="en-GB" altLang="en-US" sz="800">
                <a:solidFill>
                  <a:srgbClr val="000000"/>
                </a:solidFill>
              </a:rPr>
              <a:t>* If 100% LPI, ** if 50% CPI, *** if 50% hedged **** if 25% equity</a:t>
            </a:r>
          </a:p>
        </p:txBody>
      </p:sp>
      <p:grpSp>
        <p:nvGrpSpPr>
          <p:cNvPr id="25607" name="Group 1"/>
          <p:cNvGrpSpPr>
            <a:grpSpLocks/>
          </p:cNvGrpSpPr>
          <p:nvPr/>
        </p:nvGrpSpPr>
        <p:grpSpPr bwMode="auto">
          <a:xfrm>
            <a:off x="468313" y="1090613"/>
            <a:ext cx="2751137" cy="3476625"/>
            <a:chOff x="467544" y="1090137"/>
            <a:chExt cx="2752107" cy="3476544"/>
          </a:xfrm>
        </p:grpSpPr>
        <p:sp>
          <p:nvSpPr>
            <p:cNvPr id="10" name="Rounded Rectangle 9"/>
            <p:cNvSpPr>
              <a:spLocks noChangeArrowheads="1"/>
            </p:cNvSpPr>
            <p:nvPr/>
          </p:nvSpPr>
          <p:spPr bwMode="auto">
            <a:xfrm>
              <a:off x="1907914" y="1090137"/>
              <a:ext cx="1311737" cy="1076300"/>
            </a:xfrm>
            <a:prstGeom prst="roundRect">
              <a:avLst>
                <a:gd name="adj" fmla="val 8436"/>
              </a:avLst>
            </a:prstGeom>
            <a:solidFill>
              <a:schemeClr val="bg1"/>
            </a:solidFill>
            <a:ln w="25400">
              <a:solidFill>
                <a:schemeClr val="accent3"/>
              </a:solidFill>
            </a:ln>
            <a:effectLst/>
            <a:extLst/>
          </p:spPr>
          <p:txBody>
            <a:bodyPr anchor="ctr"/>
            <a:lstStyle/>
            <a:p>
              <a:pPr algn="ctr" fontAlgn="auto">
                <a:spcBef>
                  <a:spcPts val="0"/>
                </a:spcBef>
                <a:spcAft>
                  <a:spcPts val="0"/>
                </a:spcAft>
                <a:defRPr/>
              </a:pPr>
              <a:r>
                <a:rPr lang="en-GB" sz="1400" kern="0" dirty="0">
                  <a:latin typeface="Arial"/>
                  <a:cs typeface="+mn-cs"/>
                </a:rPr>
                <a:t>Wedge risk</a:t>
              </a:r>
            </a:p>
            <a:p>
              <a:pPr algn="ctr" fontAlgn="auto">
                <a:spcBef>
                  <a:spcPts val="0"/>
                </a:spcBef>
                <a:spcAft>
                  <a:spcPts val="0"/>
                </a:spcAft>
                <a:defRPr/>
              </a:pPr>
              <a:r>
                <a:rPr lang="en-GB" sz="1400" kern="0" dirty="0">
                  <a:latin typeface="Arial"/>
                  <a:cs typeface="+mn-cs"/>
                </a:rPr>
                <a:t>2.5% pa?**</a:t>
              </a:r>
            </a:p>
          </p:txBody>
        </p:sp>
        <p:sp>
          <p:nvSpPr>
            <p:cNvPr id="11" name="Rectangle 14"/>
            <p:cNvSpPr>
              <a:spLocks noChangeArrowheads="1"/>
            </p:cNvSpPr>
            <p:nvPr/>
          </p:nvSpPr>
          <p:spPr bwMode="auto">
            <a:xfrm>
              <a:off x="467544" y="1090137"/>
              <a:ext cx="1311737" cy="1076300"/>
            </a:xfrm>
            <a:prstGeom prst="roundRect">
              <a:avLst>
                <a:gd name="adj" fmla="val 10787"/>
              </a:avLst>
            </a:prstGeom>
            <a:solidFill>
              <a:schemeClr val="bg1"/>
            </a:solidFill>
            <a:ln w="25400" algn="ctr">
              <a:solidFill>
                <a:schemeClr val="accent1"/>
              </a:solidFill>
              <a:miter lim="800000"/>
              <a:headEnd/>
              <a:tailEnd/>
            </a:ln>
            <a:effectLst/>
            <a:extLst/>
          </p:spPr>
          <p:txBody>
            <a:bodyPr anchor="ctr"/>
            <a:lstStyle/>
            <a:p>
              <a:pPr algn="ctr" fontAlgn="auto">
                <a:spcBef>
                  <a:spcPts val="0"/>
                </a:spcBef>
                <a:spcAft>
                  <a:spcPts val="0"/>
                </a:spcAft>
                <a:defRPr/>
              </a:pPr>
              <a:r>
                <a:rPr lang="en-GB" sz="1400" kern="0" dirty="0">
                  <a:solidFill>
                    <a:schemeClr val="accent2"/>
                  </a:solidFill>
                  <a:latin typeface="Arial"/>
                  <a:cs typeface="+mn-cs"/>
                </a:rPr>
                <a:t>LPI risk</a:t>
              </a:r>
            </a:p>
            <a:p>
              <a:pPr algn="ctr" fontAlgn="auto">
                <a:spcBef>
                  <a:spcPts val="0"/>
                </a:spcBef>
                <a:spcAft>
                  <a:spcPts val="0"/>
                </a:spcAft>
                <a:defRPr/>
              </a:pPr>
              <a:r>
                <a:rPr lang="en-GB" sz="1400" kern="0" dirty="0">
                  <a:solidFill>
                    <a:schemeClr val="accent2"/>
                  </a:solidFill>
                  <a:latin typeface="Arial"/>
                  <a:cs typeface="+mn-cs"/>
                </a:rPr>
                <a:t>1.5%-2% pa*</a:t>
              </a:r>
            </a:p>
          </p:txBody>
        </p:sp>
        <p:sp>
          <p:nvSpPr>
            <p:cNvPr id="12" name="Rectangle 20"/>
            <p:cNvSpPr>
              <a:spLocks noChangeArrowheads="1"/>
            </p:cNvSpPr>
            <p:nvPr/>
          </p:nvSpPr>
          <p:spPr bwMode="auto">
            <a:xfrm>
              <a:off x="1907914" y="2261685"/>
              <a:ext cx="1311737" cy="1076300"/>
            </a:xfrm>
            <a:prstGeom prst="roundRect">
              <a:avLst>
                <a:gd name="adj" fmla="val 10787"/>
              </a:avLst>
            </a:prstGeom>
            <a:solidFill>
              <a:schemeClr val="bg1"/>
            </a:solidFill>
            <a:ln w="25400">
              <a:solidFill>
                <a:schemeClr val="accent4"/>
              </a:solidFill>
            </a:ln>
            <a:effectLst/>
            <a:extLst/>
          </p:spPr>
          <p:txBody>
            <a:bodyPr anchor="ctr"/>
            <a:lstStyle/>
            <a:p>
              <a:pPr algn="ctr" fontAlgn="auto">
                <a:spcBef>
                  <a:spcPts val="0"/>
                </a:spcBef>
                <a:spcAft>
                  <a:spcPts val="0"/>
                </a:spcAft>
                <a:defRPr/>
              </a:pPr>
              <a:r>
                <a:rPr lang="en-GB" sz="1400" kern="0" dirty="0">
                  <a:latin typeface="Arial"/>
                  <a:cs typeface="+mn-cs"/>
                </a:rPr>
                <a:t>Other demographic risks</a:t>
              </a:r>
            </a:p>
            <a:p>
              <a:pPr algn="ctr" fontAlgn="auto">
                <a:spcBef>
                  <a:spcPts val="0"/>
                </a:spcBef>
                <a:spcAft>
                  <a:spcPts val="0"/>
                </a:spcAft>
                <a:defRPr/>
              </a:pPr>
              <a:r>
                <a:rPr lang="en-GB" sz="1400" kern="0" dirty="0">
                  <a:latin typeface="Arial"/>
                  <a:cs typeface="+mn-cs"/>
                </a:rPr>
                <a:t>1-2% pa</a:t>
              </a:r>
            </a:p>
          </p:txBody>
        </p:sp>
        <p:sp>
          <p:nvSpPr>
            <p:cNvPr id="13" name="Rectangle 21"/>
            <p:cNvSpPr>
              <a:spLocks noChangeArrowheads="1"/>
            </p:cNvSpPr>
            <p:nvPr/>
          </p:nvSpPr>
          <p:spPr bwMode="auto">
            <a:xfrm>
              <a:off x="467544" y="2261685"/>
              <a:ext cx="1311737" cy="1076300"/>
            </a:xfrm>
            <a:prstGeom prst="roundRect">
              <a:avLst>
                <a:gd name="adj" fmla="val 11963"/>
              </a:avLst>
            </a:prstGeom>
            <a:solidFill>
              <a:schemeClr val="bg1"/>
            </a:solidFill>
            <a:ln w="25400">
              <a:solidFill>
                <a:schemeClr val="accent2"/>
              </a:solidFill>
            </a:ln>
            <a:effectLst/>
            <a:extLst/>
          </p:spPr>
          <p:txBody>
            <a:bodyPr anchor="ctr"/>
            <a:lstStyle/>
            <a:p>
              <a:pPr algn="ctr" fontAlgn="auto">
                <a:spcBef>
                  <a:spcPts val="0"/>
                </a:spcBef>
                <a:spcAft>
                  <a:spcPts val="0"/>
                </a:spcAft>
                <a:defRPr/>
              </a:pPr>
              <a:r>
                <a:rPr lang="en-GB" sz="1400" kern="0" dirty="0">
                  <a:latin typeface="Arial"/>
                  <a:cs typeface="+mn-cs"/>
                </a:rPr>
                <a:t>Longevity risk</a:t>
              </a:r>
            </a:p>
            <a:p>
              <a:pPr algn="ctr" fontAlgn="auto">
                <a:spcBef>
                  <a:spcPts val="0"/>
                </a:spcBef>
                <a:spcAft>
                  <a:spcPts val="0"/>
                </a:spcAft>
                <a:defRPr/>
              </a:pPr>
              <a:r>
                <a:rPr lang="en-GB" sz="1400" kern="0" dirty="0">
                  <a:latin typeface="Arial"/>
                  <a:cs typeface="+mn-cs"/>
                </a:rPr>
                <a:t>2% pa</a:t>
              </a:r>
            </a:p>
          </p:txBody>
        </p:sp>
        <p:sp>
          <p:nvSpPr>
            <p:cNvPr id="16" name="Rectangle 20"/>
            <p:cNvSpPr>
              <a:spLocks noChangeArrowheads="1"/>
            </p:cNvSpPr>
            <p:nvPr/>
          </p:nvSpPr>
          <p:spPr bwMode="auto">
            <a:xfrm>
              <a:off x="467544" y="3490381"/>
              <a:ext cx="1311737" cy="1076300"/>
            </a:xfrm>
            <a:prstGeom prst="roundRect">
              <a:avLst>
                <a:gd name="adj" fmla="val 10787"/>
              </a:avLst>
            </a:prstGeom>
            <a:solidFill>
              <a:schemeClr val="bg1"/>
            </a:solidFill>
            <a:ln w="25400">
              <a:solidFill>
                <a:schemeClr val="accent5"/>
              </a:solidFill>
            </a:ln>
            <a:effectLst/>
            <a:extLst/>
          </p:spPr>
          <p:txBody>
            <a:bodyPr anchor="ctr"/>
            <a:lstStyle/>
            <a:p>
              <a:pPr algn="ctr" fontAlgn="auto">
                <a:spcBef>
                  <a:spcPts val="0"/>
                </a:spcBef>
                <a:spcAft>
                  <a:spcPts val="0"/>
                </a:spcAft>
                <a:defRPr/>
              </a:pPr>
              <a:r>
                <a:rPr lang="en-GB" sz="1400" kern="0" dirty="0" err="1">
                  <a:latin typeface="Arial"/>
                  <a:cs typeface="+mn-cs"/>
                </a:rPr>
                <a:t>Unhedged</a:t>
              </a:r>
              <a:r>
                <a:rPr lang="en-GB" sz="1400" kern="0" dirty="0">
                  <a:latin typeface="Arial"/>
                  <a:cs typeface="+mn-cs"/>
                </a:rPr>
                <a:t> rates and inflation risk</a:t>
              </a:r>
            </a:p>
            <a:p>
              <a:pPr algn="ctr" fontAlgn="auto">
                <a:spcBef>
                  <a:spcPts val="0"/>
                </a:spcBef>
                <a:spcAft>
                  <a:spcPts val="0"/>
                </a:spcAft>
                <a:defRPr/>
              </a:pPr>
              <a:r>
                <a:rPr lang="en-GB" sz="1400" kern="0" dirty="0">
                  <a:latin typeface="Arial"/>
                  <a:cs typeface="+mn-cs"/>
                </a:rPr>
                <a:t>5% pa***</a:t>
              </a:r>
            </a:p>
          </p:txBody>
        </p:sp>
        <p:sp>
          <p:nvSpPr>
            <p:cNvPr id="17" name="Rectangle 20"/>
            <p:cNvSpPr>
              <a:spLocks noChangeArrowheads="1"/>
            </p:cNvSpPr>
            <p:nvPr/>
          </p:nvSpPr>
          <p:spPr bwMode="auto">
            <a:xfrm>
              <a:off x="1907914" y="3490381"/>
              <a:ext cx="1311737" cy="1076300"/>
            </a:xfrm>
            <a:prstGeom prst="roundRect">
              <a:avLst>
                <a:gd name="adj" fmla="val 10787"/>
              </a:avLst>
            </a:prstGeom>
            <a:solidFill>
              <a:schemeClr val="bg1"/>
            </a:solidFill>
            <a:ln w="25400">
              <a:solidFill>
                <a:schemeClr val="accent6"/>
              </a:solidFill>
            </a:ln>
            <a:effectLst/>
            <a:extLst/>
          </p:spPr>
          <p:txBody>
            <a:bodyPr anchor="ctr"/>
            <a:lstStyle/>
            <a:p>
              <a:pPr algn="ctr" fontAlgn="auto">
                <a:spcBef>
                  <a:spcPts val="0"/>
                </a:spcBef>
                <a:spcAft>
                  <a:spcPts val="0"/>
                </a:spcAft>
                <a:defRPr/>
              </a:pPr>
              <a:r>
                <a:rPr lang="en-GB" sz="1400" kern="0" dirty="0">
                  <a:latin typeface="Arial"/>
                  <a:cs typeface="+mn-cs"/>
                </a:rPr>
                <a:t>Equity risk</a:t>
              </a:r>
            </a:p>
            <a:p>
              <a:pPr algn="ctr" fontAlgn="auto">
                <a:spcBef>
                  <a:spcPts val="0"/>
                </a:spcBef>
                <a:spcAft>
                  <a:spcPts val="0"/>
                </a:spcAft>
                <a:defRPr/>
              </a:pPr>
              <a:r>
                <a:rPr lang="en-GB" sz="1400" kern="0" dirty="0">
                  <a:latin typeface="Arial"/>
                  <a:cs typeface="+mn-cs"/>
                </a:rPr>
                <a:t>4% pa****</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t>Key takeaways &amp; planned future work</a:t>
            </a:r>
          </a:p>
        </p:txBody>
      </p:sp>
      <p:sp>
        <p:nvSpPr>
          <p:cNvPr id="26627"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1BCACE21-53A8-40C4-9A2E-5C7829C4EE75}" type="datetime4">
              <a:rPr lang="en-GB" altLang="en-US" smtClean="0"/>
              <a:pPr eaLnBrk="1" hangingPunct="1">
                <a:spcBef>
                  <a:spcPct val="0"/>
                </a:spcBef>
                <a:buClrTx/>
                <a:buFontTx/>
                <a:buNone/>
              </a:pPr>
              <a:t>10 June 2019</a:t>
            </a:fld>
            <a:endParaRPr lang="en-GB" altLang="en-US" smtClean="0"/>
          </a:p>
        </p:txBody>
      </p:sp>
      <p:sp>
        <p:nvSpPr>
          <p:cNvPr id="26628"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5D1A724D-561A-43D5-AD2B-1C11A13E29B0}" type="slidenum">
              <a:rPr lang="en-GB" altLang="en-US"/>
              <a:pPr eaLnBrk="1" hangingPunct="1">
                <a:spcBef>
                  <a:spcPct val="0"/>
                </a:spcBef>
                <a:buClrTx/>
                <a:buFontTx/>
                <a:buNone/>
              </a:pPr>
              <a:t>16</a:t>
            </a:fld>
            <a:endParaRPr lang="en-GB" altLang="en-US"/>
          </a:p>
        </p:txBody>
      </p:sp>
      <p:sp>
        <p:nvSpPr>
          <p:cNvPr id="21" name="Content Placeholder 2"/>
          <p:cNvSpPr>
            <a:spLocks noGrp="1"/>
          </p:cNvSpPr>
          <p:nvPr>
            <p:ph idx="1"/>
          </p:nvPr>
        </p:nvSpPr>
        <p:spPr>
          <a:xfrm>
            <a:off x="468313" y="987425"/>
            <a:ext cx="4967287" cy="3606800"/>
          </a:xfrm>
        </p:spPr>
        <p:txBody>
          <a:bodyPr/>
          <a:lstStyle/>
          <a:p>
            <a:pPr marL="0" indent="0" eaLnBrk="1" hangingPunct="1">
              <a:buFontTx/>
              <a:buNone/>
              <a:defRPr/>
            </a:pPr>
            <a:r>
              <a:rPr lang="en-GB" sz="1400" b="1" dirty="0" smtClean="0"/>
              <a:t>Key takeaways</a:t>
            </a:r>
            <a:endParaRPr lang="en-GB" sz="1400" b="1" dirty="0"/>
          </a:p>
          <a:p>
            <a:pPr marL="202417" indent="-202417" eaLnBrk="1" hangingPunct="1">
              <a:defRPr/>
            </a:pPr>
            <a:r>
              <a:rPr lang="en-GB" sz="1200" dirty="0" smtClean="0"/>
              <a:t>Pros and cons of different approaches (market consistent </a:t>
            </a:r>
            <a:r>
              <a:rPr lang="en-GB" sz="1200" dirty="0" err="1" smtClean="0"/>
              <a:t>vs</a:t>
            </a:r>
            <a:r>
              <a:rPr lang="en-GB" sz="1200" dirty="0" smtClean="0"/>
              <a:t> real world)</a:t>
            </a:r>
          </a:p>
          <a:p>
            <a:pPr marL="202417" indent="-202417" eaLnBrk="1" hangingPunct="1">
              <a:defRPr/>
            </a:pPr>
            <a:r>
              <a:rPr lang="en-GB" sz="1200" dirty="0" smtClean="0"/>
              <a:t>Potentially large impact on valuation and hedging strategy</a:t>
            </a:r>
          </a:p>
          <a:p>
            <a:pPr marL="202417" indent="-202417" eaLnBrk="1" hangingPunct="1">
              <a:defRPr/>
            </a:pPr>
            <a:r>
              <a:rPr lang="en-GB" sz="1200" dirty="0" smtClean="0"/>
              <a:t>Developed method (Burning cost analysis) to calibrate Black model</a:t>
            </a:r>
          </a:p>
          <a:p>
            <a:pPr marL="202417" indent="-202417" eaLnBrk="1" hangingPunct="1">
              <a:defRPr/>
            </a:pPr>
            <a:r>
              <a:rPr lang="en-GB" sz="1200" dirty="0" smtClean="0"/>
              <a:t>Data limitations  mean model uncertainty and resulting LPI risk</a:t>
            </a:r>
            <a:endParaRPr lang="en-GB" sz="1200" dirty="0"/>
          </a:p>
          <a:p>
            <a:pPr marL="0" indent="0" eaLnBrk="1" hangingPunct="1">
              <a:spcBef>
                <a:spcPts val="1800"/>
              </a:spcBef>
              <a:buFontTx/>
              <a:buNone/>
              <a:defRPr/>
            </a:pPr>
            <a:r>
              <a:rPr lang="en-GB" sz="1400" b="1" dirty="0" smtClean="0"/>
              <a:t>Planned future work</a:t>
            </a:r>
          </a:p>
          <a:p>
            <a:pPr marL="202417" indent="-202417" eaLnBrk="1" hangingPunct="1">
              <a:defRPr/>
            </a:pPr>
            <a:r>
              <a:rPr lang="en-GB" sz="1200" dirty="0" smtClean="0"/>
              <a:t>Further work on impact of choice of model on resulting inflation sensitivity e.g. JY model</a:t>
            </a:r>
          </a:p>
          <a:p>
            <a:pPr marL="202417" indent="-202417" eaLnBrk="1" hangingPunct="1">
              <a:defRPr/>
            </a:pPr>
            <a:r>
              <a:rPr lang="en-GB" sz="1200" dirty="0" smtClean="0"/>
              <a:t>Guidance around calibration of key model assumptions</a:t>
            </a:r>
          </a:p>
          <a:p>
            <a:pPr marL="202417" indent="-202417" eaLnBrk="1" hangingPunct="1">
              <a:defRPr/>
            </a:pPr>
            <a:r>
              <a:rPr lang="en-GB" sz="1200" dirty="0" smtClean="0"/>
              <a:t>Worked simple examples of key models and outputs (</a:t>
            </a:r>
            <a:r>
              <a:rPr lang="en-GB" sz="1200" dirty="0" err="1" smtClean="0"/>
              <a:t>cashflows</a:t>
            </a:r>
            <a:r>
              <a:rPr lang="en-GB" sz="1200" dirty="0" smtClean="0"/>
              <a:t> and risk ladders)</a:t>
            </a:r>
          </a:p>
          <a:p>
            <a:pPr marL="202417" indent="-202417" eaLnBrk="1" hangingPunct="1">
              <a:defRPr/>
            </a:pPr>
            <a:r>
              <a:rPr lang="en-GB" sz="1200" dirty="0" smtClean="0"/>
              <a:t>Production of simple guide to LPI risk</a:t>
            </a:r>
            <a:endParaRPr lang="en-GB" sz="1200" dirty="0"/>
          </a:p>
          <a:p>
            <a:pPr marL="0" indent="0" eaLnBrk="1" hangingPunct="1">
              <a:buFontTx/>
              <a:buNone/>
              <a:defRPr/>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67F57FB3-B0DB-430B-93AC-5CFADCB77C8C}" type="datetime4">
              <a:rPr lang="en-GB" altLang="en-US" smtClean="0">
                <a:solidFill>
                  <a:schemeClr val="tx1"/>
                </a:solidFill>
              </a:rPr>
              <a:pPr eaLnBrk="1" hangingPunct="1">
                <a:spcBef>
                  <a:spcPct val="0"/>
                </a:spcBef>
                <a:buClrTx/>
                <a:buFontTx/>
                <a:buNone/>
              </a:pPr>
              <a:t>10 June 2019</a:t>
            </a:fld>
            <a:endParaRPr lang="en-GB" altLang="en-US" smtClean="0">
              <a:solidFill>
                <a:schemeClr val="tx1"/>
              </a:solidFill>
            </a:endParaRPr>
          </a:p>
        </p:txBody>
      </p:sp>
      <p:sp>
        <p:nvSpPr>
          <p:cNvPr id="27651"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34026EE0-3F77-43C7-9776-ADEFBEF34A80}" type="slidenum">
              <a:rPr lang="en-GB" altLang="en-US"/>
              <a:pPr eaLnBrk="1" hangingPunct="1">
                <a:spcBef>
                  <a:spcPct val="0"/>
                </a:spcBef>
                <a:buClrTx/>
                <a:buFontTx/>
                <a:buNone/>
              </a:pPr>
              <a:t>17</a:t>
            </a:fld>
            <a:endParaRPr lang="en-GB" altLang="en-US"/>
          </a:p>
        </p:txBody>
      </p:sp>
      <p:sp>
        <p:nvSpPr>
          <p:cNvPr id="27652" name="Content Placeholder 7"/>
          <p:cNvSpPr>
            <a:spLocks noGrp="1"/>
          </p:cNvSpPr>
          <p:nvPr>
            <p:ph idx="1"/>
          </p:nvPr>
        </p:nvSpPr>
        <p:spPr>
          <a:xfrm>
            <a:off x="382588" y="3003550"/>
            <a:ext cx="8247062" cy="1766888"/>
          </a:xfrm>
        </p:spPr>
        <p:txBody>
          <a:bodyPr/>
          <a:lstStyle/>
          <a:p>
            <a:pPr marL="0" indent="0" eaLnBrk="1" hangingPunct="1">
              <a:buFontTx/>
              <a:buNone/>
            </a:pPr>
            <a:r>
              <a:rPr lang="en-GB" altLang="en-US" sz="900" smtClean="0"/>
              <a:t>The views expressed in this presentation are those of invited contributors and not necessarily those of the IFoA. The IFoA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altLang="en-US" sz="900" smtClean="0"/>
            </a:br>
            <a:endParaRPr lang="en-GB" altLang="en-US" sz="900" smtClean="0"/>
          </a:p>
          <a:p>
            <a:pPr marL="0" indent="0" eaLnBrk="1" hangingPunct="1">
              <a:buFontTx/>
              <a:buNone/>
            </a:pPr>
            <a:r>
              <a:rPr lang="en-GB" altLang="en-US" sz="900" smtClean="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IFoA.</a:t>
            </a:r>
          </a:p>
        </p:txBody>
      </p:sp>
      <p:sp>
        <p:nvSpPr>
          <p:cNvPr id="10" name="Rectangular Callout 9"/>
          <p:cNvSpPr/>
          <p:nvPr/>
        </p:nvSpPr>
        <p:spPr>
          <a:xfrm>
            <a:off x="384175" y="520700"/>
            <a:ext cx="4079875" cy="1295400"/>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GB"/>
          </a:p>
        </p:txBody>
      </p:sp>
      <p:sp>
        <p:nvSpPr>
          <p:cNvPr id="7" name="Rectangular Callout 6"/>
          <p:cNvSpPr/>
          <p:nvPr/>
        </p:nvSpPr>
        <p:spPr>
          <a:xfrm>
            <a:off x="4679950" y="520700"/>
            <a:ext cx="4068763" cy="1295400"/>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GB"/>
          </a:p>
        </p:txBody>
      </p:sp>
      <p:sp>
        <p:nvSpPr>
          <p:cNvPr id="27655" name="Title 1"/>
          <p:cNvSpPr>
            <a:spLocks noGrp="1"/>
          </p:cNvSpPr>
          <p:nvPr>
            <p:ph type="title"/>
          </p:nvPr>
        </p:nvSpPr>
        <p:spPr>
          <a:xfrm>
            <a:off x="571500" y="739775"/>
            <a:ext cx="3730625" cy="857250"/>
          </a:xfrm>
        </p:spPr>
        <p:txBody>
          <a:bodyPr/>
          <a:lstStyle/>
          <a:p>
            <a:pPr algn="ctr" eaLnBrk="1" hangingPunct="1"/>
            <a:r>
              <a:rPr lang="en-GB" altLang="en-US" sz="3600" smtClean="0">
                <a:solidFill>
                  <a:schemeClr val="accent2"/>
                </a:solidFill>
              </a:rPr>
              <a:t>Questions</a:t>
            </a:r>
          </a:p>
        </p:txBody>
      </p:sp>
      <p:sp>
        <p:nvSpPr>
          <p:cNvPr id="27656" name="Title 1"/>
          <p:cNvSpPr txBox="1">
            <a:spLocks/>
          </p:cNvSpPr>
          <p:nvPr/>
        </p:nvSpPr>
        <p:spPr bwMode="auto">
          <a:xfrm>
            <a:off x="4841875" y="735013"/>
            <a:ext cx="37877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538163" indent="-200025"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803275" indent="-130175"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074738" indent="-136525"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1343025" indent="-131763"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1800225" indent="-131763"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257425" indent="-131763"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2714625" indent="-131763"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171825" indent="-131763"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600">
                <a:solidFill>
                  <a:schemeClr val="bg1"/>
                </a:solidFill>
              </a:rPr>
              <a:t>Comments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mtClean="0"/>
              <a:t>LPI risk working party: Terms of reference</a:t>
            </a:r>
          </a:p>
        </p:txBody>
      </p:sp>
      <p:graphicFrame>
        <p:nvGraphicFramePr>
          <p:cNvPr id="6" name="Content Placeholder 5"/>
          <p:cNvGraphicFramePr>
            <a:graphicFrameLocks noGrp="1"/>
          </p:cNvGraphicFramePr>
          <p:nvPr>
            <p:ph idx="1"/>
          </p:nvPr>
        </p:nvGraphicFramePr>
        <p:xfrm>
          <a:off x="457200" y="989013"/>
          <a:ext cx="6851650" cy="3627438"/>
        </p:xfrm>
        <a:graphic>
          <a:graphicData uri="http://schemas.openxmlformats.org/drawingml/2006/table">
            <a:tbl>
              <a:tblPr firstRow="1" bandRow="1">
                <a:tableStyleId>{21E4AEA4-8DFA-4A89-87EB-49C32662AFE0}</a:tableStyleId>
              </a:tblPr>
              <a:tblGrid>
                <a:gridCol w="1409812"/>
                <a:gridCol w="5441838"/>
              </a:tblGrid>
              <a:tr h="236241">
                <a:tc>
                  <a:txBody>
                    <a:bodyPr/>
                    <a:lstStyle/>
                    <a:p>
                      <a:r>
                        <a:rPr lang="en-GB" sz="1100" dirty="0" smtClean="0"/>
                        <a:t>Column title</a:t>
                      </a:r>
                      <a:endParaRPr lang="en-GB" sz="1100" dirty="0"/>
                    </a:p>
                  </a:txBody>
                  <a:tcPr marL="68585" marR="68585" marT="34293" marB="34293">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Column title</a:t>
                      </a:r>
                      <a:endParaRPr lang="en-GB" sz="1100" dirty="0"/>
                    </a:p>
                  </a:txBody>
                  <a:tcPr marL="68585" marR="68585" marT="34293" marB="342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06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What research</a:t>
                      </a:r>
                      <a:r>
                        <a:rPr lang="en-GB" sz="1100" baseline="0" dirty="0" smtClean="0">
                          <a:solidFill>
                            <a:srgbClr val="3F4548"/>
                          </a:solidFill>
                        </a:rPr>
                        <a:t> topic is the working party trying to address?</a:t>
                      </a:r>
                      <a:endParaRPr lang="en-GB" sz="1100" dirty="0" smtClean="0">
                        <a:solidFill>
                          <a:srgbClr val="3F4548"/>
                        </a:solidFill>
                      </a:endParaRPr>
                    </a:p>
                  </a:txBody>
                  <a:tcPr marL="68585" marR="68585" marT="34293" marB="34293">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smtClean="0">
                          <a:solidFill>
                            <a:srgbClr val="3F4548"/>
                          </a:solidFill>
                        </a:rPr>
                        <a:t>Improving understanding and transparency around the assessment of the inflation sensitivity of LPI-linked liabilities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solidFill>
                          <a:srgbClr val="3F4548"/>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smtClean="0">
                          <a:solidFill>
                            <a:srgbClr val="3F4548"/>
                          </a:solidFill>
                        </a:rPr>
                        <a:t>Limited public research and general understanding to date has led to a divergence in methods</a:t>
                      </a:r>
                    </a:p>
                  </a:txBody>
                  <a:tcPr marL="68585" marR="68585" marT="34293" marB="342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739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What industry representation has the working party got?</a:t>
                      </a:r>
                    </a:p>
                  </a:txBody>
                  <a:tcPr marL="68585" marR="68585" marT="34293" marB="34293">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smtClean="0">
                          <a:solidFill>
                            <a:srgbClr val="3F4548"/>
                          </a:solidFill>
                        </a:rPr>
                        <a:t>Working party members from across the industry, including asset managers, insurers, investment consultants, pension actuaries and academics</a:t>
                      </a:r>
                    </a:p>
                  </a:txBody>
                  <a:tcPr marL="68585" marR="68585" marT="34293" marB="342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1745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What does the working party expect as its main output/deliverable?</a:t>
                      </a:r>
                    </a:p>
                  </a:txBody>
                  <a:tcPr marL="68585" marR="68585" marT="34293" marB="34293">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smtClean="0">
                          <a:solidFill>
                            <a:srgbClr val="3F4548"/>
                          </a:solidFill>
                        </a:rPr>
                        <a:t>An audit of existing methodologies including worked examples to show their application and relative advantages and disadvantages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smtClean="0">
                          <a:solidFill>
                            <a:srgbClr val="3F4548"/>
                          </a:solidFill>
                        </a:rPr>
                        <a:t>A simple framework for use by all interested parties covering key aspects of the valuation of LPI-linked liabilities and the inflation sensitivity of resulting present values and cashflows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smtClean="0">
                          <a:solidFill>
                            <a:srgbClr val="3F4548"/>
                          </a:solidFill>
                        </a:rPr>
                        <a:t>A range of papers for different audiences covering data sources, models, approach to model parameterisation, practical implementation issues and key communication aspects</a:t>
                      </a:r>
                    </a:p>
                  </a:txBody>
                  <a:tcPr marL="68585" marR="68585" marT="34293" marB="342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12303"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04A92304-2C0D-4447-8B1F-2A08DE913E0B}" type="datetime4">
              <a:rPr lang="en-GB" altLang="en-US" smtClean="0">
                <a:solidFill>
                  <a:schemeClr val="tx1"/>
                </a:solidFill>
              </a:rPr>
              <a:pPr eaLnBrk="1" hangingPunct="1">
                <a:spcBef>
                  <a:spcPct val="0"/>
                </a:spcBef>
                <a:buClrTx/>
                <a:buFontTx/>
                <a:buNone/>
              </a:pPr>
              <a:t>10 June 2019</a:t>
            </a:fld>
            <a:endParaRPr lang="en-GB" altLang="en-US" dirty="0" smtClean="0">
              <a:solidFill>
                <a:schemeClr val="tx1"/>
              </a:solidFill>
            </a:endParaRPr>
          </a:p>
        </p:txBody>
      </p:sp>
      <p:sp>
        <p:nvSpPr>
          <p:cNvPr id="12304"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306E2961-631C-4FE2-AA4B-87263A2B6F2D}" type="slidenum">
              <a:rPr lang="en-GB" altLang="en-US"/>
              <a:pPr eaLnBrk="1" hangingPunct="1">
                <a:spcBef>
                  <a:spcPct val="0"/>
                </a:spcBef>
                <a:buClrTx/>
                <a:buFontTx/>
                <a:buNone/>
              </a:pPr>
              <a:t>2</a:t>
            </a:fld>
            <a:endParaRPr lang="en-GB"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mtClean="0"/>
              <a:t>Key industry players</a:t>
            </a:r>
          </a:p>
        </p:txBody>
      </p:sp>
      <p:sp>
        <p:nvSpPr>
          <p:cNvPr id="13315"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2E74013B-4EA5-49A6-B751-6AF5F71F30FE}" type="datetime4">
              <a:rPr lang="en-GB" altLang="en-US" smtClean="0"/>
              <a:pPr eaLnBrk="1" hangingPunct="1">
                <a:spcBef>
                  <a:spcPct val="0"/>
                </a:spcBef>
                <a:buClrTx/>
                <a:buFontTx/>
                <a:buNone/>
              </a:pPr>
              <a:t>10 June 2019</a:t>
            </a:fld>
            <a:endParaRPr lang="en-GB" altLang="en-US" smtClean="0"/>
          </a:p>
        </p:txBody>
      </p:sp>
      <p:sp>
        <p:nvSpPr>
          <p:cNvPr id="13316"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FE460557-1C25-40D5-8231-A48D38AD627B}" type="slidenum">
              <a:rPr lang="en-GB" altLang="en-US"/>
              <a:pPr eaLnBrk="1" hangingPunct="1">
                <a:spcBef>
                  <a:spcPct val="0"/>
                </a:spcBef>
                <a:buClrTx/>
                <a:buFontTx/>
                <a:buNone/>
              </a:pPr>
              <a:t>3</a:t>
            </a:fld>
            <a:endParaRPr lang="en-GB" altLang="en-US"/>
          </a:p>
        </p:txBody>
      </p:sp>
      <p:graphicFrame>
        <p:nvGraphicFramePr>
          <p:cNvPr id="11" name="Content Placeholder 10"/>
          <p:cNvGraphicFramePr>
            <a:graphicFrameLocks noGrp="1"/>
          </p:cNvGraphicFramePr>
          <p:nvPr>
            <p:ph idx="1"/>
          </p:nvPr>
        </p:nvGraphicFramePr>
        <p:xfrm>
          <a:off x="467544" y="1106066"/>
          <a:ext cx="6840760" cy="31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tabLst>
                <a:tab pos="3967163" algn="l"/>
              </a:tabLst>
            </a:pPr>
            <a:r>
              <a:rPr lang="en-GB" altLang="en-US" smtClean="0"/>
              <a:t>Valuing the inflation sensitivity of LPI-linked liabilities</a:t>
            </a:r>
            <a:endParaRPr lang="en-GB" altLang="en-US" sz="1800" i="1" smtClean="0"/>
          </a:p>
        </p:txBody>
      </p:sp>
      <p:sp>
        <p:nvSpPr>
          <p:cNvPr id="14339"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A399E093-21F4-4595-9F41-AFCF6D60367C}" type="datetime4">
              <a:rPr lang="en-GB" altLang="en-US" smtClean="0"/>
              <a:pPr eaLnBrk="1" hangingPunct="1">
                <a:spcBef>
                  <a:spcPct val="0"/>
                </a:spcBef>
                <a:buClrTx/>
                <a:buFontTx/>
                <a:buNone/>
              </a:pPr>
              <a:t>10 June 2019</a:t>
            </a:fld>
            <a:endParaRPr lang="en-GB" altLang="en-US" smtClean="0"/>
          </a:p>
        </p:txBody>
      </p:sp>
      <p:sp>
        <p:nvSpPr>
          <p:cNvPr id="14340"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F93F4E42-9555-4301-9712-841D837021D7}" type="slidenum">
              <a:rPr lang="en-GB" altLang="en-US"/>
              <a:pPr eaLnBrk="1" hangingPunct="1">
                <a:spcBef>
                  <a:spcPct val="0"/>
                </a:spcBef>
                <a:buClrTx/>
                <a:buFontTx/>
                <a:buNone/>
              </a:pPr>
              <a:t>4</a:t>
            </a:fld>
            <a:endParaRPr lang="en-GB" altLang="en-US"/>
          </a:p>
        </p:txBody>
      </p:sp>
      <p:graphicFrame>
        <p:nvGraphicFramePr>
          <p:cNvPr id="8" name="Content Placeholder 10"/>
          <p:cNvGraphicFramePr>
            <a:graphicFrameLocks noGrp="1"/>
          </p:cNvGraphicFramePr>
          <p:nvPr>
            <p:ph idx="1"/>
          </p:nvPr>
        </p:nvGraphicFramePr>
        <p:xfrm>
          <a:off x="467544" y="1106066"/>
          <a:ext cx="6840760" cy="31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Reasons for picking a certain approach</a:t>
            </a:r>
          </a:p>
        </p:txBody>
      </p:sp>
      <p:sp>
        <p:nvSpPr>
          <p:cNvPr id="15363"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D78B788D-4D06-4CA0-9D77-0225C2992A85}" type="datetime4">
              <a:rPr lang="en-GB" altLang="en-US" smtClean="0"/>
              <a:pPr eaLnBrk="1" hangingPunct="1">
                <a:spcBef>
                  <a:spcPct val="0"/>
                </a:spcBef>
                <a:buClrTx/>
                <a:buFontTx/>
                <a:buNone/>
              </a:pPr>
              <a:t>10 June 2019</a:t>
            </a:fld>
            <a:endParaRPr lang="en-GB" altLang="en-US" smtClean="0"/>
          </a:p>
        </p:txBody>
      </p:sp>
      <p:sp>
        <p:nvSpPr>
          <p:cNvPr id="15364"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1791E2C0-75A9-4F86-B9D6-649BAD879383}" type="slidenum">
              <a:rPr lang="en-GB" altLang="en-US"/>
              <a:pPr eaLnBrk="1" hangingPunct="1">
                <a:spcBef>
                  <a:spcPct val="0"/>
                </a:spcBef>
                <a:buClrTx/>
                <a:buFontTx/>
                <a:buNone/>
              </a:pPr>
              <a:t>5</a:t>
            </a:fld>
            <a:endParaRPr lang="en-GB" altLang="en-US"/>
          </a:p>
        </p:txBody>
      </p:sp>
      <p:graphicFrame>
        <p:nvGraphicFramePr>
          <p:cNvPr id="11" name="Content Placeholder 10"/>
          <p:cNvGraphicFramePr>
            <a:graphicFrameLocks noGrp="1"/>
          </p:cNvGraphicFramePr>
          <p:nvPr>
            <p:ph idx="1"/>
          </p:nvPr>
        </p:nvGraphicFramePr>
        <p:xfrm>
          <a:off x="467544" y="915566"/>
          <a:ext cx="6984776" cy="31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tabLst>
                <a:tab pos="3967163" algn="l"/>
              </a:tabLst>
            </a:pPr>
            <a:r>
              <a:rPr lang="en-GB" altLang="en-US" smtClean="0"/>
              <a:t>Jargon buster</a:t>
            </a:r>
            <a:endParaRPr lang="en-GB" altLang="en-US" sz="1800" i="1" smtClean="0"/>
          </a:p>
        </p:txBody>
      </p:sp>
      <p:sp>
        <p:nvSpPr>
          <p:cNvPr id="16387"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C8480068-7C38-48BD-BCED-1D1862AA0401}" type="datetime4">
              <a:rPr lang="en-GB" altLang="en-US" smtClean="0"/>
              <a:pPr eaLnBrk="1" hangingPunct="1">
                <a:spcBef>
                  <a:spcPct val="0"/>
                </a:spcBef>
                <a:buClrTx/>
                <a:buFontTx/>
                <a:buNone/>
              </a:pPr>
              <a:t>10 June 2019</a:t>
            </a:fld>
            <a:endParaRPr lang="en-GB" altLang="en-US" smtClean="0"/>
          </a:p>
        </p:txBody>
      </p:sp>
      <p:sp>
        <p:nvSpPr>
          <p:cNvPr id="16388"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0ED9C5C8-E913-40E6-9827-67468A41ACCD}" type="slidenum">
              <a:rPr lang="en-GB" altLang="en-US"/>
              <a:pPr eaLnBrk="1" hangingPunct="1">
                <a:spcBef>
                  <a:spcPct val="0"/>
                </a:spcBef>
                <a:buClrTx/>
                <a:buFontTx/>
                <a:buNone/>
              </a:pPr>
              <a:t>6</a:t>
            </a:fld>
            <a:endParaRPr lang="en-GB" altLang="en-US"/>
          </a:p>
        </p:txBody>
      </p:sp>
      <p:graphicFrame>
        <p:nvGraphicFramePr>
          <p:cNvPr id="13" name="Content Placeholder 12"/>
          <p:cNvGraphicFramePr>
            <a:graphicFrameLocks noGrp="1"/>
          </p:cNvGraphicFramePr>
          <p:nvPr>
            <p:ph idx="1"/>
          </p:nvPr>
        </p:nvGraphicFramePr>
        <p:xfrm>
          <a:off x="1259632" y="1131590"/>
          <a:ext cx="518457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Market-consistent vs Real-world</a:t>
            </a:r>
          </a:p>
        </p:txBody>
      </p:sp>
      <p:sp>
        <p:nvSpPr>
          <p:cNvPr id="17411"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F1D40627-91C6-4C16-A0EB-C30A6124A59C}" type="datetime4">
              <a:rPr lang="en-GB" altLang="en-US" smtClean="0"/>
              <a:pPr eaLnBrk="1" hangingPunct="1">
                <a:spcBef>
                  <a:spcPct val="0"/>
                </a:spcBef>
                <a:buClrTx/>
                <a:buFontTx/>
                <a:buNone/>
              </a:pPr>
              <a:t>10 June 2019</a:t>
            </a:fld>
            <a:endParaRPr lang="en-GB" altLang="en-US" smtClean="0"/>
          </a:p>
        </p:txBody>
      </p:sp>
      <p:sp>
        <p:nvSpPr>
          <p:cNvPr id="17412"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4F62520D-4F76-43CB-88E6-07F63B96557C}" type="slidenum">
              <a:rPr lang="en-GB" altLang="en-US"/>
              <a:pPr eaLnBrk="1" hangingPunct="1">
                <a:spcBef>
                  <a:spcPct val="0"/>
                </a:spcBef>
                <a:buClrTx/>
                <a:buFontTx/>
                <a:buNone/>
              </a:pPr>
              <a:t>7</a:t>
            </a:fld>
            <a:endParaRPr lang="en-GB" altLang="en-US"/>
          </a:p>
        </p:txBody>
      </p:sp>
      <p:sp>
        <p:nvSpPr>
          <p:cNvPr id="12" name="Rectangle 11"/>
          <p:cNvSpPr/>
          <p:nvPr/>
        </p:nvSpPr>
        <p:spPr>
          <a:xfrm>
            <a:off x="3851275" y="1139825"/>
            <a:ext cx="2520950" cy="172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dirty="0"/>
              <a:t>Real-world</a:t>
            </a:r>
          </a:p>
        </p:txBody>
      </p:sp>
      <p:grpSp>
        <p:nvGrpSpPr>
          <p:cNvPr id="17414" name="Group 4"/>
          <p:cNvGrpSpPr>
            <a:grpSpLocks/>
          </p:cNvGrpSpPr>
          <p:nvPr/>
        </p:nvGrpSpPr>
        <p:grpSpPr bwMode="auto">
          <a:xfrm>
            <a:off x="477838" y="1131888"/>
            <a:ext cx="2830512" cy="2592387"/>
            <a:chOff x="971600" y="1131590"/>
            <a:chExt cx="2829364" cy="2592288"/>
          </a:xfrm>
        </p:grpSpPr>
        <p:sp>
          <p:nvSpPr>
            <p:cNvPr id="3" name="Rectangle 2"/>
            <p:cNvSpPr/>
            <p:nvPr/>
          </p:nvSpPr>
          <p:spPr>
            <a:xfrm>
              <a:off x="971600" y="1131590"/>
              <a:ext cx="2519928" cy="1728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dirty="0"/>
                <a:t>Market-consistent</a:t>
              </a:r>
            </a:p>
          </p:txBody>
        </p:sp>
        <p:sp>
          <p:nvSpPr>
            <p:cNvPr id="4" name="Rectangle 3"/>
            <p:cNvSpPr/>
            <p:nvPr/>
          </p:nvSpPr>
          <p:spPr>
            <a:xfrm>
              <a:off x="1281036" y="1841175"/>
              <a:ext cx="2519928" cy="1882703"/>
            </a:xfrm>
            <a:prstGeom prst="rect">
              <a:avLst/>
            </a:prstGeom>
            <a:solidFill>
              <a:srgbClr val="FFFF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
                <a:defRPr/>
              </a:pPr>
              <a:r>
                <a:rPr lang="en-GB" sz="1050" dirty="0">
                  <a:solidFill>
                    <a:schemeClr val="accent2"/>
                  </a:solidFill>
                </a:rPr>
                <a:t>Objective </a:t>
              </a:r>
            </a:p>
            <a:p>
              <a:pPr marL="285750" indent="-285750">
                <a:buFont typeface="Wingdings" panose="05000000000000000000" pitchFamily="2" charset="2"/>
                <a:buChar char="§"/>
                <a:defRPr/>
              </a:pPr>
              <a:r>
                <a:rPr lang="en-GB" sz="1050" dirty="0">
                  <a:solidFill>
                    <a:schemeClr val="accent2"/>
                  </a:solidFill>
                </a:rPr>
                <a:t>Good if you want to execute LPI swap trades</a:t>
              </a:r>
            </a:p>
            <a:p>
              <a:pPr marL="285750" indent="-285750">
                <a:buFont typeface="Wingdings" panose="05000000000000000000" pitchFamily="2" charset="2"/>
                <a:buChar char="§"/>
                <a:defRPr/>
              </a:pPr>
              <a:r>
                <a:rPr lang="en-GB" sz="1050" dirty="0">
                  <a:solidFill>
                    <a:schemeClr val="accent2"/>
                  </a:solidFill>
                </a:rPr>
                <a:t>Arguably unrealistic</a:t>
              </a:r>
            </a:p>
            <a:p>
              <a:pPr marL="285750" indent="-285750">
                <a:buFont typeface="Wingdings" panose="05000000000000000000" pitchFamily="2" charset="2"/>
                <a:buChar char="§"/>
                <a:defRPr/>
              </a:pPr>
              <a:r>
                <a:rPr lang="en-GB" sz="1050" dirty="0">
                  <a:solidFill>
                    <a:schemeClr val="accent2"/>
                  </a:solidFill>
                </a:rPr>
                <a:t>Increasingly difficult to calibrate</a:t>
              </a:r>
            </a:p>
            <a:p>
              <a:pPr marL="285750" indent="-285750">
                <a:buFont typeface="Wingdings" panose="05000000000000000000" pitchFamily="2" charset="2"/>
                <a:buChar char="§"/>
                <a:defRPr/>
              </a:pPr>
              <a:r>
                <a:rPr lang="en-GB" sz="1050" dirty="0">
                  <a:solidFill>
                    <a:schemeClr val="accent2"/>
                  </a:solidFill>
                </a:rPr>
                <a:t>Data must be paid for</a:t>
              </a:r>
            </a:p>
          </p:txBody>
        </p:sp>
      </p:grpSp>
      <p:sp>
        <p:nvSpPr>
          <p:cNvPr id="13" name="Rectangle 12"/>
          <p:cNvSpPr/>
          <p:nvPr/>
        </p:nvSpPr>
        <p:spPr>
          <a:xfrm>
            <a:off x="4211638" y="1841500"/>
            <a:ext cx="2520950" cy="1882775"/>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
              <a:defRPr/>
            </a:pPr>
            <a:r>
              <a:rPr lang="en-GB" sz="1050" dirty="0">
                <a:solidFill>
                  <a:schemeClr val="accent1"/>
                </a:solidFill>
              </a:rPr>
              <a:t>Market-consistent arguably unrealistic, especially on floor. If so RW will achieve better hedge over longer-term</a:t>
            </a:r>
          </a:p>
          <a:p>
            <a:pPr marL="285750" indent="-285750">
              <a:buFont typeface="Wingdings" panose="05000000000000000000" pitchFamily="2" charset="2"/>
              <a:buChar char="§"/>
              <a:defRPr/>
            </a:pPr>
            <a:r>
              <a:rPr lang="en-GB" sz="1050" dirty="0">
                <a:solidFill>
                  <a:schemeClr val="accent1"/>
                </a:solidFill>
              </a:rPr>
              <a:t>Lack of data; hard to calibrate accurately</a:t>
            </a:r>
          </a:p>
          <a:p>
            <a:pPr marL="285750" indent="-285750">
              <a:buFont typeface="Wingdings" panose="05000000000000000000" pitchFamily="2" charset="2"/>
              <a:buChar char="§"/>
              <a:defRPr/>
            </a:pPr>
            <a:r>
              <a:rPr lang="en-GB" sz="1050" dirty="0">
                <a:solidFill>
                  <a:schemeClr val="accent1"/>
                </a:solidFill>
              </a:rPr>
              <a:t>Unclear how bad some simplifying assumptions are e.g. no skew or no autocorrelation</a:t>
            </a:r>
          </a:p>
          <a:p>
            <a:pPr marL="285750" indent="-285750">
              <a:buFont typeface="Wingdings" panose="05000000000000000000" pitchFamily="2" charset="2"/>
              <a:buChar char="§"/>
              <a:defRPr/>
            </a:pPr>
            <a:r>
              <a:rPr lang="en-GB" sz="1050" dirty="0">
                <a:solidFill>
                  <a:schemeClr val="accent1"/>
                </a:solidFill>
              </a:rPr>
              <a:t>More subjective exercise</a:t>
            </a:r>
          </a:p>
          <a:p>
            <a:pPr marL="285750" indent="-285750">
              <a:buFont typeface="Wingdings" panose="05000000000000000000" pitchFamily="2" charset="2"/>
              <a:buChar char="§"/>
              <a:defRPr/>
            </a:pPr>
            <a:endParaRPr lang="en-GB" sz="1050"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Key properties of the main models</a:t>
            </a:r>
          </a:p>
        </p:txBody>
      </p:sp>
      <p:graphicFrame>
        <p:nvGraphicFramePr>
          <p:cNvPr id="6" name="Content Placeholder 5"/>
          <p:cNvGraphicFramePr>
            <a:graphicFrameLocks noGrp="1"/>
          </p:cNvGraphicFramePr>
          <p:nvPr>
            <p:ph idx="1"/>
          </p:nvPr>
        </p:nvGraphicFramePr>
        <p:xfrm>
          <a:off x="468313" y="1455738"/>
          <a:ext cx="6911975" cy="2947987"/>
        </p:xfrm>
        <a:graphic>
          <a:graphicData uri="http://schemas.openxmlformats.org/drawingml/2006/table">
            <a:tbl>
              <a:tblPr firstRow="1" bandRow="1">
                <a:tableStyleId>{21E4AEA4-8DFA-4A89-87EB-49C32662AFE0}</a:tableStyleId>
              </a:tblPr>
              <a:tblGrid>
                <a:gridCol w="1079996"/>
                <a:gridCol w="1367995"/>
                <a:gridCol w="1607168"/>
                <a:gridCol w="1848820"/>
                <a:gridCol w="1007996"/>
              </a:tblGrid>
              <a:tr h="236219">
                <a:tc>
                  <a:txBody>
                    <a:bodyPr/>
                    <a:lstStyle/>
                    <a:p>
                      <a:r>
                        <a:rPr lang="en-GB" sz="1100" dirty="0" smtClean="0"/>
                        <a:t>Property</a:t>
                      </a:r>
                      <a:endParaRPr lang="en-GB" sz="1100" dirty="0"/>
                    </a:p>
                  </a:txBody>
                  <a:tcPr marL="68572" marR="68572" marT="34290" marB="34290">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Black</a:t>
                      </a:r>
                      <a:endParaRPr lang="en-GB" sz="1100" dirty="0"/>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Jarrow-</a:t>
                      </a:r>
                      <a:r>
                        <a:rPr lang="en-GB" sz="1100" dirty="0" err="1" smtClean="0"/>
                        <a:t>Yildrim</a:t>
                      </a:r>
                      <a:endParaRPr lang="en-GB" sz="1100" dirty="0"/>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Typical commercial</a:t>
                      </a:r>
                      <a:r>
                        <a:rPr lang="en-GB" sz="1100" baseline="0" dirty="0" smtClean="0"/>
                        <a:t> ESG</a:t>
                      </a:r>
                      <a:endParaRPr lang="en-GB" sz="1100" dirty="0"/>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SABR</a:t>
                      </a:r>
                      <a:endParaRPr lang="en-GB" sz="1100" dirty="0"/>
                    </a:p>
                  </a:txBody>
                  <a:tcPr marL="68572" marR="68572" marT="34290" marB="3429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9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Market-consistency</a:t>
                      </a:r>
                    </a:p>
                  </a:txBody>
                  <a:tcPr marL="68572" marR="68572" marT="34290" marB="34290">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dirty="0" smtClean="0">
                          <a:solidFill>
                            <a:srgbClr val="3F4548"/>
                          </a:solidFill>
                        </a:rPr>
                        <a:t>Can be fitted</a:t>
                      </a:r>
                      <a:r>
                        <a:rPr lang="en-GB" sz="1100" baseline="0" dirty="0" smtClean="0">
                          <a:solidFill>
                            <a:srgbClr val="3F4548"/>
                          </a:solidFill>
                        </a:rPr>
                        <a:t> to market prices but only one strike per term can be fitted</a:t>
                      </a: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dirty="0" smtClean="0">
                          <a:solidFill>
                            <a:srgbClr val="3F4548"/>
                          </a:solidFill>
                        </a:rPr>
                        <a:t>Can be fitted</a:t>
                      </a:r>
                      <a:r>
                        <a:rPr lang="en-GB" sz="1100" baseline="0" dirty="0" smtClean="0">
                          <a:solidFill>
                            <a:srgbClr val="3F4548"/>
                          </a:solidFill>
                        </a:rPr>
                        <a:t> to market prices but only one strike per term can be fitted</a:t>
                      </a: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dirty="0" smtClean="0">
                          <a:solidFill>
                            <a:srgbClr val="3F4548"/>
                          </a:solidFill>
                        </a:rPr>
                        <a:t>Weak or strong</a:t>
                      </a: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dirty="0" smtClean="0">
                          <a:solidFill>
                            <a:srgbClr val="3F4548"/>
                          </a:solidFill>
                        </a:rPr>
                        <a:t>Strong</a:t>
                      </a:r>
                    </a:p>
                  </a:txBody>
                  <a:tcPr marL="68572" marR="68572" marT="34290" marB="3429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03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Stochastic interest rates</a:t>
                      </a:r>
                    </a:p>
                  </a:txBody>
                  <a:tcPr marL="68572" marR="68572" marT="34290" marB="34290">
                    <a:lnL w="12700" cmpd="sng">
                      <a:noFill/>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03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Autocorrelation of LPI</a:t>
                      </a:r>
                    </a:p>
                  </a:txBody>
                  <a:tcPr marL="68572" marR="68572" marT="34290" marB="34290">
                    <a:lnL w="12700" cmpd="sng">
                      <a:noFill/>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739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Skew</a:t>
                      </a:r>
                    </a:p>
                  </a:txBody>
                  <a:tcPr marL="68572" marR="68572" marT="34290" marB="34290">
                    <a:lnL w="12700" cmpd="sng">
                      <a:noFill/>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dirty="0" smtClean="0">
                          <a:solidFill>
                            <a:srgbClr val="3F4548"/>
                          </a:solidFill>
                        </a:rPr>
                        <a:t>Could use different volatility assumptions for cap/floor</a:t>
                      </a: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2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F4548"/>
                          </a:solidFill>
                        </a:rPr>
                        <a:t>Multi-period</a:t>
                      </a:r>
                    </a:p>
                  </a:txBody>
                  <a:tcPr marL="68572" marR="68572" marT="34290" marB="34290">
                    <a:lnL w="12700" cmpd="sng">
                      <a:noFill/>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dirty="0" smtClean="0">
                        <a:solidFill>
                          <a:srgbClr val="3F4548"/>
                        </a:solidFill>
                      </a:endParaRPr>
                    </a:p>
                  </a:txBody>
                  <a:tcPr marL="68572" marR="68572" marT="34290" marB="3429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18475"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FC1236AC-DEA8-45B1-8534-EC2D5DC15199}" type="datetime4">
              <a:rPr lang="en-GB" altLang="en-US" smtClean="0"/>
              <a:pPr eaLnBrk="1" hangingPunct="1">
                <a:spcBef>
                  <a:spcPct val="0"/>
                </a:spcBef>
                <a:buClrTx/>
                <a:buFontTx/>
                <a:buNone/>
              </a:pPr>
              <a:t>10 June 2019</a:t>
            </a:fld>
            <a:endParaRPr lang="en-GB" altLang="en-US" smtClean="0"/>
          </a:p>
        </p:txBody>
      </p:sp>
      <p:sp>
        <p:nvSpPr>
          <p:cNvPr id="18476"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13440774-5BE1-479A-A31F-C04EDA7959FF}" type="slidenum">
              <a:rPr lang="en-GB" altLang="en-US"/>
              <a:pPr eaLnBrk="1" hangingPunct="1">
                <a:spcBef>
                  <a:spcPct val="0"/>
                </a:spcBef>
                <a:buClrTx/>
                <a:buFontTx/>
                <a:buNone/>
              </a:pPr>
              <a:t>8</a:t>
            </a:fld>
            <a:endParaRPr lang="en-GB" altLang="en-US"/>
          </a:p>
        </p:txBody>
      </p:sp>
      <p:sp>
        <p:nvSpPr>
          <p:cNvPr id="2" name="Rectangle 1"/>
          <p:cNvSpPr/>
          <p:nvPr/>
        </p:nvSpPr>
        <p:spPr>
          <a:xfrm>
            <a:off x="1547813" y="1179513"/>
            <a:ext cx="4824412" cy="21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Real-world</a:t>
            </a:r>
          </a:p>
        </p:txBody>
      </p:sp>
      <p:sp>
        <p:nvSpPr>
          <p:cNvPr id="7" name="Rectangle 6"/>
          <p:cNvSpPr/>
          <p:nvPr/>
        </p:nvSpPr>
        <p:spPr>
          <a:xfrm>
            <a:off x="4500563" y="963613"/>
            <a:ext cx="2879725"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Market-consistent</a:t>
            </a:r>
          </a:p>
        </p:txBody>
      </p:sp>
      <p:sp>
        <p:nvSpPr>
          <p:cNvPr id="8" name="Rectangle 7"/>
          <p:cNvSpPr/>
          <p:nvPr/>
        </p:nvSpPr>
        <p:spPr>
          <a:xfrm>
            <a:off x="1547813" y="963613"/>
            <a:ext cx="2952750" cy="215900"/>
          </a:xfrm>
          <a:prstGeom prst="rect">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solidFill>
              </a:rPr>
              <a:t>Market-consistent</a:t>
            </a:r>
          </a:p>
        </p:txBody>
      </p:sp>
      <p:pic>
        <p:nvPicPr>
          <p:cNvPr id="1848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245586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285591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398621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008438"/>
            <a:ext cx="3587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008438"/>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331946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2851150"/>
            <a:ext cx="3603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2455863"/>
            <a:ext cx="3603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855913"/>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3362325"/>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t>Autocorrelation of LPI</a:t>
            </a:r>
          </a:p>
        </p:txBody>
      </p:sp>
      <p:sp>
        <p:nvSpPr>
          <p:cNvPr id="19459" name="Date Placeholder 3"/>
          <p:cNvSpPr>
            <a:spLocks noGrp="1"/>
          </p:cNvSpPr>
          <p:nvPr>
            <p:ph type="dt" sz="quarter" idx="10"/>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F252A203-54DF-4F63-9305-F136E52E4B2A}" type="datetime4">
              <a:rPr lang="en-GB" altLang="en-US" smtClean="0"/>
              <a:pPr eaLnBrk="1" hangingPunct="1">
                <a:spcBef>
                  <a:spcPct val="0"/>
                </a:spcBef>
                <a:buClrTx/>
                <a:buFontTx/>
                <a:buNone/>
              </a:pPr>
              <a:t>10 June 2019</a:t>
            </a:fld>
            <a:endParaRPr lang="en-GB" altLang="en-US" smtClean="0"/>
          </a:p>
        </p:txBody>
      </p:sp>
      <p:sp>
        <p:nvSpPr>
          <p:cNvPr id="19460" name="Slide Number Placeholder 4"/>
          <p:cNvSpPr>
            <a:spLocks noGrp="1"/>
          </p:cNvSpPr>
          <p:nvPr>
            <p:ph type="sldNum" sz="quarter" idx="12"/>
          </p:nvPr>
        </p:nvSpPr>
        <p:spPr>
          <a:noFill/>
        </p:spPr>
        <p:txBody>
          <a:bodyPr/>
          <a:lstStyle>
            <a:lvl1pPr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1pPr>
            <a:lvl2pPr marL="742950" indent="-285750" eaLnBrk="0" hangingPunct="0">
              <a:spcBef>
                <a:spcPct val="50000"/>
              </a:spcBef>
              <a:buClr>
                <a:srgbClr val="D9AB16"/>
              </a:buClr>
              <a:buChar char="–"/>
              <a:defRPr sz="1500">
                <a:solidFill>
                  <a:srgbClr val="3F4548"/>
                </a:solidFill>
                <a:latin typeface="Arial" panose="020B0604020202020204" pitchFamily="34" charset="0"/>
                <a:cs typeface="Arial" panose="020B0604020202020204" pitchFamily="34" charset="0"/>
              </a:defRPr>
            </a:lvl2pPr>
            <a:lvl3pPr marL="1143000" indent="-228600" eaLnBrk="0" hangingPunct="0">
              <a:spcBef>
                <a:spcPct val="50000"/>
              </a:spcBef>
              <a:buClr>
                <a:srgbClr val="D9AB16"/>
              </a:buClr>
              <a:buChar char="•"/>
              <a:defRPr>
                <a:solidFill>
                  <a:srgbClr val="3F4548"/>
                </a:solidFill>
                <a:latin typeface="Arial" panose="020B0604020202020204" pitchFamily="34" charset="0"/>
                <a:cs typeface="Arial" panose="020B0604020202020204" pitchFamily="34" charset="0"/>
              </a:defRPr>
            </a:lvl3pPr>
            <a:lvl4pPr marL="1600200" indent="-228600" eaLnBrk="0" hangingPunct="0">
              <a:spcBef>
                <a:spcPct val="50000"/>
              </a:spcBef>
              <a:buClr>
                <a:srgbClr val="D9AB16"/>
              </a:buClr>
              <a:buChar char="–"/>
              <a:defRPr sz="1200">
                <a:solidFill>
                  <a:srgbClr val="3F4548"/>
                </a:solidFill>
                <a:latin typeface="Arial" panose="020B0604020202020204" pitchFamily="34" charset="0"/>
                <a:cs typeface="Arial" panose="020B0604020202020204" pitchFamily="34" charset="0"/>
              </a:defRPr>
            </a:lvl4pPr>
            <a:lvl5pPr marL="2057400" indent="-228600" eaLnBrk="0" hangingPunct="0">
              <a:spcBef>
                <a:spcPct val="50000"/>
              </a:spcBef>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D9AB16"/>
              </a:buClr>
              <a:buFont typeface="Arial" panose="020B0604020202020204" pitchFamily="34" charset="0"/>
              <a:buChar char="•"/>
              <a:defRPr sz="1100">
                <a:solidFill>
                  <a:srgbClr val="3F4548"/>
                </a:solidFill>
                <a:latin typeface="Arial" panose="020B0604020202020204" pitchFamily="34" charset="0"/>
                <a:cs typeface="Arial" panose="020B0604020202020204" pitchFamily="34" charset="0"/>
              </a:defRPr>
            </a:lvl9pPr>
          </a:lstStyle>
          <a:p>
            <a:pPr eaLnBrk="1" hangingPunct="1">
              <a:spcBef>
                <a:spcPct val="0"/>
              </a:spcBef>
              <a:buClrTx/>
              <a:buFontTx/>
              <a:buNone/>
            </a:pPr>
            <a:fld id="{4E6B5239-1C8C-4CE8-84E2-3E3A2DECEEDE}" type="slidenum">
              <a:rPr lang="en-GB" altLang="en-US"/>
              <a:pPr eaLnBrk="1" hangingPunct="1">
                <a:spcBef>
                  <a:spcPct val="0"/>
                </a:spcBef>
                <a:buClrTx/>
                <a:buFontTx/>
                <a:buNone/>
              </a:pPr>
              <a:t>9</a:t>
            </a:fld>
            <a:endParaRPr lang="en-GB" altLang="en-US"/>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463675"/>
            <a:ext cx="3671888"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ontent Placeholder 2"/>
          <p:cNvSpPr>
            <a:spLocks noGrp="1"/>
          </p:cNvSpPr>
          <p:nvPr>
            <p:ph idx="1"/>
          </p:nvPr>
        </p:nvSpPr>
        <p:spPr>
          <a:xfrm>
            <a:off x="4211638" y="987425"/>
            <a:ext cx="4532312" cy="3606800"/>
          </a:xfrm>
        </p:spPr>
        <p:txBody>
          <a:bodyPr/>
          <a:lstStyle/>
          <a:p>
            <a:pPr marL="202417" indent="-202417" eaLnBrk="1" hangingPunct="1">
              <a:defRPr/>
            </a:pPr>
            <a:r>
              <a:rPr lang="en-GB" dirty="0" smtClean="0"/>
              <a:t>If zero autocorrelation these lines would be the same</a:t>
            </a:r>
          </a:p>
          <a:p>
            <a:pPr marL="202417" indent="-202417" eaLnBrk="1" hangingPunct="1">
              <a:defRPr/>
            </a:pPr>
            <a:r>
              <a:rPr lang="en-GB" dirty="0" smtClean="0"/>
              <a:t>Higher blue line implies positive autocorrelation</a:t>
            </a:r>
          </a:p>
          <a:p>
            <a:pPr marL="202417" indent="-202417" eaLnBrk="1" hangingPunct="1">
              <a:defRPr/>
            </a:pPr>
            <a:r>
              <a:rPr lang="en-GB" dirty="0" smtClean="0"/>
              <a:t>Impact on LPI curves is smaller because realised LPI volatility &lt; realised RPI volatility</a:t>
            </a:r>
          </a:p>
          <a:p>
            <a:pPr marL="202417" indent="-202417" eaLnBrk="1" hangingPunct="1">
              <a:defRPr/>
            </a:pPr>
            <a:r>
              <a:rPr lang="en-GB" dirty="0" smtClean="0"/>
              <a:t>But differences matter for another reason – calibrate LPI model to ZC RPI swaps or YoY RPI swaps?</a:t>
            </a:r>
            <a:endParaRPr lang="en-GB" dirty="0"/>
          </a:p>
          <a:p>
            <a:pPr marL="0" indent="0" eaLnBrk="1" hangingPunct="1">
              <a:buFontTx/>
              <a:buNone/>
              <a:defRPr/>
            </a:pPr>
            <a:endParaRPr lang="en-GB" dirty="0"/>
          </a:p>
        </p:txBody>
      </p:sp>
      <p:sp>
        <p:nvSpPr>
          <p:cNvPr id="19463" name="Rectangle 3"/>
          <p:cNvSpPr>
            <a:spLocks noChangeArrowheads="1"/>
          </p:cNvSpPr>
          <p:nvPr/>
        </p:nvSpPr>
        <p:spPr bwMode="auto">
          <a:xfrm>
            <a:off x="34925" y="1065213"/>
            <a:ext cx="417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t>Effect of autocorrelation on spot LPI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784e6d64-272a-4c0b-aef4-7501937f1df8" origin="userSelected">
  <element uid="id_classification_nonbusiness" value=""/>
</sisl>
</file>

<file path=customXml/itemProps1.xml><?xml version="1.0" encoding="utf-8"?>
<ds:datastoreItem xmlns:ds="http://schemas.openxmlformats.org/officeDocument/2006/customXml" ds:itemID="{A4F35CB8-70D5-4606-8918-118174F7B04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IFOA PowerPoint template 16.9</Template>
  <TotalTime>2798</TotalTime>
  <Words>1410</Words>
  <Application>Microsoft Office PowerPoint</Application>
  <PresentationFormat>On-screen Show (16:9)</PresentationFormat>
  <Paragraphs>230</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Wingdings</vt:lpstr>
      <vt:lpstr>IFOA PowerPoint template 16.9</vt:lpstr>
      <vt:lpstr>LPI Risk Working Party</vt:lpstr>
      <vt:lpstr>LPI risk working party: Terms of reference</vt:lpstr>
      <vt:lpstr>Key industry players</vt:lpstr>
      <vt:lpstr>Valuing the inflation sensitivity of LPI-linked liabilities</vt:lpstr>
      <vt:lpstr>Reasons for picking a certain approach</vt:lpstr>
      <vt:lpstr>Jargon buster</vt:lpstr>
      <vt:lpstr>Market-consistent vs Real-world</vt:lpstr>
      <vt:lpstr>Key properties of the main models</vt:lpstr>
      <vt:lpstr>Autocorrelation of LPI</vt:lpstr>
      <vt:lpstr>Skew</vt:lpstr>
      <vt:lpstr>Calibrating the Black Model</vt:lpstr>
      <vt:lpstr>Black 1.8%</vt:lpstr>
      <vt:lpstr>SABR</vt:lpstr>
      <vt:lpstr>How much impact does choice of model have?</vt:lpstr>
      <vt:lpstr>LPI risk isn’t the whole story</vt:lpstr>
      <vt:lpstr>Key takeaways &amp; planned future work</vt:lpstr>
      <vt:lpstr>Questions</vt:lpstr>
    </vt:vector>
  </TitlesOfParts>
  <Company>IFoA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keywords>Public</cp:keywords>
  <cp:lastModifiedBy>Niki Park</cp:lastModifiedBy>
  <cp:revision>45</cp:revision>
  <dcterms:created xsi:type="dcterms:W3CDTF">2016-07-04T15:53:51Z</dcterms:created>
  <dcterms:modified xsi:type="dcterms:W3CDTF">2019-06-10T12:32:36Z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c1406ac6-8703-4cc0-847f-db1aa6e86cd3</vt:lpwstr>
  </property>
  <property fmtid="{D5CDD505-2E9C-101B-9397-08002B2CF9AE}" pid="3" name="bjSaver">
    <vt:lpwstr>EIB8FIc6STolDSutx5rtLcLY2UwvnrOu</vt:lpwstr>
  </property>
  <property fmtid="{D5CDD505-2E9C-101B-9397-08002B2CF9AE}" pid="4" name="bjDocumentLabelXML">
    <vt:lpwstr>&lt;?xml version="1.0" encoding="us-ascii"?&gt;&lt;sisl xmlns:xsi="http://www.w3.org/2001/XMLSchema-instance" xmlns:xsd="http://www.w3.org/2001/XMLSchema" sislVersion="0" policy="784e6d64-272a-4c0b-aef4-7501937f1df8" origin="userSelected" xmlns="http://www.boldonj</vt:lpwstr>
  </property>
  <property fmtid="{D5CDD505-2E9C-101B-9397-08002B2CF9AE}" pid="5" name="bjDocumentLabelXML-0">
    <vt:lpwstr>ames.com/2008/01/sie/internal/label"&gt;&lt;element uid="id_classification_nonbusiness" value="" /&gt;&lt;/sisl&gt;</vt:lpwstr>
  </property>
  <property fmtid="{D5CDD505-2E9C-101B-9397-08002B2CF9AE}" pid="6" name="bjDocumentSecurityLabel">
    <vt:lpwstr>Public</vt:lpwstr>
  </property>
  <property fmtid="{D5CDD505-2E9C-101B-9397-08002B2CF9AE}" pid="7" name="LandG_DigitalShadows">
    <vt:lpwstr>cey9Um-."m,QaSJ#+A64Rw5{K-;[BbG9</vt:lpwstr>
  </property>
  <property fmtid="{D5CDD505-2E9C-101B-9397-08002B2CF9AE}" pid="8" name="LandG_Classification">
    <vt:lpwstr>Public</vt:lpwstr>
  </property>
</Properties>
</file>