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3.xml" ContentType="application/vnd.openxmlformats-officedocument.theme+xml"/>
  <Override PartName="/ppt/media/image14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5"/>
  </p:notesMasterIdLst>
  <p:sldIdLst>
    <p:sldId id="305" r:id="rId3"/>
    <p:sldId id="32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86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5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2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19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11 April 2024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5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3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6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11 April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5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/>
          <a:stretch/>
        </p:blipFill>
        <p:spPr>
          <a:xfrm>
            <a:off x="8686800" y="0"/>
            <a:ext cx="415107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 April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859231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53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24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April 2024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6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April 2024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April 2024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11 April 2024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5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3127" y="6143244"/>
            <a:ext cx="1754124" cy="435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0428" y="2654675"/>
            <a:ext cx="3311143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953" y="1172973"/>
            <a:ext cx="10750092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11 April 2024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72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81A-332B-44E2-8041-3F82B12CC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99" y="1557225"/>
            <a:ext cx="11356980" cy="1491906"/>
          </a:xfrm>
        </p:spPr>
        <p:txBody>
          <a:bodyPr/>
          <a:lstStyle/>
          <a:p>
            <a:r>
              <a:rPr lang="en-GB" sz="3100" dirty="0"/>
              <a:t>IFoA Thought Leadership Series: Artificial Intelligence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>
                <a:solidFill>
                  <a:schemeClr val="accent1"/>
                </a:solidFill>
              </a:rPr>
              <a:t>AI Ethics and Regulation</a:t>
            </a:r>
            <a:br>
              <a:rPr lang="en-GB" dirty="0"/>
            </a:br>
            <a:br>
              <a:rPr lang="en-GB" dirty="0"/>
            </a:br>
            <a:r>
              <a:rPr lang="en-GB" sz="2800" dirty="0">
                <a:solidFill>
                  <a:schemeClr val="bg1"/>
                </a:solidFill>
              </a:rPr>
              <a:t>11 April 2024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	</a:t>
            </a:r>
            <a:r>
              <a:rPr lang="en-GB" dirty="0"/>
              <a:t>					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13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953" y="1173460"/>
            <a:ext cx="10248265" cy="323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Oppo</a:t>
            </a:r>
            <a:r>
              <a:rPr sz="2100" spc="8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tuniti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200">
              <a:latin typeface="Times New Roman"/>
              <a:cs typeface="Times New Roman"/>
            </a:endParaRPr>
          </a:p>
          <a:p>
            <a:pPr marL="393700" marR="5080" indent="-381000">
              <a:lnSpc>
                <a:spcPct val="101400"/>
              </a:lnSpc>
              <a:buSzPct val="123809"/>
              <a:buFont typeface="Arial"/>
              <a:buChar char="•"/>
              <a:tabLst>
                <a:tab pos="393700" algn="l"/>
              </a:tabLst>
            </a:pP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ers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banks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poss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ibili</a:t>
            </a:r>
            <a:r>
              <a:rPr sz="2100" spc="5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100" spc="-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ultr</a:t>
            </a:r>
            <a:r>
              <a:rPr sz="2100" spc="7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-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rsonalis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4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finan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ial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ucts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sol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ou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 g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ner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4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teractions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cus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omer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sup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9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ir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wn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ta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and financial his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or</a:t>
            </a:r>
            <a:r>
              <a:rPr sz="2100" spc="-13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93700" marR="408940" indent="-381000">
              <a:lnSpc>
                <a:spcPct val="101400"/>
              </a:lnSpc>
              <a:buSzPct val="123809"/>
              <a:buFont typeface="Arial"/>
              <a:buChar char="•"/>
              <a:tabLst>
                <a:tab pos="393700" algn="l"/>
              </a:tabLst>
            </a:pP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7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ter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mode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mean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7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ter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-4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1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trans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ormin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it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mar</a:t>
            </a:r>
            <a:r>
              <a:rPr sz="2100" spc="-60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t,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ucin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spc="-6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ult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allo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ting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mo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capit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al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thos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wh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us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it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t.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SzPct val="123809"/>
              <a:buFont typeface="Arial"/>
              <a:buChar char="•"/>
              <a:tabLst>
                <a:tab pos="393700" algn="l"/>
              </a:tabLst>
            </a:pPr>
            <a:r>
              <a:rPr sz="2100" b="1" spc="-6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b="1" spc="10" dirty="0">
                <a:solidFill>
                  <a:srgbClr val="2C3646"/>
                </a:solidFill>
                <a:latin typeface="Arial"/>
                <a:cs typeface="Arial"/>
              </a:rPr>
              <a:t>ut…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604" y="348995"/>
            <a:ext cx="8918575" cy="416559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trans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4716" y="5856732"/>
            <a:ext cx="3828287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0"/>
            <a:ext cx="10915015" cy="1030605"/>
          </a:xfrm>
          <a:custGeom>
            <a:avLst/>
            <a:gdLst/>
            <a:ahLst/>
            <a:cxnLst/>
            <a:rect l="l" t="t" r="r" b="b"/>
            <a:pathLst>
              <a:path w="10915015" h="1030605">
                <a:moveTo>
                  <a:pt x="0" y="1030224"/>
                </a:moveTo>
                <a:lnTo>
                  <a:pt x="10914888" y="1030224"/>
                </a:lnTo>
                <a:lnTo>
                  <a:pt x="1091488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333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0732" y="649352"/>
            <a:ext cx="5250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isk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dri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conseq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ences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9044" y="1359408"/>
            <a:ext cx="4415028" cy="492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1480" y="6009132"/>
            <a:ext cx="2090927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4607" y="1562100"/>
            <a:ext cx="2720340" cy="329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953" y="1172973"/>
            <a:ext cx="6871970" cy="363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ks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wit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lo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ment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93700" marR="86360" indent="-381000">
              <a:lnSpc>
                <a:spcPct val="100000"/>
              </a:lnSpc>
              <a:buSzPct val="130000"/>
              <a:buFont typeface="Arial"/>
              <a:buChar char="•"/>
              <a:tabLst>
                <a:tab pos="393700" algn="l"/>
              </a:tabLst>
            </a:pP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ma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1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ee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phishing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9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1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C3646"/>
                </a:solidFill>
                <a:latin typeface="Arial"/>
                <a:cs typeface="Arial"/>
              </a:rPr>
              <a:t>mo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onvinc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93700" marR="5080" indent="-381000" algn="just">
              <a:lnSpc>
                <a:spcPct val="100000"/>
              </a:lnSpc>
              <a:buSzPct val="130000"/>
              <a:buFont typeface="Arial"/>
              <a:buChar char="•"/>
              <a:tabLst>
                <a:tab pos="393700" algn="l"/>
              </a:tabLst>
            </a:pP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Inc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9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ing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se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ithout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ul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tions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me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1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000" spc="-9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nin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nd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harms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-6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and </a:t>
            </a:r>
            <a:r>
              <a:rPr sz="20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jud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2000" spc="-8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ind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hom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witho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t </a:t>
            </a:r>
            <a:r>
              <a:rPr sz="2000" spc="-1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nes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93700" marR="299085" indent="-381000">
              <a:lnSpc>
                <a:spcPct val="100000"/>
              </a:lnSpc>
              <a:buSzPct val="130000"/>
              <a:buFont typeface="Arial"/>
              <a:buChar char="•"/>
              <a:tabLst>
                <a:tab pos="393700" algn="l"/>
              </a:tabLst>
            </a:pP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win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C3646"/>
                </a:solidFill>
                <a:latin typeface="Arial"/>
                <a:cs typeface="Arial"/>
              </a:rPr>
              <a:t>Ge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wit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5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und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rs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ing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ut</a:t>
            </a:r>
            <a:r>
              <a:rPr sz="2000" spc="-9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tiona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Arial"/>
                <a:cs typeface="Arial"/>
              </a:rPr>
              <a:t>op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er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tiona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ul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20" dirty="0">
                <a:solidFill>
                  <a:srgbClr val="2C3646"/>
                </a:solidFill>
                <a:latin typeface="Arial"/>
                <a:cs typeface="Arial"/>
              </a:rPr>
              <a:t>or</a:t>
            </a:r>
            <a:r>
              <a:rPr sz="2000" spc="-13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 </a:t>
            </a:r>
            <a:r>
              <a:rPr sz="20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2C3646"/>
                </a:solidFill>
                <a:latin typeface="Arial"/>
                <a:cs typeface="Arial"/>
              </a:rPr>
              <a:t>ua</a:t>
            </a:r>
            <a:r>
              <a:rPr sz="2000" spc="-3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0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2C3646"/>
                </a:solidFill>
                <a:latin typeface="Arial"/>
                <a:cs typeface="Arial"/>
              </a:rPr>
              <a:t>nanci</a:t>
            </a:r>
            <a:r>
              <a:rPr sz="2000" spc="-5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000" spc="-5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30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000" spc="-60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604" y="348995"/>
            <a:ext cx="8918575" cy="416559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trans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9747" y="5952744"/>
            <a:ext cx="3828288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165FE-1D5F-4086-A6F1-ADCC09BA4FF2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 April 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29D89-28D6-400C-BE2E-4CB4EC7E1F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158" y="105947"/>
            <a:ext cx="10902949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9CC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9CC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85774" y="118298"/>
            <a:ext cx="2209682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9CC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Speakers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9CC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70" y="3776129"/>
            <a:ext cx="165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Kartina Tahir Thomson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President-elect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the Institute and Faculty of Actuaries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BEA0F-CEED-CFF4-749D-21699AD0A9F6}"/>
              </a:ext>
            </a:extLst>
          </p:cNvPr>
          <p:cNvSpPr/>
          <p:nvPr/>
        </p:nvSpPr>
        <p:spPr>
          <a:xfrm>
            <a:off x="1849759" y="3776129"/>
            <a:ext cx="2075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Dr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Cosmina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Dorobantu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Co-Director and Co-Founder of the Public Policy Programme at The Alan Turing Institute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4C9AB5-E336-DD8A-140B-FC87C99C95C8}"/>
              </a:ext>
            </a:extLst>
          </p:cNvPr>
          <p:cNvSpPr txBox="1">
            <a:spLocks/>
          </p:cNvSpPr>
          <p:nvPr/>
        </p:nvSpPr>
        <p:spPr>
          <a:xfrm>
            <a:off x="-176153" y="118298"/>
            <a:ext cx="2209682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9CC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Chair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9CC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11855-3132-8F46-D2AD-845B05578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0" t="14721" r="19760"/>
          <a:stretch/>
        </p:blipFill>
        <p:spPr>
          <a:xfrm>
            <a:off x="145205" y="1340768"/>
            <a:ext cx="1566965" cy="1893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DFF79-D6B0-7B81-F3F4-5E5F6785CEAD}"/>
              </a:ext>
            </a:extLst>
          </p:cNvPr>
          <p:cNvSpPr/>
          <p:nvPr/>
        </p:nvSpPr>
        <p:spPr>
          <a:xfrm>
            <a:off x="5878955" y="3784501"/>
            <a:ext cx="20753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Andrew Strait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Associate Director (Emerging technology and industry practice) at the Ada Lovelace Institute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BD6F0-23D7-B3AB-0EA6-945A839D2617}"/>
              </a:ext>
            </a:extLst>
          </p:cNvPr>
          <p:cNvSpPr/>
          <p:nvPr/>
        </p:nvSpPr>
        <p:spPr>
          <a:xfrm>
            <a:off x="7862719" y="3758714"/>
            <a:ext cx="20753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Dr Florian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Ostmann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Head of AI Governance and Regulatory Innovation, and Policy Fellow at The Alan Turing Institute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CCD7F-1BE1-F847-A386-6B1265F515DF}"/>
              </a:ext>
            </a:extLst>
          </p:cNvPr>
          <p:cNvSpPr/>
          <p:nvPr/>
        </p:nvSpPr>
        <p:spPr>
          <a:xfrm>
            <a:off x="9968500" y="3758714"/>
            <a:ext cx="2075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Matthew Edwards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Innovation Lead at Willis Towers Watson and IFoA Council Member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3E8945-A32B-A7EB-8696-1BE6F8F9770C}"/>
              </a:ext>
            </a:extLst>
          </p:cNvPr>
          <p:cNvSpPr/>
          <p:nvPr/>
        </p:nvSpPr>
        <p:spPr>
          <a:xfrm>
            <a:off x="3843286" y="3780315"/>
            <a:ext cx="20753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Helene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Panzarino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Associate Director, Centre for Digital Banking and Finance at the London Institute of Banking and Finance</a:t>
            </a:r>
          </a:p>
        </p:txBody>
      </p:sp>
      <p:pic>
        <p:nvPicPr>
          <p:cNvPr id="17" name="Picture 16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C885D455-697C-25A5-A096-3A2C94C9F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2" y="1401345"/>
            <a:ext cx="1830125" cy="1833298"/>
          </a:xfrm>
          <a:prstGeom prst="rect">
            <a:avLst/>
          </a:prstGeom>
        </p:spPr>
      </p:pic>
      <p:pic>
        <p:nvPicPr>
          <p:cNvPr id="19" name="Picture 1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00114FD-1830-5ED5-2C9B-3E4754B16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9" y="1359448"/>
            <a:ext cx="1793037" cy="1875195"/>
          </a:xfrm>
          <a:prstGeom prst="rect">
            <a:avLst/>
          </a:prstGeom>
        </p:spPr>
      </p:pic>
      <p:pic>
        <p:nvPicPr>
          <p:cNvPr id="21" name="Picture 20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05BADDF8-6522-D0A0-289E-AE22A76FF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1"/>
          <a:stretch/>
        </p:blipFill>
        <p:spPr>
          <a:xfrm>
            <a:off x="7962313" y="1401345"/>
            <a:ext cx="1935949" cy="1833298"/>
          </a:xfrm>
          <a:prstGeom prst="rect">
            <a:avLst/>
          </a:prstGeom>
        </p:spPr>
      </p:pic>
      <p:pic>
        <p:nvPicPr>
          <p:cNvPr id="23" name="Picture 22" descr="A person with long hair wearing a red shirt&#10;&#10;Description automatically generated">
            <a:extLst>
              <a:ext uri="{FF2B5EF4-FFF2-40B4-BE49-F238E27FC236}">
                <a16:creationId xmlns:a16="http://schemas.microsoft.com/office/drawing/2014/main" id="{DB491436-E38B-3573-6297-7B44DEC350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" b="14167"/>
          <a:stretch/>
        </p:blipFill>
        <p:spPr>
          <a:xfrm>
            <a:off x="4065279" y="1359448"/>
            <a:ext cx="1840991" cy="18751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FABE45-1F89-9C48-04C0-B7211B9A5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40" y="1359448"/>
            <a:ext cx="1899466" cy="18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351" y="400811"/>
            <a:ext cx="10915015" cy="1030605"/>
          </a:xfrm>
          <a:prstGeom prst="rect">
            <a:avLst/>
          </a:prstGeom>
          <a:solidFill>
            <a:srgbClr val="3333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ting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nanc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vices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2032254"/>
            <a:ext cx="9121140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91655">
              <a:lnSpc>
                <a:spcPct val="155100"/>
              </a:lnSpc>
            </a:pP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Helene</a:t>
            </a:r>
            <a:r>
              <a:rPr sz="2400" b="1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rgbClr val="2C3646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an</a:t>
            </a:r>
            <a:r>
              <a:rPr sz="2400" b="1" spc="-45" dirty="0">
                <a:solidFill>
                  <a:srgbClr val="2C3646"/>
                </a:solidFill>
                <a:latin typeface="Calibri"/>
                <a:cs typeface="Calibri"/>
              </a:rPr>
              <a:t>z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arino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 LIB</a:t>
            </a:r>
            <a:r>
              <a:rPr sz="2400" b="1" spc="-75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/CSFI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ri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,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2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0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24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400" b="1" spc="-3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400" b="1" spc="-4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400" b="1" spc="2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and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75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aculty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 Act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aries</a:t>
            </a:r>
            <a:r>
              <a:rPr sz="2400" b="1" spc="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400" b="1" spc="-20" dirty="0">
                <a:solidFill>
                  <a:srgbClr val="2C3646"/>
                </a:solidFill>
                <a:latin typeface="Calibri"/>
                <a:cs typeface="Calibri"/>
              </a:rPr>
              <a:t>ebin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ar</a:t>
            </a:r>
            <a:r>
              <a:rPr sz="2400" b="1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on </a:t>
            </a:r>
            <a:r>
              <a:rPr sz="2400" b="1" spc="-5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2C3646"/>
                </a:solidFill>
                <a:latin typeface="Calibri"/>
                <a:cs typeface="Calibri"/>
              </a:rPr>
              <a:t>h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ics</a:t>
            </a:r>
            <a:r>
              <a:rPr sz="2400" b="1" spc="2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400" b="1" spc="-2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400" b="1" spc="-40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on</a:t>
            </a:r>
            <a:r>
              <a:rPr sz="2400" b="1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C3646"/>
                </a:solidFill>
                <a:latin typeface="Calibri"/>
                <a:cs typeface="Calibri"/>
              </a:rPr>
              <a:t>in </a:t>
            </a:r>
            <a:r>
              <a:rPr sz="2400" b="1" spc="-15" dirty="0">
                <a:solidFill>
                  <a:srgbClr val="2C3646"/>
                </a:solidFill>
                <a:latin typeface="Calibri"/>
                <a:cs typeface="Calibri"/>
              </a:rPr>
              <a:t>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73568" y="5870447"/>
            <a:ext cx="3828287" cy="652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08" y="263652"/>
            <a:ext cx="10915015" cy="1031875"/>
          </a:xfrm>
          <a:prstGeom prst="rect">
            <a:avLst/>
          </a:prstGeom>
          <a:solidFill>
            <a:srgbClr val="3333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ting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7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121" y="1641982"/>
            <a:ext cx="10907395" cy="3586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’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been us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ng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170" dirty="0">
                <a:solidFill>
                  <a:srgbClr val="2C3646"/>
                </a:solidFill>
                <a:latin typeface="Calibri"/>
                <a:cs typeface="Calibri"/>
              </a:rPr>
              <a:t>“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AI”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(la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y </a:t>
            </a:r>
            <a:r>
              <a:rPr sz="2000" spc="-3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ta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ti</a:t>
            </a:r>
            <a:r>
              <a:rPr sz="2000" spc="-3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ti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al</a:t>
            </a:r>
            <a:r>
              <a:rPr sz="2000" spc="4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spc="-5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ence) in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finan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5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0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ea</a:t>
            </a:r>
            <a:r>
              <a:rPr sz="2000" spc="-4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’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been us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ng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“machine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arnin</a:t>
            </a:r>
            <a:r>
              <a:rPr sz="2000" spc="85" dirty="0">
                <a:solidFill>
                  <a:srgbClr val="2C3646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”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decades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edit deci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ion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ng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other fie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ds,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oo.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The </a:t>
            </a:r>
            <a:r>
              <a:rPr sz="2000" spc="-3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ece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 AI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‘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ution’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w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ith 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  appl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ic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 of 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al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ork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thods lack a clear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prior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anding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tual</a:t>
            </a:r>
            <a:r>
              <a:rPr sz="2000" spc="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pa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/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ou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om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 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ompa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ed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 ear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2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mode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egul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y and 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thi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al 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easons, this</a:t>
            </a:r>
            <a:r>
              <a:rPr sz="2000" spc="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ans t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h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ap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lying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the 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w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e’ of AI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inn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tion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 </a:t>
            </a:r>
            <a:r>
              <a:rPr sz="2000" spc="-2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 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 much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mo</a:t>
            </a:r>
            <a:r>
              <a:rPr sz="2000" spc="-3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 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ompl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ed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an 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 is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so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othe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sec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om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g</a:t>
            </a:r>
            <a:r>
              <a:rPr sz="2000" spc="2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art</a:t>
            </a:r>
            <a:r>
              <a:rPr sz="2000" spc="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o UK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/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US/EU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2C3646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ty 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n AI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ag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ts</a:t>
            </a:r>
            <a:r>
              <a:rPr sz="2000" spc="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b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ha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s t</a:t>
            </a:r>
            <a:r>
              <a:rPr sz="2000" spc="5" dirty="0">
                <a:solidFill>
                  <a:srgbClr val="2C3646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C36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ho</a:t>
            </a:r>
            <a:r>
              <a:rPr sz="2000" spc="-40" dirty="0">
                <a:solidFill>
                  <a:srgbClr val="2C3646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2C3646"/>
                </a:solidFill>
                <a:latin typeface="Calibri"/>
                <a:cs typeface="Calibri"/>
              </a:rPr>
              <a:t>bol</a:t>
            </a:r>
            <a:r>
              <a:rPr sz="2000" spc="-25" dirty="0">
                <a:solidFill>
                  <a:srgbClr val="2C3646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2C3646"/>
                </a:solidFill>
                <a:latin typeface="Calibri"/>
                <a:cs typeface="Calibri"/>
              </a:rPr>
              <a:t>ed?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5240" y="6057900"/>
            <a:ext cx="3828288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C3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127" y="6143244"/>
            <a:ext cx="1754124" cy="43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7541" y="834389"/>
            <a:ext cx="3825240" cy="876300"/>
          </a:xfrm>
          <a:prstGeom prst="rect">
            <a:avLst/>
          </a:prstGeom>
          <a:solidFill>
            <a:srgbClr val="FFFFFF"/>
          </a:solidFill>
          <a:ln w="38100">
            <a:solidFill>
              <a:srgbClr val="161B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z="3200" b="1" spc="-5" dirty="0">
                <a:solidFill>
                  <a:srgbClr val="252525"/>
                </a:solidFill>
                <a:latin typeface="Arial"/>
                <a:cs typeface="Arial"/>
              </a:rPr>
              <a:t>Oppo</a:t>
            </a:r>
            <a:r>
              <a:rPr sz="3200" b="1" spc="10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252525"/>
                </a:solidFill>
                <a:latin typeface="Arial"/>
                <a:cs typeface="Arial"/>
              </a:rPr>
              <a:t>uniti</a:t>
            </a:r>
            <a:r>
              <a:rPr sz="3200" b="1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3200" b="1" spc="-14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0714" y="848105"/>
            <a:ext cx="6047740" cy="1199515"/>
          </a:xfrm>
          <a:custGeom>
            <a:avLst/>
            <a:gdLst/>
            <a:ahLst/>
            <a:cxnLst/>
            <a:rect l="l" t="t" r="r" b="b"/>
            <a:pathLst>
              <a:path w="6047740" h="1199514">
                <a:moveTo>
                  <a:pt x="0" y="1199388"/>
                </a:moveTo>
                <a:lnTo>
                  <a:pt x="6047232" y="1199388"/>
                </a:lnTo>
                <a:lnTo>
                  <a:pt x="6047232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2C3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0714" y="848105"/>
            <a:ext cx="6047740" cy="1199515"/>
          </a:xfrm>
          <a:prstGeom prst="rect">
            <a:avLst/>
          </a:prstGeom>
          <a:solidFill>
            <a:srgbClr val="2C3646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16510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lear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nif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oppo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ion,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ppo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omer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pa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cular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541" y="3918965"/>
            <a:ext cx="3825240" cy="878205"/>
          </a:xfrm>
          <a:prstGeom prst="rect">
            <a:avLst/>
          </a:prstGeom>
          <a:solidFill>
            <a:srgbClr val="FFFFFF"/>
          </a:solidFill>
          <a:ln w="38100">
            <a:solidFill>
              <a:srgbClr val="161B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586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3200" b="1" spc="-3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3200" b="1" spc="-65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0714" y="3918965"/>
            <a:ext cx="6047740" cy="923925"/>
          </a:xfrm>
          <a:custGeom>
            <a:avLst/>
            <a:gdLst/>
            <a:ahLst/>
            <a:cxnLst/>
            <a:rect l="l" t="t" r="r" b="b"/>
            <a:pathLst>
              <a:path w="6047740" h="923925">
                <a:moveTo>
                  <a:pt x="0" y="923543"/>
                </a:moveTo>
                <a:lnTo>
                  <a:pt x="6047232" y="923543"/>
                </a:lnTo>
                <a:lnTo>
                  <a:pt x="6047232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2C3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0714" y="3918965"/>
            <a:ext cx="6047740" cy="923925"/>
          </a:xfrm>
          <a:prstGeom prst="rect">
            <a:avLst/>
          </a:prstGeom>
          <a:solidFill>
            <a:srgbClr val="2C3646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462280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wit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ignif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nces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inh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usin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ncia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73568" y="5870447"/>
            <a:ext cx="3828287" cy="652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953" y="1173460"/>
            <a:ext cx="168084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6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b="1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b="1" spc="8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b="1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b="1" spc="55" dirty="0">
                <a:solidFill>
                  <a:srgbClr val="2C3646"/>
                </a:solidFill>
                <a:latin typeface="Arial"/>
                <a:cs typeface="Arial"/>
              </a:rPr>
              <a:t>er</a:t>
            </a:r>
            <a:r>
              <a:rPr sz="2100" b="1" spc="-8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b="1" spc="-30" dirty="0">
                <a:solidFill>
                  <a:srgbClr val="2C3646"/>
                </a:solidFill>
                <a:latin typeface="Arial"/>
                <a:cs typeface="Arial"/>
              </a:rPr>
              <a:t>sui</a:t>
            </a:r>
            <a:r>
              <a:rPr sz="2100" b="1" spc="-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b="1" spc="3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604" y="348995"/>
            <a:ext cx="8918575" cy="416559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mode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i="1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i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spc="-21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7775" y="1173460"/>
            <a:ext cx="432371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2100" b="1" spc="-10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100" b="1" spc="-35" dirty="0">
                <a:solidFill>
                  <a:srgbClr val="2C3646"/>
                </a:solidFill>
                <a:latin typeface="Arial"/>
                <a:cs typeface="Arial"/>
              </a:rPr>
              <a:t>ess</a:t>
            </a:r>
            <a:r>
              <a:rPr sz="2100" b="1" spc="-7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b="1" spc="-30" dirty="0">
                <a:solidFill>
                  <a:srgbClr val="2C3646"/>
                </a:solidFill>
                <a:latin typeface="Arial"/>
                <a:cs typeface="Arial"/>
              </a:rPr>
              <a:t>sui</a:t>
            </a:r>
            <a:r>
              <a:rPr sz="2100" b="1" spc="-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b="1" spc="3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2100" b="1" spc="-6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ou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ul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ory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2C3646"/>
                </a:solidFill>
                <a:latin typeface="Arial"/>
                <a:cs typeface="Arial"/>
              </a:rPr>
              <a:t>bu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and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787" y="2189988"/>
            <a:ext cx="10258425" cy="0"/>
          </a:xfrm>
          <a:custGeom>
            <a:avLst/>
            <a:gdLst/>
            <a:ahLst/>
            <a:cxnLst/>
            <a:rect l="l" t="t" r="r" b="b"/>
            <a:pathLst>
              <a:path w="10258425">
                <a:moveTo>
                  <a:pt x="0" y="0"/>
                </a:moveTo>
                <a:lnTo>
                  <a:pt x="10258171" y="0"/>
                </a:lnTo>
              </a:path>
            </a:pathLst>
          </a:custGeom>
          <a:ln w="12700">
            <a:solidFill>
              <a:srgbClr val="2C3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8152" y="1722120"/>
            <a:ext cx="0" cy="4300855"/>
          </a:xfrm>
          <a:custGeom>
            <a:avLst/>
            <a:gdLst/>
            <a:ahLst/>
            <a:cxnLst/>
            <a:rect l="l" t="t" r="r" b="b"/>
            <a:pathLst>
              <a:path h="4300855">
                <a:moveTo>
                  <a:pt x="0" y="4300778"/>
                </a:moveTo>
                <a:lnTo>
                  <a:pt x="0" y="0"/>
                </a:lnTo>
              </a:path>
            </a:pathLst>
          </a:custGeom>
          <a:ln w="12700">
            <a:solidFill>
              <a:srgbClr val="2C3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5116" y="2421012"/>
            <a:ext cx="4852035" cy="319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CS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sal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ther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5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ac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6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quer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vid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 in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orm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tion,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end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persona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lise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vice</a:t>
            </a:r>
            <a:endParaRPr sz="1700">
              <a:latin typeface="Arial"/>
              <a:cs typeface="Arial"/>
            </a:endParaRPr>
          </a:p>
          <a:p>
            <a:pPr marL="12700" marR="180975">
              <a:lnSpc>
                <a:spcPct val="102099"/>
              </a:lnSpc>
              <a:spcBef>
                <a:spcPts val="795"/>
              </a:spcBef>
            </a:pPr>
            <a:r>
              <a:rPr sz="1700" b="1" spc="-5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te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6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ransa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ly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is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6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erns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ind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of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viou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fr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 vulner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se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(hum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eri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fic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qui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12700" marR="295275">
              <a:lnSpc>
                <a:spcPct val="101800"/>
              </a:lnSpc>
              <a:spcBef>
                <a:spcPts val="805"/>
              </a:spcBef>
            </a:pPr>
            <a:r>
              <a:rPr sz="1700" b="1" spc="-18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rad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ing: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7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timis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qu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ntit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trading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/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6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ern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entific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endParaRPr sz="1700">
              <a:latin typeface="Arial"/>
              <a:cs typeface="Arial"/>
            </a:endParaRPr>
          </a:p>
          <a:p>
            <a:pPr marL="12700" marR="353695">
              <a:lnSpc>
                <a:spcPct val="102099"/>
              </a:lnSpc>
              <a:spcBef>
                <a:spcPts val="795"/>
              </a:spcBef>
            </a:pP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ynt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6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he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eal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is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l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mi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onfid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enti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ens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iti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bulk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gener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hel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el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pr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ct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7775" y="2471812"/>
            <a:ext cx="4968240" cy="256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8430" algn="just">
              <a:lnSpc>
                <a:spcPct val="101800"/>
              </a:lnSpc>
            </a:pPr>
            <a:r>
              <a:rPr sz="1700" b="1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it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sioning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La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ex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means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enti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invisi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erfi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ting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n 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al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un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thical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har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teristic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2099"/>
              </a:lnSpc>
              <a:spcBef>
                <a:spcPts val="800"/>
              </a:spcBef>
            </a:pP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AML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b="1" spc="-10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hi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entify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C3646"/>
                </a:solidFill>
                <a:latin typeface="Arial"/>
                <a:cs typeface="Arial"/>
              </a:rPr>
              <a:t>poss</a:t>
            </a:r>
            <a:r>
              <a:rPr sz="1700" i="1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i="1" spc="1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i="1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i="1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 </a:t>
            </a:r>
            <a:r>
              <a:rPr sz="1700" i="1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i="1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i="1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i="1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equ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transp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ency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erif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401955" algn="just">
              <a:lnSpc>
                <a:spcPct val="101800"/>
              </a:lnSpc>
              <a:spcBef>
                <a:spcPts val="800"/>
              </a:spcBef>
            </a:pP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mpli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nc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re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ul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gal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fun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ct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on</a:t>
            </a:r>
            <a:r>
              <a:rPr sz="1700" b="1" spc="-5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60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1700" b="1" spc="-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Chal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len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wit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x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hal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ma</a:t>
            </a:r>
            <a:r>
              <a:rPr sz="1700" spc="-5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it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fr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wit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risk.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7264" y="5934455"/>
            <a:ext cx="3828287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288" y="286511"/>
            <a:ext cx="4394200" cy="416559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OMO’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740" y="925937"/>
            <a:ext cx="9740265" cy="470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er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 the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100" spc="-5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st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12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months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100" spc="-7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’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se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ens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billions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dollars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pou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Ge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endParaRPr sz="21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35"/>
              </a:spcBef>
            </a:pP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esp</a:t>
            </a:r>
            <a:r>
              <a:rPr sz="2100" spc="30" dirty="0">
                <a:solidFill>
                  <a:srgbClr val="2C3646"/>
                </a:solidFill>
                <a:latin typeface="Arial"/>
                <a:cs typeface="Arial"/>
              </a:rPr>
              <a:t>ec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al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cus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ome</a:t>
            </a:r>
            <a:r>
              <a:rPr sz="2100" spc="-9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-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ing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w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ork.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650">
              <a:latin typeface="Times New Roman"/>
              <a:cs typeface="Times New Roman"/>
            </a:endParaRPr>
          </a:p>
          <a:p>
            <a:pPr marL="393700" marR="2905125" indent="-381000">
              <a:lnSpc>
                <a:spcPct val="101800"/>
              </a:lnSpc>
              <a:buClr>
                <a:srgbClr val="33334F"/>
              </a:buClr>
              <a:buFont typeface="Arial"/>
              <a:buChar char="•"/>
              <a:tabLst>
                <a:tab pos="394335" algn="l"/>
              </a:tabLst>
            </a:pPr>
            <a:r>
              <a:rPr sz="1700" b="1" spc="-6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se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is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pr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mari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 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x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ment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on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cus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omer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sid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.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nk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-5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us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tb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ears,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but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their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functi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nal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emains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mi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of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mo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ic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us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ome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era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tion.</a:t>
            </a:r>
            <a:endParaRPr sz="1700">
              <a:latin typeface="Arial"/>
              <a:cs typeface="Arial"/>
            </a:endParaRPr>
          </a:p>
          <a:p>
            <a:pPr marL="393700" marR="2891790" indent="-381000">
              <a:lnSpc>
                <a:spcPct val="102000"/>
              </a:lnSpc>
              <a:spcBef>
                <a:spcPts val="800"/>
              </a:spcBef>
              <a:buClr>
                <a:srgbClr val="33334F"/>
              </a:buClr>
              <a:buFont typeface="Arial"/>
              <a:buChar char="•"/>
              <a:tabLst>
                <a:tab pos="394335" algn="l"/>
              </a:tabLst>
            </a:pP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5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nal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10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eng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nee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ing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mos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anc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LLMs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but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most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f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their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7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ou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ff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rsing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do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ument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erp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ting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tra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ing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estment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ban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ing and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ch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fun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ctions</a:t>
            </a:r>
            <a:endParaRPr sz="1700">
              <a:latin typeface="Arial"/>
              <a:cs typeface="Arial"/>
            </a:endParaRPr>
          </a:p>
          <a:p>
            <a:pPr marL="393700" marR="3016885" indent="-381000">
              <a:lnSpc>
                <a:spcPct val="102099"/>
              </a:lnSpc>
              <a:spcBef>
                <a:spcPts val="795"/>
              </a:spcBef>
              <a:buClr>
                <a:srgbClr val="33334F"/>
              </a:buClr>
              <a:buFont typeface="Arial"/>
              <a:buChar char="•"/>
              <a:tabLst>
                <a:tab pos="394335" algn="l"/>
              </a:tabLst>
            </a:pP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mos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5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ful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mode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x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5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7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out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bu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ding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mos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ffic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ent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spc="50" dirty="0">
                <a:solidFill>
                  <a:srgbClr val="2C3646"/>
                </a:solidFill>
                <a:latin typeface="Arial"/>
                <a:cs typeface="Arial"/>
              </a:rPr>
              <a:t>-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hou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models ins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ead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using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ex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pensi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ution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2C3646"/>
                </a:solidFill>
                <a:latin typeface="Arial"/>
                <a:cs typeface="Arial"/>
              </a:rPr>
              <a:t>GP</a:t>
            </a:r>
            <a:r>
              <a:rPr sz="1700" spc="-12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-4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f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OpenAI</a:t>
            </a:r>
            <a:endParaRPr sz="1700">
              <a:latin typeface="Arial"/>
              <a:cs typeface="Arial"/>
            </a:endParaRPr>
          </a:p>
          <a:p>
            <a:pPr marL="393700" marR="3006725" indent="-381000">
              <a:lnSpc>
                <a:spcPct val="101800"/>
              </a:lnSpc>
              <a:spcBef>
                <a:spcPts val="805"/>
              </a:spcBef>
              <a:buClr>
                <a:srgbClr val="33334F"/>
              </a:buClr>
              <a:buFont typeface="Arial"/>
              <a:buChar char="•"/>
              <a:tabLst>
                <a:tab pos="394335" algn="l"/>
              </a:tabLst>
            </a:pP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ntral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ised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 mode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ean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enti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entr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tal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ent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ech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is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eing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840"/>
              </a:spcBef>
              <a:buClr>
                <a:srgbClr val="33334F"/>
              </a:buClr>
              <a:buFont typeface="Arial"/>
              <a:buChar char="•"/>
              <a:tabLst>
                <a:tab pos="394335" algn="l"/>
              </a:tabLst>
            </a:pPr>
            <a:r>
              <a:rPr sz="1700" spc="-9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ou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ta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ent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tra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ining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&amp;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opment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jo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displ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ement?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2575560"/>
            <a:ext cx="3776472" cy="13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3316" y="3933444"/>
            <a:ext cx="3471672" cy="1205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604" y="348995"/>
            <a:ext cx="1862455" cy="416559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surance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77300" y="5151120"/>
            <a:ext cx="1719072" cy="737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8468" y="3957828"/>
            <a:ext cx="1491996" cy="149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908" y="4081271"/>
            <a:ext cx="7157084" cy="1807845"/>
          </a:xfrm>
          <a:custGeom>
            <a:avLst/>
            <a:gdLst/>
            <a:ahLst/>
            <a:cxnLst/>
            <a:rect l="l" t="t" r="r" b="b"/>
            <a:pathLst>
              <a:path w="7157084" h="1807845">
                <a:moveTo>
                  <a:pt x="0" y="1807464"/>
                </a:moveTo>
                <a:lnTo>
                  <a:pt x="7156704" y="1807464"/>
                </a:lnTo>
                <a:lnTo>
                  <a:pt x="7156704" y="0"/>
                </a:lnTo>
                <a:lnTo>
                  <a:pt x="0" y="0"/>
                </a:lnTo>
                <a:lnTo>
                  <a:pt x="0" y="1807464"/>
                </a:lnTo>
                <a:close/>
              </a:path>
            </a:pathLst>
          </a:custGeom>
          <a:solidFill>
            <a:srgbClr val="2C3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0953" y="1277346"/>
            <a:ext cx="10276205" cy="450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ct val="101400"/>
              </a:lnSpc>
            </a:pP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sam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7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30" dirty="0">
                <a:solidFill>
                  <a:srgbClr val="2C3646"/>
                </a:solidFill>
                <a:latin typeface="Arial"/>
                <a:cs typeface="Arial"/>
              </a:rPr>
              <a:t>ern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financ</a:t>
            </a:r>
            <a:r>
              <a:rPr sz="2100" spc="-4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tment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R&amp;</a:t>
            </a:r>
            <a:r>
              <a:rPr sz="2100" spc="-9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but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9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utio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 in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practic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As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in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ndin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ul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and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30" dirty="0">
                <a:solidFill>
                  <a:srgbClr val="2C3646"/>
                </a:solidFill>
                <a:latin typeface="Arial"/>
                <a:cs typeface="Arial"/>
              </a:rPr>
              <a:t>compli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2C3646"/>
                </a:solidFill>
                <a:latin typeface="Arial"/>
                <a:cs typeface="Arial"/>
              </a:rPr>
              <a:t>impl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me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tion.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650">
              <a:latin typeface="Times New Roman"/>
              <a:cs typeface="Times New Roman"/>
            </a:endParaRPr>
          </a:p>
          <a:p>
            <a:pPr marL="393700" marR="2189480" indent="-381000">
              <a:lnSpc>
                <a:spcPct val="101800"/>
              </a:lnSpc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ulk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ly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ims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orm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ther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submi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io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ns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ou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al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gul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or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do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ument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fi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entify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neces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sary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cha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or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ents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393700" marR="2326005" indent="-381000">
              <a:lnSpc>
                <a:spcPct val="102400"/>
              </a:lnSpc>
              <a:spcBef>
                <a:spcPts val="790"/>
              </a:spcBef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But…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gul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tion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unde</a:t>
            </a:r>
            <a:r>
              <a:rPr sz="1700" spc="7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writin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means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risk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ss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ment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LL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yp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ks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/or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erna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ll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neces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sary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ex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-10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920750" marR="2386965">
              <a:lnSpc>
                <a:spcPct val="101800"/>
              </a:lnSpc>
              <a:spcBef>
                <a:spcPts val="1090"/>
              </a:spcBef>
            </a:pP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insuran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ifi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LLM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ener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oi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mode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Indon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insu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iri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emind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omer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omin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emium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yment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800">
              <a:latin typeface="Times New Roman"/>
              <a:cs typeface="Times New Roman"/>
            </a:endParaRPr>
          </a:p>
          <a:p>
            <a:pPr marL="92075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str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yie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700">
              <a:latin typeface="Arial"/>
              <a:cs typeface="Arial"/>
            </a:endParaRPr>
          </a:p>
          <a:p>
            <a:pPr marL="920750">
              <a:lnSpc>
                <a:spcPct val="100000"/>
              </a:lnSpc>
              <a:spcBef>
                <a:spcPts val="35"/>
              </a:spcBef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emained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32519" y="4081271"/>
            <a:ext cx="2182495" cy="1807845"/>
          </a:xfrm>
          <a:custGeom>
            <a:avLst/>
            <a:gdLst/>
            <a:ahLst/>
            <a:cxnLst/>
            <a:rect l="l" t="t" r="r" b="b"/>
            <a:pathLst>
              <a:path w="2182495" h="1807845">
                <a:moveTo>
                  <a:pt x="0" y="1807464"/>
                </a:moveTo>
                <a:lnTo>
                  <a:pt x="2182368" y="1807464"/>
                </a:lnTo>
                <a:lnTo>
                  <a:pt x="2182368" y="0"/>
                </a:lnTo>
                <a:lnTo>
                  <a:pt x="0" y="0"/>
                </a:lnTo>
                <a:lnTo>
                  <a:pt x="0" y="1807464"/>
                </a:lnTo>
                <a:close/>
              </a:path>
            </a:pathLst>
          </a:custGeom>
          <a:ln w="12700">
            <a:solidFill>
              <a:srgbClr val="2C3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604" y="348995"/>
            <a:ext cx="8478520" cy="710565"/>
          </a:xfrm>
          <a:prstGeom prst="rect">
            <a:avLst/>
          </a:prstGeom>
          <a:solidFill>
            <a:srgbClr val="2C364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isk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7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wn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wn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953" y="1277346"/>
            <a:ext cx="10219055" cy="354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ct val="101400"/>
              </a:lnSpc>
            </a:pPr>
            <a:r>
              <a:rPr sz="2100" spc="-70" dirty="0">
                <a:solidFill>
                  <a:srgbClr val="2C3646"/>
                </a:solidFill>
                <a:latin typeface="Arial"/>
                <a:cs typeface="Arial"/>
              </a:rPr>
              <a:t>Exa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mpl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: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17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lacing</a:t>
            </a:r>
            <a:r>
              <a:rPr sz="2100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cus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ome</a:t>
            </a:r>
            <a:r>
              <a:rPr sz="2100" spc="-8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-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spc="-4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cing</a:t>
            </a:r>
            <a:r>
              <a:rPr sz="2100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staf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2100" spc="-3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2100" spc="-25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much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2C3646"/>
                </a:solidFill>
                <a:latin typeface="Arial"/>
                <a:cs typeface="Arial"/>
              </a:rPr>
              <a:t>mo</a:t>
            </a:r>
            <a:r>
              <a:rPr sz="2100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e than dealin</a:t>
            </a:r>
            <a:r>
              <a:rPr sz="2100" spc="3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2100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2100" spc="-1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C3646"/>
                </a:solidFill>
                <a:latin typeface="Arial"/>
                <a:cs typeface="Arial"/>
              </a:rPr>
              <a:t>sic </a:t>
            </a:r>
            <a:r>
              <a:rPr sz="2100" spc="20" dirty="0">
                <a:solidFill>
                  <a:srgbClr val="2C3646"/>
                </a:solidFill>
                <a:latin typeface="Arial"/>
                <a:cs typeface="Arial"/>
              </a:rPr>
              <a:t>qu</a:t>
            </a:r>
            <a:r>
              <a:rPr sz="2100" spc="2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2100" spc="5" dirty="0">
                <a:solidFill>
                  <a:srgbClr val="2C3646"/>
                </a:solidFill>
                <a:latin typeface="Arial"/>
                <a:cs typeface="Arial"/>
              </a:rPr>
              <a:t>ries</a:t>
            </a:r>
            <a:r>
              <a:rPr sz="2100" spc="-55" dirty="0">
                <a:solidFill>
                  <a:srgbClr val="2C3646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ivi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ems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ct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7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many </a:t>
            </a:r>
            <a:r>
              <a:rPr sz="1700" spc="4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40"/>
              </a:spcBef>
            </a:pP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em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us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ome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ounts.</a:t>
            </a:r>
            <a:endParaRPr sz="1700">
              <a:latin typeface="Arial"/>
              <a:cs typeface="Arial"/>
            </a:endParaRPr>
          </a:p>
          <a:p>
            <a:pPr marL="393700" marR="2004695" indent="-381000">
              <a:lnSpc>
                <a:spcPct val="102099"/>
              </a:lnSpc>
              <a:spcBef>
                <a:spcPts val="795"/>
              </a:spcBef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ves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ad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spc="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AI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ems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be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le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und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er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tan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ormul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e 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ophistic</a:t>
            </a:r>
            <a:r>
              <a:rPr sz="1700" spc="-7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enou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sel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and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mar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k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fin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4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C3646"/>
                </a:solidFill>
                <a:latin typeface="Arial"/>
                <a:cs typeface="Arial"/>
              </a:rPr>
              <a:t>p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45" dirty="0">
                <a:solidFill>
                  <a:srgbClr val="2C3646"/>
                </a:solidFill>
                <a:latin typeface="Arial"/>
                <a:cs typeface="Arial"/>
              </a:rPr>
              <a:t>,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spc="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tivi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erned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20" dirty="0">
                <a:solidFill>
                  <a:srgbClr val="2C3646"/>
                </a:solidFill>
                <a:latin typeface="Arial"/>
                <a:cs typeface="Arial"/>
              </a:rPr>
              <a:t>trin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ent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2C3646"/>
                </a:solidFill>
                <a:latin typeface="Arial"/>
                <a:cs typeface="Arial"/>
              </a:rPr>
              <a:t>gul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tion.</a:t>
            </a:r>
            <a:endParaRPr sz="17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825"/>
              </a:spcBef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1700" spc="-3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the</a:t>
            </a:r>
            <a:r>
              <a:rPr sz="1700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sp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nsing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of</a:t>
            </a:r>
            <a:r>
              <a:rPr sz="1700" b="1" spc="-5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dv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hi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th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F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an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be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al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b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g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0"/>
              </a:spcBef>
            </a:pP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stand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2C3646"/>
                </a:solidFill>
                <a:latin typeface="Arial"/>
                <a:cs typeface="Arial"/>
              </a:rPr>
              <a:t>(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C3646"/>
                </a:solidFill>
                <a:latin typeface="Arial"/>
                <a:cs typeface="Arial"/>
              </a:rPr>
              <a:t>mo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) </a:t>
            </a:r>
            <a:r>
              <a:rPr sz="1700" spc="-30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25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spc="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spc="4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um</a:t>
            </a:r>
            <a:r>
              <a:rPr sz="1700" spc="5" dirty="0">
                <a:solidFill>
                  <a:srgbClr val="2C3646"/>
                </a:solidFill>
                <a:latin typeface="Arial"/>
                <a:cs typeface="Arial"/>
              </a:rPr>
              <a:t>stan</a:t>
            </a:r>
            <a:r>
              <a:rPr sz="1700" spc="-5" dirty="0">
                <a:solidFill>
                  <a:srgbClr val="2C3646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2C3646"/>
                </a:solidFill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  <a:p>
            <a:pPr marL="393700" marR="2223770" indent="-381000">
              <a:lnSpc>
                <a:spcPct val="101800"/>
              </a:lnSpc>
              <a:spcBef>
                <a:spcPts val="800"/>
              </a:spcBef>
              <a:buClr>
                <a:srgbClr val="2C3646"/>
              </a:buClr>
              <a:buFont typeface="Arial"/>
              <a:buChar char="•"/>
              <a:tabLst>
                <a:tab pos="393700" algn="l"/>
              </a:tabLst>
            </a:pP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i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sks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do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70" dirty="0">
                <a:solidFill>
                  <a:srgbClr val="2C3646"/>
                </a:solidFill>
                <a:latin typeface="Arial"/>
                <a:cs typeface="Arial"/>
              </a:rPr>
              <a:t>s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‘h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ucin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ti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75" dirty="0">
                <a:solidFill>
                  <a:srgbClr val="2C3646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’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pose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2C3646"/>
                </a:solidFill>
                <a:latin typeface="Arial"/>
                <a:cs typeface="Arial"/>
              </a:rPr>
              <a:t>he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30" dirty="0">
                <a:solidFill>
                  <a:srgbClr val="2C3646"/>
                </a:solidFill>
                <a:latin typeface="Arial"/>
                <a:cs typeface="Arial"/>
              </a:rPr>
              <a:t>e?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ch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co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nt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ol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do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3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l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5" dirty="0">
                <a:solidFill>
                  <a:srgbClr val="2C3646"/>
                </a:solidFill>
                <a:latin typeface="Arial"/>
                <a:cs typeface="Arial"/>
              </a:rPr>
              <a:t>ant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C3646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han</a:t>
            </a:r>
            <a:r>
              <a:rPr sz="1700" b="1" spc="10" dirty="0">
                <a:solidFill>
                  <a:srgbClr val="2C3646"/>
                </a:solidFill>
                <a:latin typeface="Arial"/>
                <a:cs typeface="Arial"/>
              </a:rPr>
              <a:t>d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v</a:t>
            </a:r>
            <a:r>
              <a:rPr sz="1700" b="1" spc="55" dirty="0">
                <a:solidFill>
                  <a:srgbClr val="2C3646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r</a:t>
            </a:r>
            <a:r>
              <a:rPr sz="1700" b="1" spc="-105" dirty="0">
                <a:solidFill>
                  <a:srgbClr val="2C3646"/>
                </a:solidFill>
                <a:latin typeface="Arial"/>
                <a:cs typeface="Arial"/>
              </a:rPr>
              <a:t>?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C3646"/>
                </a:solidFill>
                <a:latin typeface="Arial"/>
                <a:cs typeface="Arial"/>
              </a:rPr>
              <a:t>H</a:t>
            </a:r>
            <a:r>
              <a:rPr sz="1700" b="1" spc="-25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spc="-3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2C3646"/>
                </a:solidFill>
                <a:latin typeface="Arial"/>
                <a:cs typeface="Arial"/>
              </a:rPr>
              <a:t>u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ch</a:t>
            </a:r>
            <a:r>
              <a:rPr sz="1700" b="1" spc="-20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2C3646"/>
                </a:solidFill>
                <a:latin typeface="Arial"/>
                <a:cs typeface="Arial"/>
              </a:rPr>
              <a:t>is</a:t>
            </a:r>
            <a:r>
              <a:rPr sz="1700" b="1" spc="-15" dirty="0">
                <a:solidFill>
                  <a:srgbClr val="2C3646"/>
                </a:solidFill>
                <a:latin typeface="Arial"/>
                <a:cs typeface="Arial"/>
              </a:rPr>
              <a:t> </a:t>
            </a:r>
            <a:r>
              <a:rPr sz="1700" b="1" u="heavy" dirty="0">
                <a:solidFill>
                  <a:srgbClr val="2C3646"/>
                </a:solidFill>
                <a:latin typeface="Arial"/>
                <a:cs typeface="Arial"/>
              </a:rPr>
              <a:t>a</a:t>
            </a:r>
            <a:r>
              <a:rPr sz="1700" b="1" u="heavy" spc="-10" dirty="0">
                <a:solidFill>
                  <a:srgbClr val="2C3646"/>
                </a:solidFill>
                <a:latin typeface="Arial"/>
                <a:cs typeface="Arial"/>
              </a:rPr>
              <a:t>ll</a:t>
            </a:r>
            <a:r>
              <a:rPr sz="1700" b="1" u="heavy" spc="-60" dirty="0">
                <a:solidFill>
                  <a:srgbClr val="2C3646"/>
                </a:solidFill>
                <a:latin typeface="Arial"/>
                <a:cs typeface="Arial"/>
              </a:rPr>
              <a:t>o</a:t>
            </a:r>
            <a:r>
              <a:rPr sz="1700" b="1" u="heavy" spc="-5" dirty="0">
                <a:solidFill>
                  <a:srgbClr val="2C3646"/>
                </a:solidFill>
                <a:latin typeface="Arial"/>
                <a:cs typeface="Arial"/>
              </a:rPr>
              <a:t>w</a:t>
            </a:r>
            <a:r>
              <a:rPr sz="1700" b="1" u="heavy" spc="25" dirty="0">
                <a:solidFill>
                  <a:srgbClr val="2C3646"/>
                </a:solidFill>
                <a:latin typeface="Arial"/>
                <a:cs typeface="Arial"/>
              </a:rPr>
              <a:t>ed</a:t>
            </a:r>
            <a:r>
              <a:rPr sz="1700" b="1" spc="-105" dirty="0">
                <a:solidFill>
                  <a:srgbClr val="2C3646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3916" y="2281427"/>
            <a:ext cx="2634996" cy="3593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Widescreen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IFOA PowerPoint template 07</vt:lpstr>
      <vt:lpstr>IFoA Thought Leadership Series: Artificial Intelligence  AI Ethics and Regulation  11 April 2024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Panzarino</dc:creator>
  <cp:lastModifiedBy>Danielle Wyld</cp:lastModifiedBy>
  <cp:revision>1</cp:revision>
  <dcterms:created xsi:type="dcterms:W3CDTF">2024-04-11T11:46:44Z</dcterms:created>
  <dcterms:modified xsi:type="dcterms:W3CDTF">2024-04-11T10:47:42Z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2024-04-11T00:00:00Z</vt:filetime>
  </property>
  <property fmtid="{D5CDD505-2E9C-101B-9397-08002B2CF9AE}" pid="3" name="LastSaved">
    <vt:filetime>2024-04-11T00:00:00Z</vt:filetime>
  </property>
</Properties>
</file>