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297" r:id="rId3"/>
    <p:sldId id="296" r:id="rId4"/>
    <p:sldId id="307" r:id="rId5"/>
    <p:sldId id="319" r:id="rId6"/>
    <p:sldId id="340" r:id="rId7"/>
    <p:sldId id="306" r:id="rId8"/>
    <p:sldId id="279" r:id="rId9"/>
    <p:sldId id="308" r:id="rId10"/>
    <p:sldId id="283" r:id="rId11"/>
    <p:sldId id="291" r:id="rId12"/>
    <p:sldId id="292" r:id="rId13"/>
    <p:sldId id="286" r:id="rId14"/>
    <p:sldId id="294" r:id="rId15"/>
    <p:sldId id="285" r:id="rId16"/>
    <p:sldId id="336" r:id="rId17"/>
    <p:sldId id="341" r:id="rId18"/>
    <p:sldId id="337" r:id="rId19"/>
    <p:sldId id="258" r:id="rId20"/>
    <p:sldId id="338" r:id="rId21"/>
    <p:sldId id="339" r:id="rId22"/>
    <p:sldId id="267" r:id="rId23"/>
    <p:sldId id="327" r:id="rId24"/>
    <p:sldId id="333" r:id="rId25"/>
    <p:sldId id="325" r:id="rId26"/>
    <p:sldId id="265" r:id="rId27"/>
    <p:sldId id="335" r:id="rId28"/>
    <p:sldId id="326" r:id="rId29"/>
    <p:sldId id="331" r:id="rId30"/>
    <p:sldId id="312" r:id="rId31"/>
    <p:sldId id="288" r:id="rId32"/>
    <p:sldId id="310" r:id="rId33"/>
    <p:sldId id="27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F2BBE4E-A823-D34D-B3EE-417E24111A1D}">
          <p14:sldIdLst>
            <p14:sldId id="257"/>
            <p14:sldId id="297"/>
            <p14:sldId id="296"/>
            <p14:sldId id="307"/>
            <p14:sldId id="319"/>
            <p14:sldId id="340"/>
            <p14:sldId id="306"/>
            <p14:sldId id="279"/>
            <p14:sldId id="308"/>
            <p14:sldId id="283"/>
            <p14:sldId id="291"/>
            <p14:sldId id="292"/>
            <p14:sldId id="286"/>
            <p14:sldId id="294"/>
            <p14:sldId id="285"/>
            <p14:sldId id="336"/>
            <p14:sldId id="341"/>
            <p14:sldId id="337"/>
            <p14:sldId id="258"/>
            <p14:sldId id="338"/>
            <p14:sldId id="339"/>
            <p14:sldId id="267"/>
            <p14:sldId id="327"/>
            <p14:sldId id="333"/>
            <p14:sldId id="325"/>
            <p14:sldId id="265"/>
            <p14:sldId id="335"/>
            <p14:sldId id="326"/>
            <p14:sldId id="331"/>
            <p14:sldId id="312"/>
            <p14:sldId id="288"/>
            <p14:sldId id="310"/>
            <p14:sldId id="270"/>
          </p14:sldIdLst>
        </p14:section>
        <p14:section name="Unused Slides" id="{9C61F58E-C89C-0F4A-99F3-8988B3A6DFE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1DE65B-B0D3-48F9-92E9-B6667A1E4793}" v="103" dt="2024-04-11T10:26:28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A9CF89-7E9E-426B-887B-6F780219E12F}" type="doc">
      <dgm:prSet loTypeId="urn:microsoft.com/office/officeart/2005/8/layout/vList5" loCatId="list" qsTypeId="urn:microsoft.com/office/officeart/2009/2/quickstyle/3d8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765598F7-EFAD-4757-A4A9-8AA9ADE454CA}">
      <dgm:prSet phldrT="[Text]"/>
      <dgm:spPr/>
      <dgm:t>
        <a:bodyPr/>
        <a:lstStyle/>
        <a:p>
          <a:r>
            <a:rPr lang="en-GB" dirty="0"/>
            <a:t>Explainer</a:t>
          </a:r>
        </a:p>
      </dgm:t>
    </dgm:pt>
    <dgm:pt modelId="{3F63ADE7-7FCB-4B5C-8B03-D1F028581377}" type="parTrans" cxnId="{61A96ADC-BE3B-40F1-B8A1-94114CFC3BAB}">
      <dgm:prSet/>
      <dgm:spPr/>
      <dgm:t>
        <a:bodyPr/>
        <a:lstStyle/>
        <a:p>
          <a:endParaRPr lang="en-GB"/>
        </a:p>
      </dgm:t>
    </dgm:pt>
    <dgm:pt modelId="{4A2278BD-3B30-43A8-A0B9-6B83769DB70D}" type="sibTrans" cxnId="{61A96ADC-BE3B-40F1-B8A1-94114CFC3BAB}">
      <dgm:prSet/>
      <dgm:spPr/>
      <dgm:t>
        <a:bodyPr/>
        <a:lstStyle/>
        <a:p>
          <a:endParaRPr lang="en-GB"/>
        </a:p>
      </dgm:t>
    </dgm:pt>
    <dgm:pt modelId="{07C73D54-3D0B-4AE7-9451-F7687BB6EA93}">
      <dgm:prSet/>
      <dgm:spPr/>
      <dgm:t>
        <a:bodyPr/>
        <a:lstStyle/>
        <a:p>
          <a:r>
            <a:rPr lang="en-GB"/>
            <a:t>Diagnostics</a:t>
          </a:r>
          <a:endParaRPr lang="en-GB" dirty="0"/>
        </a:p>
      </dgm:t>
    </dgm:pt>
    <dgm:pt modelId="{2B352898-9C17-4E98-B156-6CEA396C4D77}" type="parTrans" cxnId="{B48FDE43-8387-485B-97B7-7D668E14DF42}">
      <dgm:prSet/>
      <dgm:spPr/>
      <dgm:t>
        <a:bodyPr/>
        <a:lstStyle/>
        <a:p>
          <a:endParaRPr lang="en-GB"/>
        </a:p>
      </dgm:t>
    </dgm:pt>
    <dgm:pt modelId="{B8D5BF3D-E423-4ECB-A6E0-A6241B9B6349}" type="sibTrans" cxnId="{B48FDE43-8387-485B-97B7-7D668E14DF42}">
      <dgm:prSet/>
      <dgm:spPr/>
      <dgm:t>
        <a:bodyPr/>
        <a:lstStyle/>
        <a:p>
          <a:endParaRPr lang="en-GB"/>
        </a:p>
      </dgm:t>
    </dgm:pt>
    <dgm:pt modelId="{AF4EB0AF-5C0B-409E-B44F-E9FC3781F656}">
      <dgm:prSet/>
      <dgm:spPr/>
      <dgm:t>
        <a:bodyPr/>
        <a:lstStyle/>
        <a:p>
          <a:r>
            <a:rPr lang="en-GB"/>
            <a:t>Hyperparameters</a:t>
          </a:r>
        </a:p>
      </dgm:t>
    </dgm:pt>
    <dgm:pt modelId="{B46A25C2-03AF-4D6A-9B5F-2AD13DB0A7C9}" type="parTrans" cxnId="{78961881-BFAB-4F12-959D-51667E410840}">
      <dgm:prSet/>
      <dgm:spPr/>
      <dgm:t>
        <a:bodyPr/>
        <a:lstStyle/>
        <a:p>
          <a:endParaRPr lang="en-GB"/>
        </a:p>
      </dgm:t>
    </dgm:pt>
    <dgm:pt modelId="{73022418-B1F4-4A31-A395-59E7FB739AEC}" type="sibTrans" cxnId="{78961881-BFAB-4F12-959D-51667E410840}">
      <dgm:prSet/>
      <dgm:spPr/>
      <dgm:t>
        <a:bodyPr/>
        <a:lstStyle/>
        <a:p>
          <a:endParaRPr lang="en-GB"/>
        </a:p>
      </dgm:t>
    </dgm:pt>
    <dgm:pt modelId="{3F7D9C2D-C760-4AFC-B0D7-7539D69149AC}" type="pres">
      <dgm:prSet presAssocID="{55A9CF89-7E9E-426B-887B-6F780219E12F}" presName="Name0" presStyleCnt="0">
        <dgm:presLayoutVars>
          <dgm:dir/>
          <dgm:animLvl val="lvl"/>
          <dgm:resizeHandles val="exact"/>
        </dgm:presLayoutVars>
      </dgm:prSet>
      <dgm:spPr/>
    </dgm:pt>
    <dgm:pt modelId="{1B8F06B9-D437-482D-B3B1-8C3504BA204E}" type="pres">
      <dgm:prSet presAssocID="{765598F7-EFAD-4757-A4A9-8AA9ADE454CA}" presName="linNode" presStyleCnt="0"/>
      <dgm:spPr/>
    </dgm:pt>
    <dgm:pt modelId="{ED4C04DF-8ADF-4883-86A4-FCD21C53DAEF}" type="pres">
      <dgm:prSet presAssocID="{765598F7-EFAD-4757-A4A9-8AA9ADE454C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5292D4C-B223-4B3C-AF9B-1038FC52B70B}" type="pres">
      <dgm:prSet presAssocID="{4A2278BD-3B30-43A8-A0B9-6B83769DB70D}" presName="sp" presStyleCnt="0"/>
      <dgm:spPr/>
    </dgm:pt>
    <dgm:pt modelId="{A62B9D5F-2B4F-45B6-AC00-BB9C1EC0FB83}" type="pres">
      <dgm:prSet presAssocID="{07C73D54-3D0B-4AE7-9451-F7687BB6EA93}" presName="linNode" presStyleCnt="0"/>
      <dgm:spPr/>
    </dgm:pt>
    <dgm:pt modelId="{19D9AB92-D953-4EA6-B42C-14FF37050377}" type="pres">
      <dgm:prSet presAssocID="{07C73D54-3D0B-4AE7-9451-F7687BB6EA9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CF396CA-AB5F-4F74-B204-4004481614DB}" type="pres">
      <dgm:prSet presAssocID="{B8D5BF3D-E423-4ECB-A6E0-A6241B9B6349}" presName="sp" presStyleCnt="0"/>
      <dgm:spPr/>
    </dgm:pt>
    <dgm:pt modelId="{EE2942EB-91CB-4D8A-ABA3-575986A954A2}" type="pres">
      <dgm:prSet presAssocID="{AF4EB0AF-5C0B-409E-B44F-E9FC3781F656}" presName="linNode" presStyleCnt="0"/>
      <dgm:spPr/>
    </dgm:pt>
    <dgm:pt modelId="{F05B93A5-694C-4D5B-8E8B-D8EA36AD24D6}" type="pres">
      <dgm:prSet presAssocID="{AF4EB0AF-5C0B-409E-B44F-E9FC3781F65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8191937-62FC-4995-B2CD-66C3BA5B1A56}" type="presOf" srcId="{07C73D54-3D0B-4AE7-9451-F7687BB6EA93}" destId="{19D9AB92-D953-4EA6-B42C-14FF37050377}" srcOrd="0" destOrd="0" presId="urn:microsoft.com/office/officeart/2005/8/layout/vList5"/>
    <dgm:cxn modelId="{B48FDE43-8387-485B-97B7-7D668E14DF42}" srcId="{55A9CF89-7E9E-426B-887B-6F780219E12F}" destId="{07C73D54-3D0B-4AE7-9451-F7687BB6EA93}" srcOrd="1" destOrd="0" parTransId="{2B352898-9C17-4E98-B156-6CEA396C4D77}" sibTransId="{B8D5BF3D-E423-4ECB-A6E0-A6241B9B6349}"/>
    <dgm:cxn modelId="{3946F747-2933-41C4-A2B1-E4D5C8AAECC6}" type="presOf" srcId="{765598F7-EFAD-4757-A4A9-8AA9ADE454CA}" destId="{ED4C04DF-8ADF-4883-86A4-FCD21C53DAEF}" srcOrd="0" destOrd="0" presId="urn:microsoft.com/office/officeart/2005/8/layout/vList5"/>
    <dgm:cxn modelId="{78961881-BFAB-4F12-959D-51667E410840}" srcId="{55A9CF89-7E9E-426B-887B-6F780219E12F}" destId="{AF4EB0AF-5C0B-409E-B44F-E9FC3781F656}" srcOrd="2" destOrd="0" parTransId="{B46A25C2-03AF-4D6A-9B5F-2AD13DB0A7C9}" sibTransId="{73022418-B1F4-4A31-A395-59E7FB739AEC}"/>
    <dgm:cxn modelId="{BB73E39C-4476-4463-A3D6-ADF1C0F47AD4}" type="presOf" srcId="{55A9CF89-7E9E-426B-887B-6F780219E12F}" destId="{3F7D9C2D-C760-4AFC-B0D7-7539D69149AC}" srcOrd="0" destOrd="0" presId="urn:microsoft.com/office/officeart/2005/8/layout/vList5"/>
    <dgm:cxn modelId="{E93861A7-2743-41A6-9A52-D69024581BF1}" type="presOf" srcId="{AF4EB0AF-5C0B-409E-B44F-E9FC3781F656}" destId="{F05B93A5-694C-4D5B-8E8B-D8EA36AD24D6}" srcOrd="0" destOrd="0" presId="urn:microsoft.com/office/officeart/2005/8/layout/vList5"/>
    <dgm:cxn modelId="{61A96ADC-BE3B-40F1-B8A1-94114CFC3BAB}" srcId="{55A9CF89-7E9E-426B-887B-6F780219E12F}" destId="{765598F7-EFAD-4757-A4A9-8AA9ADE454CA}" srcOrd="0" destOrd="0" parTransId="{3F63ADE7-7FCB-4B5C-8B03-D1F028581377}" sibTransId="{4A2278BD-3B30-43A8-A0B9-6B83769DB70D}"/>
    <dgm:cxn modelId="{E2F032CB-32A4-4DDA-924E-49477D7CF17A}" type="presParOf" srcId="{3F7D9C2D-C760-4AFC-B0D7-7539D69149AC}" destId="{1B8F06B9-D437-482D-B3B1-8C3504BA204E}" srcOrd="0" destOrd="0" presId="urn:microsoft.com/office/officeart/2005/8/layout/vList5"/>
    <dgm:cxn modelId="{5E0902F0-1902-4165-8A71-8EFCF8A1FC00}" type="presParOf" srcId="{1B8F06B9-D437-482D-B3B1-8C3504BA204E}" destId="{ED4C04DF-8ADF-4883-86A4-FCD21C53DAEF}" srcOrd="0" destOrd="0" presId="urn:microsoft.com/office/officeart/2005/8/layout/vList5"/>
    <dgm:cxn modelId="{F298F6B7-1DEA-4E34-A532-C902A7029D9C}" type="presParOf" srcId="{3F7D9C2D-C760-4AFC-B0D7-7539D69149AC}" destId="{D5292D4C-B223-4B3C-AF9B-1038FC52B70B}" srcOrd="1" destOrd="0" presId="urn:microsoft.com/office/officeart/2005/8/layout/vList5"/>
    <dgm:cxn modelId="{679C5DF0-06E8-42E5-8EDB-E5B713BF8C78}" type="presParOf" srcId="{3F7D9C2D-C760-4AFC-B0D7-7539D69149AC}" destId="{A62B9D5F-2B4F-45B6-AC00-BB9C1EC0FB83}" srcOrd="2" destOrd="0" presId="urn:microsoft.com/office/officeart/2005/8/layout/vList5"/>
    <dgm:cxn modelId="{E225DB1E-8229-4AE9-9A1B-7D2BC1065667}" type="presParOf" srcId="{A62B9D5F-2B4F-45B6-AC00-BB9C1EC0FB83}" destId="{19D9AB92-D953-4EA6-B42C-14FF37050377}" srcOrd="0" destOrd="0" presId="urn:microsoft.com/office/officeart/2005/8/layout/vList5"/>
    <dgm:cxn modelId="{D2EB9D9B-C4A1-4FA4-9842-9ED983B1C471}" type="presParOf" srcId="{3F7D9C2D-C760-4AFC-B0D7-7539D69149AC}" destId="{6CF396CA-AB5F-4F74-B204-4004481614DB}" srcOrd="3" destOrd="0" presId="urn:microsoft.com/office/officeart/2005/8/layout/vList5"/>
    <dgm:cxn modelId="{A6F18494-C4F3-49DC-9F6C-5DE47EBB1097}" type="presParOf" srcId="{3F7D9C2D-C760-4AFC-B0D7-7539D69149AC}" destId="{EE2942EB-91CB-4D8A-ABA3-575986A954A2}" srcOrd="4" destOrd="0" presId="urn:microsoft.com/office/officeart/2005/8/layout/vList5"/>
    <dgm:cxn modelId="{075DACA2-0E19-460B-B756-76C3E894DFE9}" type="presParOf" srcId="{EE2942EB-91CB-4D8A-ABA3-575986A954A2}" destId="{F05B93A5-694C-4D5B-8E8B-D8EA36AD24D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4D0B28-FF12-4103-BDDE-3200A4D391F6}" type="doc">
      <dgm:prSet loTypeId="urn:microsoft.com/office/officeart/2005/8/layout/default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GB"/>
        </a:p>
      </dgm:t>
    </dgm:pt>
    <dgm:pt modelId="{215F9F8B-529A-4E22-99C7-147D04880AFA}">
      <dgm:prSet phldrT="[Text]"/>
      <dgm:spPr/>
      <dgm:t>
        <a:bodyPr/>
        <a:lstStyle/>
        <a:p>
          <a:r>
            <a:rPr lang="en-GB" dirty="0"/>
            <a:t>Alert to issues when things go wrong</a:t>
          </a:r>
        </a:p>
      </dgm:t>
    </dgm:pt>
    <dgm:pt modelId="{80CA53CA-F457-470D-84C8-8534280BFB94}" type="parTrans" cxnId="{D1F4E3B1-7AC8-4433-ACC2-BC9BDB8A192E}">
      <dgm:prSet/>
      <dgm:spPr/>
      <dgm:t>
        <a:bodyPr/>
        <a:lstStyle/>
        <a:p>
          <a:endParaRPr lang="en-GB"/>
        </a:p>
      </dgm:t>
    </dgm:pt>
    <dgm:pt modelId="{5A33E86A-99B1-41A2-8629-39EEC4CD792B}" type="sibTrans" cxnId="{D1F4E3B1-7AC8-4433-ACC2-BC9BDB8A192E}">
      <dgm:prSet/>
      <dgm:spPr/>
      <dgm:t>
        <a:bodyPr/>
        <a:lstStyle/>
        <a:p>
          <a:endParaRPr lang="en-GB"/>
        </a:p>
      </dgm:t>
    </dgm:pt>
    <dgm:pt modelId="{0452EBBA-5DCA-45D6-B434-C78C94B2E9A4}">
      <dgm:prSet phldrT="[Text]"/>
      <dgm:spPr/>
      <dgm:t>
        <a:bodyPr/>
        <a:lstStyle/>
        <a:p>
          <a:r>
            <a:rPr lang="en-GB" dirty="0"/>
            <a:t>Key decisions in pricing : trends/uncertainties/risks</a:t>
          </a:r>
        </a:p>
      </dgm:t>
    </dgm:pt>
    <dgm:pt modelId="{FF0B7F21-5BBA-4C07-9A30-20743A482E2E}" type="parTrans" cxnId="{77857635-6FB9-4CCE-AA93-4EF6F7036F5D}">
      <dgm:prSet/>
      <dgm:spPr/>
      <dgm:t>
        <a:bodyPr/>
        <a:lstStyle/>
        <a:p>
          <a:endParaRPr lang="en-GB"/>
        </a:p>
      </dgm:t>
    </dgm:pt>
    <dgm:pt modelId="{2C9C1064-3CDA-46A2-AE78-E5CD90388BA3}" type="sibTrans" cxnId="{77857635-6FB9-4CCE-AA93-4EF6F7036F5D}">
      <dgm:prSet/>
      <dgm:spPr/>
      <dgm:t>
        <a:bodyPr/>
        <a:lstStyle/>
        <a:p>
          <a:endParaRPr lang="en-GB"/>
        </a:p>
      </dgm:t>
    </dgm:pt>
    <dgm:pt modelId="{44B01D64-4F76-40A3-A300-CE2C8463F002}">
      <dgm:prSet phldrT="[Text]"/>
      <dgm:spPr/>
      <dgm:t>
        <a:bodyPr/>
        <a:lstStyle/>
        <a:p>
          <a:r>
            <a:rPr lang="en-GB" dirty="0"/>
            <a:t>Engage in debates with business</a:t>
          </a:r>
        </a:p>
      </dgm:t>
    </dgm:pt>
    <dgm:pt modelId="{EB50161C-F66C-48BE-A8D2-CED3FCADF4D6}" type="parTrans" cxnId="{1FAA88D9-6249-46EE-8E0A-CD4F6FEDB9DF}">
      <dgm:prSet/>
      <dgm:spPr/>
      <dgm:t>
        <a:bodyPr/>
        <a:lstStyle/>
        <a:p>
          <a:endParaRPr lang="en-GB"/>
        </a:p>
      </dgm:t>
    </dgm:pt>
    <dgm:pt modelId="{78E895FF-D2CC-463B-8418-D818F8F46546}" type="sibTrans" cxnId="{1FAA88D9-6249-46EE-8E0A-CD4F6FEDB9DF}">
      <dgm:prSet/>
      <dgm:spPr/>
      <dgm:t>
        <a:bodyPr/>
        <a:lstStyle/>
        <a:p>
          <a:endParaRPr lang="en-GB"/>
        </a:p>
      </dgm:t>
    </dgm:pt>
    <dgm:pt modelId="{D35A117E-90A3-4FC0-B28D-04CA72CA256C}">
      <dgm:prSet phldrT="[Text]"/>
      <dgm:spPr/>
      <dgm:t>
        <a:bodyPr/>
        <a:lstStyle/>
        <a:p>
          <a:r>
            <a:rPr lang="en-GB" dirty="0"/>
            <a:t>Regulatory reforms</a:t>
          </a:r>
        </a:p>
      </dgm:t>
    </dgm:pt>
    <dgm:pt modelId="{9CA0F62E-1A3C-4F05-8C36-5D84D7EAC4C3}" type="parTrans" cxnId="{FD810487-600A-4531-A07F-EEE630B28D63}">
      <dgm:prSet/>
      <dgm:spPr/>
      <dgm:t>
        <a:bodyPr/>
        <a:lstStyle/>
        <a:p>
          <a:endParaRPr lang="en-GB"/>
        </a:p>
      </dgm:t>
    </dgm:pt>
    <dgm:pt modelId="{D0C4D1AF-322F-469D-9AE1-FFFD3DD06678}" type="sibTrans" cxnId="{FD810487-600A-4531-A07F-EEE630B28D63}">
      <dgm:prSet/>
      <dgm:spPr/>
      <dgm:t>
        <a:bodyPr/>
        <a:lstStyle/>
        <a:p>
          <a:endParaRPr lang="en-GB"/>
        </a:p>
      </dgm:t>
    </dgm:pt>
    <dgm:pt modelId="{96C8B4A1-5793-4763-A491-5940EA0410E2}">
      <dgm:prSet phldrT="[Text]"/>
      <dgm:spPr/>
      <dgm:t>
        <a:bodyPr/>
        <a:lstStyle/>
        <a:p>
          <a:r>
            <a:rPr lang="en-GB" dirty="0"/>
            <a:t>Segmentation</a:t>
          </a:r>
        </a:p>
      </dgm:t>
    </dgm:pt>
    <dgm:pt modelId="{3E4CAFDC-F444-4A48-904B-D690D120895B}" type="parTrans" cxnId="{389F73DD-0FC4-4885-AF87-EB9CA8E170CB}">
      <dgm:prSet/>
      <dgm:spPr/>
      <dgm:t>
        <a:bodyPr/>
        <a:lstStyle/>
        <a:p>
          <a:endParaRPr lang="en-GB"/>
        </a:p>
      </dgm:t>
    </dgm:pt>
    <dgm:pt modelId="{088ECC0E-2E1E-4067-9B7B-935442E46EAE}" type="sibTrans" cxnId="{389F73DD-0FC4-4885-AF87-EB9CA8E170CB}">
      <dgm:prSet/>
      <dgm:spPr/>
      <dgm:t>
        <a:bodyPr/>
        <a:lstStyle/>
        <a:p>
          <a:endParaRPr lang="en-GB"/>
        </a:p>
      </dgm:t>
    </dgm:pt>
    <dgm:pt modelId="{C1137081-2E0E-41E3-998E-838B8ED467AA}">
      <dgm:prSet phldrT="[Text]"/>
      <dgm:spPr/>
      <dgm:t>
        <a:bodyPr/>
        <a:lstStyle/>
        <a:p>
          <a:r>
            <a:rPr lang="en-GB" dirty="0"/>
            <a:t>Understanding historic reserve releases - where from, what has driven them?</a:t>
          </a:r>
        </a:p>
      </dgm:t>
    </dgm:pt>
    <dgm:pt modelId="{8A01EE8C-CE61-4E95-BC50-907459AD6BE8}" type="parTrans" cxnId="{0B9C45F1-4AE1-4F04-8087-C5B914B34C8A}">
      <dgm:prSet/>
      <dgm:spPr/>
      <dgm:t>
        <a:bodyPr/>
        <a:lstStyle/>
        <a:p>
          <a:endParaRPr lang="en-GB"/>
        </a:p>
      </dgm:t>
    </dgm:pt>
    <dgm:pt modelId="{8C4AC199-B054-45AC-BBF4-F79F8AEA1393}" type="sibTrans" cxnId="{0B9C45F1-4AE1-4F04-8087-C5B914B34C8A}">
      <dgm:prSet/>
      <dgm:spPr/>
      <dgm:t>
        <a:bodyPr/>
        <a:lstStyle/>
        <a:p>
          <a:endParaRPr lang="en-GB"/>
        </a:p>
      </dgm:t>
    </dgm:pt>
    <dgm:pt modelId="{F3718DFA-94AF-4DBC-B223-437A934D79BD}">
      <dgm:prSet phldrT="[Text]"/>
      <dgm:spPr/>
      <dgm:t>
        <a:bodyPr/>
        <a:lstStyle/>
        <a:p>
          <a:r>
            <a:rPr lang="en-GB" dirty="0"/>
            <a:t>Helping understand and use outputs more effectively</a:t>
          </a:r>
        </a:p>
      </dgm:t>
    </dgm:pt>
    <dgm:pt modelId="{467B8DA1-E87B-4F3D-A609-0B71B908A772}" type="parTrans" cxnId="{7416E256-468C-4A11-94E3-850B9B35270F}">
      <dgm:prSet/>
      <dgm:spPr/>
      <dgm:t>
        <a:bodyPr/>
        <a:lstStyle/>
        <a:p>
          <a:endParaRPr lang="en-GB"/>
        </a:p>
      </dgm:t>
    </dgm:pt>
    <dgm:pt modelId="{1DE6A2C9-6A5F-4C70-8250-69E1E28C1A81}" type="sibTrans" cxnId="{7416E256-468C-4A11-94E3-850B9B35270F}">
      <dgm:prSet/>
      <dgm:spPr/>
      <dgm:t>
        <a:bodyPr/>
        <a:lstStyle/>
        <a:p>
          <a:endParaRPr lang="en-GB"/>
        </a:p>
      </dgm:t>
    </dgm:pt>
    <dgm:pt modelId="{C6078257-C639-46AA-BEB4-67BF10A1AD24}">
      <dgm:prSet phldrT="[Text]"/>
      <dgm:spPr/>
      <dgm:t>
        <a:bodyPr/>
        <a:lstStyle/>
        <a:p>
          <a:r>
            <a:rPr lang="en-GB"/>
            <a:t>Alert </a:t>
          </a:r>
          <a:r>
            <a:rPr lang="en-GB" dirty="0"/>
            <a:t>to issues in operational processes</a:t>
          </a:r>
        </a:p>
      </dgm:t>
    </dgm:pt>
    <dgm:pt modelId="{06B4E003-B479-4340-8AF1-3F0B4BBF9C46}" type="parTrans" cxnId="{4289ACE6-D36B-489C-8A1E-588CE915E269}">
      <dgm:prSet/>
      <dgm:spPr/>
      <dgm:t>
        <a:bodyPr/>
        <a:lstStyle/>
        <a:p>
          <a:endParaRPr lang="en-GB"/>
        </a:p>
      </dgm:t>
    </dgm:pt>
    <dgm:pt modelId="{C4188D82-FCD8-41D3-BA04-BA240CF8CD15}" type="sibTrans" cxnId="{4289ACE6-D36B-489C-8A1E-588CE915E269}">
      <dgm:prSet/>
      <dgm:spPr/>
      <dgm:t>
        <a:bodyPr/>
        <a:lstStyle/>
        <a:p>
          <a:endParaRPr lang="en-GB"/>
        </a:p>
      </dgm:t>
    </dgm:pt>
    <dgm:pt modelId="{EA731FEE-21B4-4B8A-8516-3BC43501F5E8}" type="pres">
      <dgm:prSet presAssocID="{C94D0B28-FF12-4103-BDDE-3200A4D391F6}" presName="diagram" presStyleCnt="0">
        <dgm:presLayoutVars>
          <dgm:dir/>
          <dgm:resizeHandles val="exact"/>
        </dgm:presLayoutVars>
      </dgm:prSet>
      <dgm:spPr/>
    </dgm:pt>
    <dgm:pt modelId="{755B7E7B-F1FE-45D5-A41B-3BF5EFA5D110}" type="pres">
      <dgm:prSet presAssocID="{215F9F8B-529A-4E22-99C7-147D04880AFA}" presName="node" presStyleLbl="node1" presStyleIdx="0" presStyleCnt="8">
        <dgm:presLayoutVars>
          <dgm:bulletEnabled val="1"/>
        </dgm:presLayoutVars>
      </dgm:prSet>
      <dgm:spPr/>
    </dgm:pt>
    <dgm:pt modelId="{CE527D63-EA9B-4F63-A202-B554188EA4D8}" type="pres">
      <dgm:prSet presAssocID="{5A33E86A-99B1-41A2-8629-39EEC4CD792B}" presName="sibTrans" presStyleCnt="0"/>
      <dgm:spPr/>
    </dgm:pt>
    <dgm:pt modelId="{69DD4EF5-47F7-47B2-AF26-2FCE32E1E8D6}" type="pres">
      <dgm:prSet presAssocID="{0452EBBA-5DCA-45D6-B434-C78C94B2E9A4}" presName="node" presStyleLbl="node1" presStyleIdx="1" presStyleCnt="8">
        <dgm:presLayoutVars>
          <dgm:bulletEnabled val="1"/>
        </dgm:presLayoutVars>
      </dgm:prSet>
      <dgm:spPr/>
    </dgm:pt>
    <dgm:pt modelId="{67D94241-BB95-4E8F-993A-9D58295552FE}" type="pres">
      <dgm:prSet presAssocID="{2C9C1064-3CDA-46A2-AE78-E5CD90388BA3}" presName="sibTrans" presStyleCnt="0"/>
      <dgm:spPr/>
    </dgm:pt>
    <dgm:pt modelId="{B49B7181-BC92-4BCC-B8BF-E20CEB243C0F}" type="pres">
      <dgm:prSet presAssocID="{44B01D64-4F76-40A3-A300-CE2C8463F002}" presName="node" presStyleLbl="node1" presStyleIdx="2" presStyleCnt="8">
        <dgm:presLayoutVars>
          <dgm:bulletEnabled val="1"/>
        </dgm:presLayoutVars>
      </dgm:prSet>
      <dgm:spPr/>
    </dgm:pt>
    <dgm:pt modelId="{985BAAB2-5F0F-42D9-8D6F-423F54334766}" type="pres">
      <dgm:prSet presAssocID="{78E895FF-D2CC-463B-8418-D818F8F46546}" presName="sibTrans" presStyleCnt="0"/>
      <dgm:spPr/>
    </dgm:pt>
    <dgm:pt modelId="{76E560D0-520F-433B-905C-4640FD508648}" type="pres">
      <dgm:prSet presAssocID="{D35A117E-90A3-4FC0-B28D-04CA72CA256C}" presName="node" presStyleLbl="node1" presStyleIdx="3" presStyleCnt="8">
        <dgm:presLayoutVars>
          <dgm:bulletEnabled val="1"/>
        </dgm:presLayoutVars>
      </dgm:prSet>
      <dgm:spPr/>
    </dgm:pt>
    <dgm:pt modelId="{302D49D3-40B7-480D-85D4-DCED00598C40}" type="pres">
      <dgm:prSet presAssocID="{D0C4D1AF-322F-469D-9AE1-FFFD3DD06678}" presName="sibTrans" presStyleCnt="0"/>
      <dgm:spPr/>
    </dgm:pt>
    <dgm:pt modelId="{5FF40602-FA72-49BB-93BE-FCF3177553D5}" type="pres">
      <dgm:prSet presAssocID="{96C8B4A1-5793-4763-A491-5940EA0410E2}" presName="node" presStyleLbl="node1" presStyleIdx="4" presStyleCnt="8">
        <dgm:presLayoutVars>
          <dgm:bulletEnabled val="1"/>
        </dgm:presLayoutVars>
      </dgm:prSet>
      <dgm:spPr/>
    </dgm:pt>
    <dgm:pt modelId="{77194197-5DC1-4E2F-9822-6A2144F9FAA5}" type="pres">
      <dgm:prSet presAssocID="{088ECC0E-2E1E-4067-9B7B-935442E46EAE}" presName="sibTrans" presStyleCnt="0"/>
      <dgm:spPr/>
    </dgm:pt>
    <dgm:pt modelId="{7F5926DD-C7DC-4F14-9ACC-C0AFECA92646}" type="pres">
      <dgm:prSet presAssocID="{C1137081-2E0E-41E3-998E-838B8ED467AA}" presName="node" presStyleLbl="node1" presStyleIdx="5" presStyleCnt="8">
        <dgm:presLayoutVars>
          <dgm:bulletEnabled val="1"/>
        </dgm:presLayoutVars>
      </dgm:prSet>
      <dgm:spPr/>
    </dgm:pt>
    <dgm:pt modelId="{64787497-8DEC-4A7D-A672-0F5D3122F49B}" type="pres">
      <dgm:prSet presAssocID="{8C4AC199-B054-45AC-BBF4-F79F8AEA1393}" presName="sibTrans" presStyleCnt="0"/>
      <dgm:spPr/>
    </dgm:pt>
    <dgm:pt modelId="{46817174-C572-4CBF-BD10-6E1675CFF50C}" type="pres">
      <dgm:prSet presAssocID="{F3718DFA-94AF-4DBC-B223-437A934D79BD}" presName="node" presStyleLbl="node1" presStyleIdx="6" presStyleCnt="8">
        <dgm:presLayoutVars>
          <dgm:bulletEnabled val="1"/>
        </dgm:presLayoutVars>
      </dgm:prSet>
      <dgm:spPr/>
    </dgm:pt>
    <dgm:pt modelId="{25642726-B07D-4098-9C94-DD361C262EBD}" type="pres">
      <dgm:prSet presAssocID="{1DE6A2C9-6A5F-4C70-8250-69E1E28C1A81}" presName="sibTrans" presStyleCnt="0"/>
      <dgm:spPr/>
    </dgm:pt>
    <dgm:pt modelId="{2F69D677-BDB2-4BEE-89C4-24F23F09A8BE}" type="pres">
      <dgm:prSet presAssocID="{C6078257-C639-46AA-BEB4-67BF10A1AD24}" presName="node" presStyleLbl="node1" presStyleIdx="7" presStyleCnt="8">
        <dgm:presLayoutVars>
          <dgm:bulletEnabled val="1"/>
        </dgm:presLayoutVars>
      </dgm:prSet>
      <dgm:spPr/>
    </dgm:pt>
  </dgm:ptLst>
  <dgm:cxnLst>
    <dgm:cxn modelId="{A7332B1F-2A86-445E-B9CF-4F1D5C6C815F}" type="presOf" srcId="{C1137081-2E0E-41E3-998E-838B8ED467AA}" destId="{7F5926DD-C7DC-4F14-9ACC-C0AFECA92646}" srcOrd="0" destOrd="0" presId="urn:microsoft.com/office/officeart/2005/8/layout/default"/>
    <dgm:cxn modelId="{A1536920-C47D-4AAE-991F-E8E48864EA58}" type="presOf" srcId="{215F9F8B-529A-4E22-99C7-147D04880AFA}" destId="{755B7E7B-F1FE-45D5-A41B-3BF5EFA5D110}" srcOrd="0" destOrd="0" presId="urn:microsoft.com/office/officeart/2005/8/layout/default"/>
    <dgm:cxn modelId="{77857635-6FB9-4CCE-AA93-4EF6F7036F5D}" srcId="{C94D0B28-FF12-4103-BDDE-3200A4D391F6}" destId="{0452EBBA-5DCA-45D6-B434-C78C94B2E9A4}" srcOrd="1" destOrd="0" parTransId="{FF0B7F21-5BBA-4C07-9A30-20743A482E2E}" sibTransId="{2C9C1064-3CDA-46A2-AE78-E5CD90388BA3}"/>
    <dgm:cxn modelId="{4C73CD5E-72AB-421C-ACDD-2845E28EF31B}" type="presOf" srcId="{C6078257-C639-46AA-BEB4-67BF10A1AD24}" destId="{2F69D677-BDB2-4BEE-89C4-24F23F09A8BE}" srcOrd="0" destOrd="0" presId="urn:microsoft.com/office/officeart/2005/8/layout/default"/>
    <dgm:cxn modelId="{446A714E-5B38-45B5-BF7E-69B40F380537}" type="presOf" srcId="{0452EBBA-5DCA-45D6-B434-C78C94B2E9A4}" destId="{69DD4EF5-47F7-47B2-AF26-2FCE32E1E8D6}" srcOrd="0" destOrd="0" presId="urn:microsoft.com/office/officeart/2005/8/layout/default"/>
    <dgm:cxn modelId="{7181E170-18B0-42BE-8898-9CD66F3A64F3}" type="presOf" srcId="{F3718DFA-94AF-4DBC-B223-437A934D79BD}" destId="{46817174-C572-4CBF-BD10-6E1675CFF50C}" srcOrd="0" destOrd="0" presId="urn:microsoft.com/office/officeart/2005/8/layout/default"/>
    <dgm:cxn modelId="{7416E256-468C-4A11-94E3-850B9B35270F}" srcId="{C94D0B28-FF12-4103-BDDE-3200A4D391F6}" destId="{F3718DFA-94AF-4DBC-B223-437A934D79BD}" srcOrd="6" destOrd="0" parTransId="{467B8DA1-E87B-4F3D-A609-0B71B908A772}" sibTransId="{1DE6A2C9-6A5F-4C70-8250-69E1E28C1A81}"/>
    <dgm:cxn modelId="{FD810487-600A-4531-A07F-EEE630B28D63}" srcId="{C94D0B28-FF12-4103-BDDE-3200A4D391F6}" destId="{D35A117E-90A3-4FC0-B28D-04CA72CA256C}" srcOrd="3" destOrd="0" parTransId="{9CA0F62E-1A3C-4F05-8C36-5D84D7EAC4C3}" sibTransId="{D0C4D1AF-322F-469D-9AE1-FFFD3DD06678}"/>
    <dgm:cxn modelId="{D1F4E3B1-7AC8-4433-ACC2-BC9BDB8A192E}" srcId="{C94D0B28-FF12-4103-BDDE-3200A4D391F6}" destId="{215F9F8B-529A-4E22-99C7-147D04880AFA}" srcOrd="0" destOrd="0" parTransId="{80CA53CA-F457-470D-84C8-8534280BFB94}" sibTransId="{5A33E86A-99B1-41A2-8629-39EEC4CD792B}"/>
    <dgm:cxn modelId="{B79335BE-F801-4C00-B756-17C4BD60FA6A}" type="presOf" srcId="{D35A117E-90A3-4FC0-B28D-04CA72CA256C}" destId="{76E560D0-520F-433B-905C-4640FD508648}" srcOrd="0" destOrd="0" presId="urn:microsoft.com/office/officeart/2005/8/layout/default"/>
    <dgm:cxn modelId="{622D98C7-AE20-4D52-B020-89A4E94C2EEF}" type="presOf" srcId="{96C8B4A1-5793-4763-A491-5940EA0410E2}" destId="{5FF40602-FA72-49BB-93BE-FCF3177553D5}" srcOrd="0" destOrd="0" presId="urn:microsoft.com/office/officeart/2005/8/layout/default"/>
    <dgm:cxn modelId="{65C43DCA-93E8-46AA-9C9F-9A56133B4B5E}" type="presOf" srcId="{44B01D64-4F76-40A3-A300-CE2C8463F002}" destId="{B49B7181-BC92-4BCC-B8BF-E20CEB243C0F}" srcOrd="0" destOrd="0" presId="urn:microsoft.com/office/officeart/2005/8/layout/default"/>
    <dgm:cxn modelId="{A3E744D4-8FA8-42AD-8C28-D2A1BA4D29DF}" type="presOf" srcId="{C94D0B28-FF12-4103-BDDE-3200A4D391F6}" destId="{EA731FEE-21B4-4B8A-8516-3BC43501F5E8}" srcOrd="0" destOrd="0" presId="urn:microsoft.com/office/officeart/2005/8/layout/default"/>
    <dgm:cxn modelId="{1FAA88D9-6249-46EE-8E0A-CD4F6FEDB9DF}" srcId="{C94D0B28-FF12-4103-BDDE-3200A4D391F6}" destId="{44B01D64-4F76-40A3-A300-CE2C8463F002}" srcOrd="2" destOrd="0" parTransId="{EB50161C-F66C-48BE-A8D2-CED3FCADF4D6}" sibTransId="{78E895FF-D2CC-463B-8418-D818F8F46546}"/>
    <dgm:cxn modelId="{389F73DD-0FC4-4885-AF87-EB9CA8E170CB}" srcId="{C94D0B28-FF12-4103-BDDE-3200A4D391F6}" destId="{96C8B4A1-5793-4763-A491-5940EA0410E2}" srcOrd="4" destOrd="0" parTransId="{3E4CAFDC-F444-4A48-904B-D690D120895B}" sibTransId="{088ECC0E-2E1E-4067-9B7B-935442E46EAE}"/>
    <dgm:cxn modelId="{4289ACE6-D36B-489C-8A1E-588CE915E269}" srcId="{C94D0B28-FF12-4103-BDDE-3200A4D391F6}" destId="{C6078257-C639-46AA-BEB4-67BF10A1AD24}" srcOrd="7" destOrd="0" parTransId="{06B4E003-B479-4340-8AF1-3F0B4BBF9C46}" sibTransId="{C4188D82-FCD8-41D3-BA04-BA240CF8CD15}"/>
    <dgm:cxn modelId="{0B9C45F1-4AE1-4F04-8087-C5B914B34C8A}" srcId="{C94D0B28-FF12-4103-BDDE-3200A4D391F6}" destId="{C1137081-2E0E-41E3-998E-838B8ED467AA}" srcOrd="5" destOrd="0" parTransId="{8A01EE8C-CE61-4E95-BC50-907459AD6BE8}" sibTransId="{8C4AC199-B054-45AC-BBF4-F79F8AEA1393}"/>
    <dgm:cxn modelId="{251C7D8E-5514-4CC1-AEAC-C4DF812BAB7C}" type="presParOf" srcId="{EA731FEE-21B4-4B8A-8516-3BC43501F5E8}" destId="{755B7E7B-F1FE-45D5-A41B-3BF5EFA5D110}" srcOrd="0" destOrd="0" presId="urn:microsoft.com/office/officeart/2005/8/layout/default"/>
    <dgm:cxn modelId="{704FD54C-25A2-41CD-9749-8A4DC978E225}" type="presParOf" srcId="{EA731FEE-21B4-4B8A-8516-3BC43501F5E8}" destId="{CE527D63-EA9B-4F63-A202-B554188EA4D8}" srcOrd="1" destOrd="0" presId="urn:microsoft.com/office/officeart/2005/8/layout/default"/>
    <dgm:cxn modelId="{4CB60C6B-E649-45DD-849F-FE0807C7603D}" type="presParOf" srcId="{EA731FEE-21B4-4B8A-8516-3BC43501F5E8}" destId="{69DD4EF5-47F7-47B2-AF26-2FCE32E1E8D6}" srcOrd="2" destOrd="0" presId="urn:microsoft.com/office/officeart/2005/8/layout/default"/>
    <dgm:cxn modelId="{DE02E8C6-958C-4813-861E-A0D80889B011}" type="presParOf" srcId="{EA731FEE-21B4-4B8A-8516-3BC43501F5E8}" destId="{67D94241-BB95-4E8F-993A-9D58295552FE}" srcOrd="3" destOrd="0" presId="urn:microsoft.com/office/officeart/2005/8/layout/default"/>
    <dgm:cxn modelId="{7F3EBAEB-6D81-44AF-B59D-64CA9DE26D1A}" type="presParOf" srcId="{EA731FEE-21B4-4B8A-8516-3BC43501F5E8}" destId="{B49B7181-BC92-4BCC-B8BF-E20CEB243C0F}" srcOrd="4" destOrd="0" presId="urn:microsoft.com/office/officeart/2005/8/layout/default"/>
    <dgm:cxn modelId="{CDEA947C-A902-48FE-B9A5-D57533F4D687}" type="presParOf" srcId="{EA731FEE-21B4-4B8A-8516-3BC43501F5E8}" destId="{985BAAB2-5F0F-42D9-8D6F-423F54334766}" srcOrd="5" destOrd="0" presId="urn:microsoft.com/office/officeart/2005/8/layout/default"/>
    <dgm:cxn modelId="{25FD236E-E070-46A3-9805-291347165C20}" type="presParOf" srcId="{EA731FEE-21B4-4B8A-8516-3BC43501F5E8}" destId="{76E560D0-520F-433B-905C-4640FD508648}" srcOrd="6" destOrd="0" presId="urn:microsoft.com/office/officeart/2005/8/layout/default"/>
    <dgm:cxn modelId="{6EFB746E-E92A-4917-97E3-C7CA25F5012B}" type="presParOf" srcId="{EA731FEE-21B4-4B8A-8516-3BC43501F5E8}" destId="{302D49D3-40B7-480D-85D4-DCED00598C40}" srcOrd="7" destOrd="0" presId="urn:microsoft.com/office/officeart/2005/8/layout/default"/>
    <dgm:cxn modelId="{23D0C973-10A2-44A7-830D-20D33C9594B6}" type="presParOf" srcId="{EA731FEE-21B4-4B8A-8516-3BC43501F5E8}" destId="{5FF40602-FA72-49BB-93BE-FCF3177553D5}" srcOrd="8" destOrd="0" presId="urn:microsoft.com/office/officeart/2005/8/layout/default"/>
    <dgm:cxn modelId="{FBC08700-CBE0-401E-9AA0-E9188C2E1A12}" type="presParOf" srcId="{EA731FEE-21B4-4B8A-8516-3BC43501F5E8}" destId="{77194197-5DC1-4E2F-9822-6A2144F9FAA5}" srcOrd="9" destOrd="0" presId="urn:microsoft.com/office/officeart/2005/8/layout/default"/>
    <dgm:cxn modelId="{6B8C6ABE-2D37-4A08-866E-518FAA7BC709}" type="presParOf" srcId="{EA731FEE-21B4-4B8A-8516-3BC43501F5E8}" destId="{7F5926DD-C7DC-4F14-9ACC-C0AFECA92646}" srcOrd="10" destOrd="0" presId="urn:microsoft.com/office/officeart/2005/8/layout/default"/>
    <dgm:cxn modelId="{C19E0D7C-DF4C-4233-AA1A-FCFD6BDD1891}" type="presParOf" srcId="{EA731FEE-21B4-4B8A-8516-3BC43501F5E8}" destId="{64787497-8DEC-4A7D-A672-0F5D3122F49B}" srcOrd="11" destOrd="0" presId="urn:microsoft.com/office/officeart/2005/8/layout/default"/>
    <dgm:cxn modelId="{163B23D0-E6D9-4C29-BE86-52334E6A7C6B}" type="presParOf" srcId="{EA731FEE-21B4-4B8A-8516-3BC43501F5E8}" destId="{46817174-C572-4CBF-BD10-6E1675CFF50C}" srcOrd="12" destOrd="0" presId="urn:microsoft.com/office/officeart/2005/8/layout/default"/>
    <dgm:cxn modelId="{FAFAC30E-09F6-4847-B7FA-17049B95B4CE}" type="presParOf" srcId="{EA731FEE-21B4-4B8A-8516-3BC43501F5E8}" destId="{25642726-B07D-4098-9C94-DD361C262EBD}" srcOrd="13" destOrd="0" presId="urn:microsoft.com/office/officeart/2005/8/layout/default"/>
    <dgm:cxn modelId="{B3478C4F-BFD4-4AC7-96E5-E9A79DF406DE}" type="presParOf" srcId="{EA731FEE-21B4-4B8A-8516-3BC43501F5E8}" destId="{2F69D677-BDB2-4BEE-89C4-24F23F09A8B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A9CF89-7E9E-426B-887B-6F780219E12F}" type="doc">
      <dgm:prSet loTypeId="urn:microsoft.com/office/officeart/2005/8/layout/vList5" loCatId="list" qsTypeId="urn:microsoft.com/office/officeart/2009/2/quickstyle/3d8" qsCatId="3D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765598F7-EFAD-4757-A4A9-8AA9ADE454CA}">
      <dgm:prSet phldrT="[Text]"/>
      <dgm:spPr/>
      <dgm:t>
        <a:bodyPr/>
        <a:lstStyle/>
        <a:p>
          <a:r>
            <a:rPr lang="en-GB" dirty="0"/>
            <a:t>Explainer</a:t>
          </a:r>
        </a:p>
      </dgm:t>
    </dgm:pt>
    <dgm:pt modelId="{3F63ADE7-7FCB-4B5C-8B03-D1F028581377}" type="parTrans" cxnId="{61A96ADC-BE3B-40F1-B8A1-94114CFC3BAB}">
      <dgm:prSet/>
      <dgm:spPr/>
      <dgm:t>
        <a:bodyPr/>
        <a:lstStyle/>
        <a:p>
          <a:endParaRPr lang="en-GB"/>
        </a:p>
      </dgm:t>
    </dgm:pt>
    <dgm:pt modelId="{4A2278BD-3B30-43A8-A0B9-6B83769DB70D}" type="sibTrans" cxnId="{61A96ADC-BE3B-40F1-B8A1-94114CFC3BAB}">
      <dgm:prSet/>
      <dgm:spPr/>
      <dgm:t>
        <a:bodyPr/>
        <a:lstStyle/>
        <a:p>
          <a:endParaRPr lang="en-GB"/>
        </a:p>
      </dgm:t>
    </dgm:pt>
    <dgm:pt modelId="{07C73D54-3D0B-4AE7-9451-F7687BB6EA93}">
      <dgm:prSet/>
      <dgm:spPr/>
      <dgm:t>
        <a:bodyPr/>
        <a:lstStyle/>
        <a:p>
          <a:r>
            <a:rPr lang="en-GB"/>
            <a:t>Diagnostics</a:t>
          </a:r>
          <a:endParaRPr lang="en-GB" dirty="0"/>
        </a:p>
      </dgm:t>
    </dgm:pt>
    <dgm:pt modelId="{2B352898-9C17-4E98-B156-6CEA396C4D77}" type="parTrans" cxnId="{B48FDE43-8387-485B-97B7-7D668E14DF42}">
      <dgm:prSet/>
      <dgm:spPr/>
      <dgm:t>
        <a:bodyPr/>
        <a:lstStyle/>
        <a:p>
          <a:endParaRPr lang="en-GB"/>
        </a:p>
      </dgm:t>
    </dgm:pt>
    <dgm:pt modelId="{B8D5BF3D-E423-4ECB-A6E0-A6241B9B6349}" type="sibTrans" cxnId="{B48FDE43-8387-485B-97B7-7D668E14DF42}">
      <dgm:prSet/>
      <dgm:spPr/>
      <dgm:t>
        <a:bodyPr/>
        <a:lstStyle/>
        <a:p>
          <a:endParaRPr lang="en-GB"/>
        </a:p>
      </dgm:t>
    </dgm:pt>
    <dgm:pt modelId="{AF4EB0AF-5C0B-409E-B44F-E9FC3781F656}">
      <dgm:prSet/>
      <dgm:spPr/>
      <dgm:t>
        <a:bodyPr/>
        <a:lstStyle/>
        <a:p>
          <a:r>
            <a:rPr lang="en-GB"/>
            <a:t>Hyperparameters</a:t>
          </a:r>
        </a:p>
      </dgm:t>
    </dgm:pt>
    <dgm:pt modelId="{B46A25C2-03AF-4D6A-9B5F-2AD13DB0A7C9}" type="parTrans" cxnId="{78961881-BFAB-4F12-959D-51667E410840}">
      <dgm:prSet/>
      <dgm:spPr/>
      <dgm:t>
        <a:bodyPr/>
        <a:lstStyle/>
        <a:p>
          <a:endParaRPr lang="en-GB"/>
        </a:p>
      </dgm:t>
    </dgm:pt>
    <dgm:pt modelId="{73022418-B1F4-4A31-A395-59E7FB739AEC}" type="sibTrans" cxnId="{78961881-BFAB-4F12-959D-51667E410840}">
      <dgm:prSet/>
      <dgm:spPr/>
      <dgm:t>
        <a:bodyPr/>
        <a:lstStyle/>
        <a:p>
          <a:endParaRPr lang="en-GB"/>
        </a:p>
      </dgm:t>
    </dgm:pt>
    <dgm:pt modelId="{3F7D9C2D-C760-4AFC-B0D7-7539D69149AC}" type="pres">
      <dgm:prSet presAssocID="{55A9CF89-7E9E-426B-887B-6F780219E12F}" presName="Name0" presStyleCnt="0">
        <dgm:presLayoutVars>
          <dgm:dir/>
          <dgm:animLvl val="lvl"/>
          <dgm:resizeHandles val="exact"/>
        </dgm:presLayoutVars>
      </dgm:prSet>
      <dgm:spPr/>
    </dgm:pt>
    <dgm:pt modelId="{1B8F06B9-D437-482D-B3B1-8C3504BA204E}" type="pres">
      <dgm:prSet presAssocID="{765598F7-EFAD-4757-A4A9-8AA9ADE454CA}" presName="linNode" presStyleCnt="0"/>
      <dgm:spPr/>
    </dgm:pt>
    <dgm:pt modelId="{ED4C04DF-8ADF-4883-86A4-FCD21C53DAEF}" type="pres">
      <dgm:prSet presAssocID="{765598F7-EFAD-4757-A4A9-8AA9ADE454C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5292D4C-B223-4B3C-AF9B-1038FC52B70B}" type="pres">
      <dgm:prSet presAssocID="{4A2278BD-3B30-43A8-A0B9-6B83769DB70D}" presName="sp" presStyleCnt="0"/>
      <dgm:spPr/>
    </dgm:pt>
    <dgm:pt modelId="{A62B9D5F-2B4F-45B6-AC00-BB9C1EC0FB83}" type="pres">
      <dgm:prSet presAssocID="{07C73D54-3D0B-4AE7-9451-F7687BB6EA93}" presName="linNode" presStyleCnt="0"/>
      <dgm:spPr/>
    </dgm:pt>
    <dgm:pt modelId="{19D9AB92-D953-4EA6-B42C-14FF37050377}" type="pres">
      <dgm:prSet presAssocID="{07C73D54-3D0B-4AE7-9451-F7687BB6EA93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6CF396CA-AB5F-4F74-B204-4004481614DB}" type="pres">
      <dgm:prSet presAssocID="{B8D5BF3D-E423-4ECB-A6E0-A6241B9B6349}" presName="sp" presStyleCnt="0"/>
      <dgm:spPr/>
    </dgm:pt>
    <dgm:pt modelId="{EE2942EB-91CB-4D8A-ABA3-575986A954A2}" type="pres">
      <dgm:prSet presAssocID="{AF4EB0AF-5C0B-409E-B44F-E9FC3781F656}" presName="linNode" presStyleCnt="0"/>
      <dgm:spPr/>
    </dgm:pt>
    <dgm:pt modelId="{F05B93A5-694C-4D5B-8E8B-D8EA36AD24D6}" type="pres">
      <dgm:prSet presAssocID="{AF4EB0AF-5C0B-409E-B44F-E9FC3781F656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8191937-62FC-4995-B2CD-66C3BA5B1A56}" type="presOf" srcId="{07C73D54-3D0B-4AE7-9451-F7687BB6EA93}" destId="{19D9AB92-D953-4EA6-B42C-14FF37050377}" srcOrd="0" destOrd="0" presId="urn:microsoft.com/office/officeart/2005/8/layout/vList5"/>
    <dgm:cxn modelId="{B48FDE43-8387-485B-97B7-7D668E14DF42}" srcId="{55A9CF89-7E9E-426B-887B-6F780219E12F}" destId="{07C73D54-3D0B-4AE7-9451-F7687BB6EA93}" srcOrd="1" destOrd="0" parTransId="{2B352898-9C17-4E98-B156-6CEA396C4D77}" sibTransId="{B8D5BF3D-E423-4ECB-A6E0-A6241B9B6349}"/>
    <dgm:cxn modelId="{3946F747-2933-41C4-A2B1-E4D5C8AAECC6}" type="presOf" srcId="{765598F7-EFAD-4757-A4A9-8AA9ADE454CA}" destId="{ED4C04DF-8ADF-4883-86A4-FCD21C53DAEF}" srcOrd="0" destOrd="0" presId="urn:microsoft.com/office/officeart/2005/8/layout/vList5"/>
    <dgm:cxn modelId="{78961881-BFAB-4F12-959D-51667E410840}" srcId="{55A9CF89-7E9E-426B-887B-6F780219E12F}" destId="{AF4EB0AF-5C0B-409E-B44F-E9FC3781F656}" srcOrd="2" destOrd="0" parTransId="{B46A25C2-03AF-4D6A-9B5F-2AD13DB0A7C9}" sibTransId="{73022418-B1F4-4A31-A395-59E7FB739AEC}"/>
    <dgm:cxn modelId="{BB73E39C-4476-4463-A3D6-ADF1C0F47AD4}" type="presOf" srcId="{55A9CF89-7E9E-426B-887B-6F780219E12F}" destId="{3F7D9C2D-C760-4AFC-B0D7-7539D69149AC}" srcOrd="0" destOrd="0" presId="urn:microsoft.com/office/officeart/2005/8/layout/vList5"/>
    <dgm:cxn modelId="{E93861A7-2743-41A6-9A52-D69024581BF1}" type="presOf" srcId="{AF4EB0AF-5C0B-409E-B44F-E9FC3781F656}" destId="{F05B93A5-694C-4D5B-8E8B-D8EA36AD24D6}" srcOrd="0" destOrd="0" presId="urn:microsoft.com/office/officeart/2005/8/layout/vList5"/>
    <dgm:cxn modelId="{61A96ADC-BE3B-40F1-B8A1-94114CFC3BAB}" srcId="{55A9CF89-7E9E-426B-887B-6F780219E12F}" destId="{765598F7-EFAD-4757-A4A9-8AA9ADE454CA}" srcOrd="0" destOrd="0" parTransId="{3F63ADE7-7FCB-4B5C-8B03-D1F028581377}" sibTransId="{4A2278BD-3B30-43A8-A0B9-6B83769DB70D}"/>
    <dgm:cxn modelId="{E2F032CB-32A4-4DDA-924E-49477D7CF17A}" type="presParOf" srcId="{3F7D9C2D-C760-4AFC-B0D7-7539D69149AC}" destId="{1B8F06B9-D437-482D-B3B1-8C3504BA204E}" srcOrd="0" destOrd="0" presId="urn:microsoft.com/office/officeart/2005/8/layout/vList5"/>
    <dgm:cxn modelId="{5E0902F0-1902-4165-8A71-8EFCF8A1FC00}" type="presParOf" srcId="{1B8F06B9-D437-482D-B3B1-8C3504BA204E}" destId="{ED4C04DF-8ADF-4883-86A4-FCD21C53DAEF}" srcOrd="0" destOrd="0" presId="urn:microsoft.com/office/officeart/2005/8/layout/vList5"/>
    <dgm:cxn modelId="{F298F6B7-1DEA-4E34-A532-C902A7029D9C}" type="presParOf" srcId="{3F7D9C2D-C760-4AFC-B0D7-7539D69149AC}" destId="{D5292D4C-B223-4B3C-AF9B-1038FC52B70B}" srcOrd="1" destOrd="0" presId="urn:microsoft.com/office/officeart/2005/8/layout/vList5"/>
    <dgm:cxn modelId="{679C5DF0-06E8-42E5-8EDB-E5B713BF8C78}" type="presParOf" srcId="{3F7D9C2D-C760-4AFC-B0D7-7539D69149AC}" destId="{A62B9D5F-2B4F-45B6-AC00-BB9C1EC0FB83}" srcOrd="2" destOrd="0" presId="urn:microsoft.com/office/officeart/2005/8/layout/vList5"/>
    <dgm:cxn modelId="{E225DB1E-8229-4AE9-9A1B-7D2BC1065667}" type="presParOf" srcId="{A62B9D5F-2B4F-45B6-AC00-BB9C1EC0FB83}" destId="{19D9AB92-D953-4EA6-B42C-14FF37050377}" srcOrd="0" destOrd="0" presId="urn:microsoft.com/office/officeart/2005/8/layout/vList5"/>
    <dgm:cxn modelId="{D2EB9D9B-C4A1-4FA4-9842-9ED983B1C471}" type="presParOf" srcId="{3F7D9C2D-C760-4AFC-B0D7-7539D69149AC}" destId="{6CF396CA-AB5F-4F74-B204-4004481614DB}" srcOrd="3" destOrd="0" presId="urn:microsoft.com/office/officeart/2005/8/layout/vList5"/>
    <dgm:cxn modelId="{A6F18494-C4F3-49DC-9F6C-5DE47EBB1097}" type="presParOf" srcId="{3F7D9C2D-C760-4AFC-B0D7-7539D69149AC}" destId="{EE2942EB-91CB-4D8A-ABA3-575986A954A2}" srcOrd="4" destOrd="0" presId="urn:microsoft.com/office/officeart/2005/8/layout/vList5"/>
    <dgm:cxn modelId="{075DACA2-0E19-460B-B756-76C3E894DFE9}" type="presParOf" srcId="{EE2942EB-91CB-4D8A-ABA3-575986A954A2}" destId="{F05B93A5-694C-4D5B-8E8B-D8EA36AD24D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92926A-E302-44AB-96B9-E9963989624F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D3AD3801-E6CA-49DA-832C-92CDA45C0D92}">
      <dgm:prSet phldrT="[Text]"/>
      <dgm:spPr/>
      <dgm:t>
        <a:bodyPr/>
        <a:lstStyle/>
        <a:p>
          <a:r>
            <a:rPr lang="en-GB" dirty="0"/>
            <a:t>Time series -   RNN, LSTM, Transformers…</a:t>
          </a:r>
        </a:p>
      </dgm:t>
    </dgm:pt>
    <dgm:pt modelId="{DF379270-25CB-4993-B926-6FCD09BCB85D}" type="parTrans" cxnId="{9457CE85-C4FC-4305-BA3A-E72B2E108D24}">
      <dgm:prSet/>
      <dgm:spPr/>
      <dgm:t>
        <a:bodyPr/>
        <a:lstStyle/>
        <a:p>
          <a:endParaRPr lang="en-GB"/>
        </a:p>
      </dgm:t>
    </dgm:pt>
    <dgm:pt modelId="{294F4CD6-F696-44FF-B5F6-A04A0F34882E}" type="sibTrans" cxnId="{9457CE85-C4FC-4305-BA3A-E72B2E108D24}">
      <dgm:prSet/>
      <dgm:spPr/>
      <dgm:t>
        <a:bodyPr/>
        <a:lstStyle/>
        <a:p>
          <a:endParaRPr lang="en-GB"/>
        </a:p>
      </dgm:t>
    </dgm:pt>
    <dgm:pt modelId="{CA8AE6E4-09E6-41A7-8689-A09B9E2CC5BB}">
      <dgm:prSet/>
      <dgm:spPr/>
      <dgm:t>
        <a:bodyPr/>
        <a:lstStyle/>
        <a:p>
          <a:r>
            <a:rPr lang="en-GB" dirty="0"/>
            <a:t>Not using the traditional development period approach at all…</a:t>
          </a:r>
        </a:p>
      </dgm:t>
    </dgm:pt>
    <dgm:pt modelId="{7BBA205C-64A8-42B3-B095-297F29BB463A}" type="parTrans" cxnId="{919EA1A2-416F-4689-B6F6-DC25F93AB00C}">
      <dgm:prSet/>
      <dgm:spPr/>
      <dgm:t>
        <a:bodyPr/>
        <a:lstStyle/>
        <a:p>
          <a:endParaRPr lang="en-GB"/>
        </a:p>
      </dgm:t>
    </dgm:pt>
    <dgm:pt modelId="{CE91EB44-8219-4C06-8B67-985BBCDA2B86}" type="sibTrans" cxnId="{919EA1A2-416F-4689-B6F6-DC25F93AB00C}">
      <dgm:prSet/>
      <dgm:spPr/>
      <dgm:t>
        <a:bodyPr/>
        <a:lstStyle/>
        <a:p>
          <a:endParaRPr lang="en-GB"/>
        </a:p>
      </dgm:t>
    </dgm:pt>
    <dgm:pt modelId="{0EAB64C4-D041-4C29-A8F7-ECC3D4DF0305}">
      <dgm:prSet/>
      <dgm:spPr/>
      <dgm:t>
        <a:bodyPr/>
        <a:lstStyle/>
        <a:p>
          <a:r>
            <a:rPr lang="en-GB" dirty="0"/>
            <a:t>Data structure</a:t>
          </a:r>
        </a:p>
        <a:p>
          <a:r>
            <a:rPr lang="en-GB" dirty="0"/>
            <a:t>– models for different stages of the claim process…</a:t>
          </a:r>
        </a:p>
      </dgm:t>
    </dgm:pt>
    <dgm:pt modelId="{D9203278-21C7-41F1-8EA8-E1F289C56D6B}" type="parTrans" cxnId="{3BD14BC5-2EBE-4B8D-9C2A-A81CB267A8EF}">
      <dgm:prSet/>
      <dgm:spPr/>
      <dgm:t>
        <a:bodyPr/>
        <a:lstStyle/>
        <a:p>
          <a:endParaRPr lang="en-GB"/>
        </a:p>
      </dgm:t>
    </dgm:pt>
    <dgm:pt modelId="{C944ED31-68D4-4FF9-BAAF-AD360113AC45}" type="sibTrans" cxnId="{3BD14BC5-2EBE-4B8D-9C2A-A81CB267A8EF}">
      <dgm:prSet/>
      <dgm:spPr/>
      <dgm:t>
        <a:bodyPr/>
        <a:lstStyle/>
        <a:p>
          <a:endParaRPr lang="en-GB"/>
        </a:p>
      </dgm:t>
    </dgm:pt>
    <dgm:pt modelId="{AF1B1608-9C5D-42C7-8613-1DA46E9FF13C}">
      <dgm:prSet/>
      <dgm:spPr/>
      <dgm:t>
        <a:bodyPr/>
        <a:lstStyle/>
        <a:p>
          <a:r>
            <a:rPr lang="en-GB" dirty="0"/>
            <a:t>Bring in more data – speed at collision, injury type, age of injured…</a:t>
          </a:r>
        </a:p>
      </dgm:t>
    </dgm:pt>
    <dgm:pt modelId="{A8A1636D-B123-4CCE-93E8-13AD97F17E0F}" type="parTrans" cxnId="{825EA3AD-A504-490D-A022-2A0C877100D2}">
      <dgm:prSet/>
      <dgm:spPr/>
      <dgm:t>
        <a:bodyPr/>
        <a:lstStyle/>
        <a:p>
          <a:endParaRPr lang="en-GB"/>
        </a:p>
      </dgm:t>
    </dgm:pt>
    <dgm:pt modelId="{9E2C2392-9A1B-4171-A4FD-95B3C8FE9B47}" type="sibTrans" cxnId="{825EA3AD-A504-490D-A022-2A0C877100D2}">
      <dgm:prSet/>
      <dgm:spPr/>
      <dgm:t>
        <a:bodyPr/>
        <a:lstStyle/>
        <a:p>
          <a:endParaRPr lang="en-GB"/>
        </a:p>
      </dgm:t>
    </dgm:pt>
    <dgm:pt modelId="{73F83C3F-2745-4482-AC4A-78E29E2D3B66}" type="pres">
      <dgm:prSet presAssocID="{1892926A-E302-44AB-96B9-E9963989624F}" presName="diagram" presStyleCnt="0">
        <dgm:presLayoutVars>
          <dgm:dir/>
          <dgm:resizeHandles val="exact"/>
        </dgm:presLayoutVars>
      </dgm:prSet>
      <dgm:spPr/>
    </dgm:pt>
    <dgm:pt modelId="{0CBC63A5-4722-4CB8-A1F1-A1EE06CDE32C}" type="pres">
      <dgm:prSet presAssocID="{D3AD3801-E6CA-49DA-832C-92CDA45C0D92}" presName="node" presStyleLbl="node1" presStyleIdx="0" presStyleCnt="4">
        <dgm:presLayoutVars>
          <dgm:bulletEnabled val="1"/>
        </dgm:presLayoutVars>
      </dgm:prSet>
      <dgm:spPr/>
    </dgm:pt>
    <dgm:pt modelId="{46CF93D8-47F8-4B11-88C6-23B988AA596C}" type="pres">
      <dgm:prSet presAssocID="{294F4CD6-F696-44FF-B5F6-A04A0F34882E}" presName="sibTrans" presStyleCnt="0"/>
      <dgm:spPr/>
    </dgm:pt>
    <dgm:pt modelId="{93CF0589-D12E-4CB3-B57C-312758C5BD42}" type="pres">
      <dgm:prSet presAssocID="{CA8AE6E4-09E6-41A7-8689-A09B9E2CC5BB}" presName="node" presStyleLbl="node1" presStyleIdx="1" presStyleCnt="4">
        <dgm:presLayoutVars>
          <dgm:bulletEnabled val="1"/>
        </dgm:presLayoutVars>
      </dgm:prSet>
      <dgm:spPr/>
    </dgm:pt>
    <dgm:pt modelId="{A3065E19-E057-47F2-9C3C-82D858368D28}" type="pres">
      <dgm:prSet presAssocID="{CE91EB44-8219-4C06-8B67-985BBCDA2B86}" presName="sibTrans" presStyleCnt="0"/>
      <dgm:spPr/>
    </dgm:pt>
    <dgm:pt modelId="{486C7D88-02DE-4124-842A-EB361C8D416B}" type="pres">
      <dgm:prSet presAssocID="{0EAB64C4-D041-4C29-A8F7-ECC3D4DF0305}" presName="node" presStyleLbl="node1" presStyleIdx="2" presStyleCnt="4">
        <dgm:presLayoutVars>
          <dgm:bulletEnabled val="1"/>
        </dgm:presLayoutVars>
      </dgm:prSet>
      <dgm:spPr/>
    </dgm:pt>
    <dgm:pt modelId="{2230D71F-E2E0-43A2-8DC8-2DCF5CB707B1}" type="pres">
      <dgm:prSet presAssocID="{C944ED31-68D4-4FF9-BAAF-AD360113AC45}" presName="sibTrans" presStyleCnt="0"/>
      <dgm:spPr/>
    </dgm:pt>
    <dgm:pt modelId="{49091B4F-1273-4F8F-886A-F9E5A300E989}" type="pres">
      <dgm:prSet presAssocID="{AF1B1608-9C5D-42C7-8613-1DA46E9FF13C}" presName="node" presStyleLbl="node1" presStyleIdx="3" presStyleCnt="4">
        <dgm:presLayoutVars>
          <dgm:bulletEnabled val="1"/>
        </dgm:presLayoutVars>
      </dgm:prSet>
      <dgm:spPr/>
    </dgm:pt>
  </dgm:ptLst>
  <dgm:cxnLst>
    <dgm:cxn modelId="{E4861900-E29A-440D-9088-82E451C7B1A3}" type="presOf" srcId="{AF1B1608-9C5D-42C7-8613-1DA46E9FF13C}" destId="{49091B4F-1273-4F8F-886A-F9E5A300E989}" srcOrd="0" destOrd="0" presId="urn:microsoft.com/office/officeart/2005/8/layout/default"/>
    <dgm:cxn modelId="{05563E2A-BE72-44BF-8106-17F19B925085}" type="presOf" srcId="{CA8AE6E4-09E6-41A7-8689-A09B9E2CC5BB}" destId="{93CF0589-D12E-4CB3-B57C-312758C5BD42}" srcOrd="0" destOrd="0" presId="urn:microsoft.com/office/officeart/2005/8/layout/default"/>
    <dgm:cxn modelId="{91785136-7FFA-4410-B3D0-3D9038068D82}" type="presOf" srcId="{1892926A-E302-44AB-96B9-E9963989624F}" destId="{73F83C3F-2745-4482-AC4A-78E29E2D3B66}" srcOrd="0" destOrd="0" presId="urn:microsoft.com/office/officeart/2005/8/layout/default"/>
    <dgm:cxn modelId="{9457CE85-C4FC-4305-BA3A-E72B2E108D24}" srcId="{1892926A-E302-44AB-96B9-E9963989624F}" destId="{D3AD3801-E6CA-49DA-832C-92CDA45C0D92}" srcOrd="0" destOrd="0" parTransId="{DF379270-25CB-4993-B926-6FCD09BCB85D}" sibTransId="{294F4CD6-F696-44FF-B5F6-A04A0F34882E}"/>
    <dgm:cxn modelId="{919EA1A2-416F-4689-B6F6-DC25F93AB00C}" srcId="{1892926A-E302-44AB-96B9-E9963989624F}" destId="{CA8AE6E4-09E6-41A7-8689-A09B9E2CC5BB}" srcOrd="1" destOrd="0" parTransId="{7BBA205C-64A8-42B3-B095-297F29BB463A}" sibTransId="{CE91EB44-8219-4C06-8B67-985BBCDA2B86}"/>
    <dgm:cxn modelId="{825EA3AD-A504-490D-A022-2A0C877100D2}" srcId="{1892926A-E302-44AB-96B9-E9963989624F}" destId="{AF1B1608-9C5D-42C7-8613-1DA46E9FF13C}" srcOrd="3" destOrd="0" parTransId="{A8A1636D-B123-4CCE-93E8-13AD97F17E0F}" sibTransId="{9E2C2392-9A1B-4171-A4FD-95B3C8FE9B47}"/>
    <dgm:cxn modelId="{62064ABA-02E6-4E59-A09D-F6DBF5FE6363}" type="presOf" srcId="{0EAB64C4-D041-4C29-A8F7-ECC3D4DF0305}" destId="{486C7D88-02DE-4124-842A-EB361C8D416B}" srcOrd="0" destOrd="0" presId="urn:microsoft.com/office/officeart/2005/8/layout/default"/>
    <dgm:cxn modelId="{3BD14BC5-2EBE-4B8D-9C2A-A81CB267A8EF}" srcId="{1892926A-E302-44AB-96B9-E9963989624F}" destId="{0EAB64C4-D041-4C29-A8F7-ECC3D4DF0305}" srcOrd="2" destOrd="0" parTransId="{D9203278-21C7-41F1-8EA8-E1F289C56D6B}" sibTransId="{C944ED31-68D4-4FF9-BAAF-AD360113AC45}"/>
    <dgm:cxn modelId="{B610D8ED-A978-44A8-8EBA-1E9053DE2055}" type="presOf" srcId="{D3AD3801-E6CA-49DA-832C-92CDA45C0D92}" destId="{0CBC63A5-4722-4CB8-A1F1-A1EE06CDE32C}" srcOrd="0" destOrd="0" presId="urn:microsoft.com/office/officeart/2005/8/layout/default"/>
    <dgm:cxn modelId="{F59C763C-63FC-40A3-BB45-C57B9D58A97F}" type="presParOf" srcId="{73F83C3F-2745-4482-AC4A-78E29E2D3B66}" destId="{0CBC63A5-4722-4CB8-A1F1-A1EE06CDE32C}" srcOrd="0" destOrd="0" presId="urn:microsoft.com/office/officeart/2005/8/layout/default"/>
    <dgm:cxn modelId="{28A63371-7F7F-4D7C-809F-1BCB755DCEEE}" type="presParOf" srcId="{73F83C3F-2745-4482-AC4A-78E29E2D3B66}" destId="{46CF93D8-47F8-4B11-88C6-23B988AA596C}" srcOrd="1" destOrd="0" presId="urn:microsoft.com/office/officeart/2005/8/layout/default"/>
    <dgm:cxn modelId="{A016420E-B967-467E-994A-1C1814FA4079}" type="presParOf" srcId="{73F83C3F-2745-4482-AC4A-78E29E2D3B66}" destId="{93CF0589-D12E-4CB3-B57C-312758C5BD42}" srcOrd="2" destOrd="0" presId="urn:microsoft.com/office/officeart/2005/8/layout/default"/>
    <dgm:cxn modelId="{5488D99D-55A8-40FA-A8FB-6C4F4659E655}" type="presParOf" srcId="{73F83C3F-2745-4482-AC4A-78E29E2D3B66}" destId="{A3065E19-E057-47F2-9C3C-82D858368D28}" srcOrd="3" destOrd="0" presId="urn:microsoft.com/office/officeart/2005/8/layout/default"/>
    <dgm:cxn modelId="{F62BC4A3-D49D-40DF-A21E-142F6AAE4178}" type="presParOf" srcId="{73F83C3F-2745-4482-AC4A-78E29E2D3B66}" destId="{486C7D88-02DE-4124-842A-EB361C8D416B}" srcOrd="4" destOrd="0" presId="urn:microsoft.com/office/officeart/2005/8/layout/default"/>
    <dgm:cxn modelId="{894D6445-1699-4903-926E-00FD063D5DC2}" type="presParOf" srcId="{73F83C3F-2745-4482-AC4A-78E29E2D3B66}" destId="{2230D71F-E2E0-43A2-8DC8-2DCF5CB707B1}" srcOrd="5" destOrd="0" presId="urn:microsoft.com/office/officeart/2005/8/layout/default"/>
    <dgm:cxn modelId="{9F284A62-0060-41D5-B5E4-1A99FA1D2D36}" type="presParOf" srcId="{73F83C3F-2745-4482-AC4A-78E29E2D3B66}" destId="{49091B4F-1273-4F8F-886A-F9E5A300E98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D8F775-1460-40DD-991A-8D66CA231410}" type="doc">
      <dgm:prSet loTypeId="urn:microsoft.com/office/officeart/2005/8/layout/vProcess5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GB"/>
        </a:p>
      </dgm:t>
    </dgm:pt>
    <dgm:pt modelId="{149C4B64-860C-4955-ABC7-9380ABAC092C}">
      <dgm:prSet/>
      <dgm:spPr/>
      <dgm:t>
        <a:bodyPr/>
        <a:lstStyle/>
        <a:p>
          <a:r>
            <a:rPr lang="en-GB"/>
            <a:t>Try it out for yourself </a:t>
          </a:r>
        </a:p>
      </dgm:t>
    </dgm:pt>
    <dgm:pt modelId="{841ADF80-CD0F-466E-A7E9-EDB78C604406}" type="parTrans" cxnId="{3AF6189D-9EBA-4632-BE24-889C97E51DC0}">
      <dgm:prSet/>
      <dgm:spPr/>
      <dgm:t>
        <a:bodyPr/>
        <a:lstStyle/>
        <a:p>
          <a:endParaRPr lang="en-GB"/>
        </a:p>
      </dgm:t>
    </dgm:pt>
    <dgm:pt modelId="{613F67E7-FD5C-4032-BA7C-12CCA94259B9}" type="sibTrans" cxnId="{3AF6189D-9EBA-4632-BE24-889C97E51DC0}">
      <dgm:prSet/>
      <dgm:spPr/>
      <dgm:t>
        <a:bodyPr/>
        <a:lstStyle/>
        <a:p>
          <a:endParaRPr lang="en-GB"/>
        </a:p>
      </dgm:t>
    </dgm:pt>
    <dgm:pt modelId="{F9FAE565-4804-4C18-8822-6ADE45A4E7F4}">
      <dgm:prSet/>
      <dgm:spPr/>
      <dgm:t>
        <a:bodyPr/>
        <a:lstStyle/>
        <a:p>
          <a:r>
            <a:rPr lang="en-GB" dirty="0"/>
            <a:t>Try it out on your own data</a:t>
          </a:r>
        </a:p>
      </dgm:t>
    </dgm:pt>
    <dgm:pt modelId="{2C3C07C5-A210-41AF-8B2C-3581F9B38381}" type="parTrans" cxnId="{22DB6AF6-17F7-40D7-85B3-705EE218C395}">
      <dgm:prSet/>
      <dgm:spPr/>
      <dgm:t>
        <a:bodyPr/>
        <a:lstStyle/>
        <a:p>
          <a:endParaRPr lang="en-GB"/>
        </a:p>
      </dgm:t>
    </dgm:pt>
    <dgm:pt modelId="{228A3A08-F5DF-42C6-8678-23EE99F2C925}" type="sibTrans" cxnId="{22DB6AF6-17F7-40D7-85B3-705EE218C395}">
      <dgm:prSet/>
      <dgm:spPr/>
      <dgm:t>
        <a:bodyPr/>
        <a:lstStyle/>
        <a:p>
          <a:endParaRPr lang="en-GB"/>
        </a:p>
      </dgm:t>
    </dgm:pt>
    <dgm:pt modelId="{CB97CB64-576A-424C-930C-DC2DF59DB64A}">
      <dgm:prSet/>
      <dgm:spPr/>
      <dgm:t>
        <a:bodyPr/>
        <a:lstStyle/>
        <a:p>
          <a:r>
            <a:rPr lang="en-GB"/>
            <a:t>Share your findings and ideas</a:t>
          </a:r>
        </a:p>
      </dgm:t>
    </dgm:pt>
    <dgm:pt modelId="{E5DBA56F-4B48-4EF3-8085-295D38DDCB93}" type="parTrans" cxnId="{CB036A15-6CA9-4DE7-9A71-8DFF4839A0B4}">
      <dgm:prSet/>
      <dgm:spPr/>
      <dgm:t>
        <a:bodyPr/>
        <a:lstStyle/>
        <a:p>
          <a:endParaRPr lang="en-GB"/>
        </a:p>
      </dgm:t>
    </dgm:pt>
    <dgm:pt modelId="{A91BE350-D309-4241-A0A7-D8A7999BC4B1}" type="sibTrans" cxnId="{CB036A15-6CA9-4DE7-9A71-8DFF4839A0B4}">
      <dgm:prSet/>
      <dgm:spPr/>
      <dgm:t>
        <a:bodyPr/>
        <a:lstStyle/>
        <a:p>
          <a:endParaRPr lang="en-GB"/>
        </a:p>
      </dgm:t>
    </dgm:pt>
    <dgm:pt modelId="{70882CA6-A6DD-47B5-B1E2-EEEBB0950B74}">
      <dgm:prSet/>
      <dgm:spPr/>
      <dgm:t>
        <a:bodyPr/>
        <a:lstStyle/>
        <a:p>
          <a:r>
            <a:rPr lang="en-GB"/>
            <a:t>Follow our work</a:t>
          </a:r>
        </a:p>
      </dgm:t>
    </dgm:pt>
    <dgm:pt modelId="{399A4FA9-7FB0-4D66-91BE-88AD712D31B2}" type="parTrans" cxnId="{52DF5808-052D-4618-8C7A-5BA535506FEA}">
      <dgm:prSet/>
      <dgm:spPr/>
      <dgm:t>
        <a:bodyPr/>
        <a:lstStyle/>
        <a:p>
          <a:endParaRPr lang="en-GB"/>
        </a:p>
      </dgm:t>
    </dgm:pt>
    <dgm:pt modelId="{FAE9B09E-2891-4CE1-B887-6875F1525D3B}" type="sibTrans" cxnId="{52DF5808-052D-4618-8C7A-5BA535506FEA}">
      <dgm:prSet/>
      <dgm:spPr/>
      <dgm:t>
        <a:bodyPr/>
        <a:lstStyle/>
        <a:p>
          <a:endParaRPr lang="en-GB"/>
        </a:p>
      </dgm:t>
    </dgm:pt>
    <dgm:pt modelId="{10102F6D-EE66-45EB-BC69-36EF79C57490}">
      <dgm:prSet/>
      <dgm:spPr/>
      <dgm:t>
        <a:bodyPr/>
        <a:lstStyle/>
        <a:p>
          <a:r>
            <a:rPr lang="en-GB"/>
            <a:t>Join the working party</a:t>
          </a:r>
        </a:p>
      </dgm:t>
    </dgm:pt>
    <dgm:pt modelId="{E4FC4ED8-2C52-44FD-910E-F32A7B1F57C2}" type="parTrans" cxnId="{B120426E-795D-428D-8521-33A6F5A2BE26}">
      <dgm:prSet/>
      <dgm:spPr/>
      <dgm:t>
        <a:bodyPr/>
        <a:lstStyle/>
        <a:p>
          <a:endParaRPr lang="en-GB"/>
        </a:p>
      </dgm:t>
    </dgm:pt>
    <dgm:pt modelId="{90F0C85C-8F0C-42A4-A0E2-430261C0F732}" type="sibTrans" cxnId="{B120426E-795D-428D-8521-33A6F5A2BE26}">
      <dgm:prSet/>
      <dgm:spPr/>
      <dgm:t>
        <a:bodyPr/>
        <a:lstStyle/>
        <a:p>
          <a:endParaRPr lang="en-GB"/>
        </a:p>
      </dgm:t>
    </dgm:pt>
    <dgm:pt modelId="{D0FBE440-A5B2-49BF-B3C8-C2AFDEFD7F32}" type="pres">
      <dgm:prSet presAssocID="{A4D8F775-1460-40DD-991A-8D66CA231410}" presName="outerComposite" presStyleCnt="0">
        <dgm:presLayoutVars>
          <dgm:chMax val="5"/>
          <dgm:dir/>
          <dgm:resizeHandles val="exact"/>
        </dgm:presLayoutVars>
      </dgm:prSet>
      <dgm:spPr/>
    </dgm:pt>
    <dgm:pt modelId="{E7D6D307-0C8B-4A1E-8EDD-1BFAA856B976}" type="pres">
      <dgm:prSet presAssocID="{A4D8F775-1460-40DD-991A-8D66CA231410}" presName="dummyMaxCanvas" presStyleCnt="0">
        <dgm:presLayoutVars/>
      </dgm:prSet>
      <dgm:spPr/>
    </dgm:pt>
    <dgm:pt modelId="{ACB52DCD-AB62-49FC-BD8C-EA6339D0BB4D}" type="pres">
      <dgm:prSet presAssocID="{A4D8F775-1460-40DD-991A-8D66CA231410}" presName="FiveNodes_1" presStyleLbl="node1" presStyleIdx="0" presStyleCnt="5">
        <dgm:presLayoutVars>
          <dgm:bulletEnabled val="1"/>
        </dgm:presLayoutVars>
      </dgm:prSet>
      <dgm:spPr/>
    </dgm:pt>
    <dgm:pt modelId="{ACBD0FD0-4E57-4BEE-BBB5-40AF4B98A4BD}" type="pres">
      <dgm:prSet presAssocID="{A4D8F775-1460-40DD-991A-8D66CA231410}" presName="FiveNodes_2" presStyleLbl="node1" presStyleIdx="1" presStyleCnt="5">
        <dgm:presLayoutVars>
          <dgm:bulletEnabled val="1"/>
        </dgm:presLayoutVars>
      </dgm:prSet>
      <dgm:spPr/>
    </dgm:pt>
    <dgm:pt modelId="{8373AE3A-80E0-45D0-844E-22233DE35FA3}" type="pres">
      <dgm:prSet presAssocID="{A4D8F775-1460-40DD-991A-8D66CA231410}" presName="FiveNodes_3" presStyleLbl="node1" presStyleIdx="2" presStyleCnt="5">
        <dgm:presLayoutVars>
          <dgm:bulletEnabled val="1"/>
        </dgm:presLayoutVars>
      </dgm:prSet>
      <dgm:spPr/>
    </dgm:pt>
    <dgm:pt modelId="{7381A73C-23B9-42C6-A3AC-C65113D1000E}" type="pres">
      <dgm:prSet presAssocID="{A4D8F775-1460-40DD-991A-8D66CA231410}" presName="FiveNodes_4" presStyleLbl="node1" presStyleIdx="3" presStyleCnt="5">
        <dgm:presLayoutVars>
          <dgm:bulletEnabled val="1"/>
        </dgm:presLayoutVars>
      </dgm:prSet>
      <dgm:spPr/>
    </dgm:pt>
    <dgm:pt modelId="{09284B39-5602-4EE6-B420-15B5345C4397}" type="pres">
      <dgm:prSet presAssocID="{A4D8F775-1460-40DD-991A-8D66CA231410}" presName="FiveNodes_5" presStyleLbl="node1" presStyleIdx="4" presStyleCnt="5">
        <dgm:presLayoutVars>
          <dgm:bulletEnabled val="1"/>
        </dgm:presLayoutVars>
      </dgm:prSet>
      <dgm:spPr/>
    </dgm:pt>
    <dgm:pt modelId="{B4EBF635-C3F7-4FA6-8712-9CBE240B988A}" type="pres">
      <dgm:prSet presAssocID="{A4D8F775-1460-40DD-991A-8D66CA231410}" presName="FiveConn_1-2" presStyleLbl="fgAccFollowNode1" presStyleIdx="0" presStyleCnt="4">
        <dgm:presLayoutVars>
          <dgm:bulletEnabled val="1"/>
        </dgm:presLayoutVars>
      </dgm:prSet>
      <dgm:spPr/>
    </dgm:pt>
    <dgm:pt modelId="{75493CFA-1EEE-4F50-9D80-F41F230B9574}" type="pres">
      <dgm:prSet presAssocID="{A4D8F775-1460-40DD-991A-8D66CA231410}" presName="FiveConn_2-3" presStyleLbl="fgAccFollowNode1" presStyleIdx="1" presStyleCnt="4">
        <dgm:presLayoutVars>
          <dgm:bulletEnabled val="1"/>
        </dgm:presLayoutVars>
      </dgm:prSet>
      <dgm:spPr/>
    </dgm:pt>
    <dgm:pt modelId="{9D650B87-74CE-4B78-88A8-BAF8DA1155AE}" type="pres">
      <dgm:prSet presAssocID="{A4D8F775-1460-40DD-991A-8D66CA231410}" presName="FiveConn_3-4" presStyleLbl="fgAccFollowNode1" presStyleIdx="2" presStyleCnt="4">
        <dgm:presLayoutVars>
          <dgm:bulletEnabled val="1"/>
        </dgm:presLayoutVars>
      </dgm:prSet>
      <dgm:spPr/>
    </dgm:pt>
    <dgm:pt modelId="{DE74C0F0-CF22-4115-BA62-B3E7D0F53304}" type="pres">
      <dgm:prSet presAssocID="{A4D8F775-1460-40DD-991A-8D66CA231410}" presName="FiveConn_4-5" presStyleLbl="fgAccFollowNode1" presStyleIdx="3" presStyleCnt="4">
        <dgm:presLayoutVars>
          <dgm:bulletEnabled val="1"/>
        </dgm:presLayoutVars>
      </dgm:prSet>
      <dgm:spPr/>
    </dgm:pt>
    <dgm:pt modelId="{3A46302E-FD0F-40E5-A7B7-78D3C9800F2D}" type="pres">
      <dgm:prSet presAssocID="{A4D8F775-1460-40DD-991A-8D66CA231410}" presName="FiveNodes_1_text" presStyleLbl="node1" presStyleIdx="4" presStyleCnt="5">
        <dgm:presLayoutVars>
          <dgm:bulletEnabled val="1"/>
        </dgm:presLayoutVars>
      </dgm:prSet>
      <dgm:spPr/>
    </dgm:pt>
    <dgm:pt modelId="{70122D47-6156-4387-869E-6434A558BEA4}" type="pres">
      <dgm:prSet presAssocID="{A4D8F775-1460-40DD-991A-8D66CA231410}" presName="FiveNodes_2_text" presStyleLbl="node1" presStyleIdx="4" presStyleCnt="5">
        <dgm:presLayoutVars>
          <dgm:bulletEnabled val="1"/>
        </dgm:presLayoutVars>
      </dgm:prSet>
      <dgm:spPr/>
    </dgm:pt>
    <dgm:pt modelId="{3BA0F565-581E-4EE7-9686-7CCB820799A8}" type="pres">
      <dgm:prSet presAssocID="{A4D8F775-1460-40DD-991A-8D66CA231410}" presName="FiveNodes_3_text" presStyleLbl="node1" presStyleIdx="4" presStyleCnt="5">
        <dgm:presLayoutVars>
          <dgm:bulletEnabled val="1"/>
        </dgm:presLayoutVars>
      </dgm:prSet>
      <dgm:spPr/>
    </dgm:pt>
    <dgm:pt modelId="{E25820DF-22D7-4B11-BFCB-2086944492F0}" type="pres">
      <dgm:prSet presAssocID="{A4D8F775-1460-40DD-991A-8D66CA231410}" presName="FiveNodes_4_text" presStyleLbl="node1" presStyleIdx="4" presStyleCnt="5">
        <dgm:presLayoutVars>
          <dgm:bulletEnabled val="1"/>
        </dgm:presLayoutVars>
      </dgm:prSet>
      <dgm:spPr/>
    </dgm:pt>
    <dgm:pt modelId="{AE60CC8D-D503-4C4D-B15D-6D65892C51C8}" type="pres">
      <dgm:prSet presAssocID="{A4D8F775-1460-40DD-991A-8D66CA231410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41644003-A588-45C0-ADF1-7CA6F93B52A4}" type="presOf" srcId="{CB97CB64-576A-424C-930C-DC2DF59DB64A}" destId="{3BA0F565-581E-4EE7-9686-7CCB820799A8}" srcOrd="1" destOrd="0" presId="urn:microsoft.com/office/officeart/2005/8/layout/vProcess5"/>
    <dgm:cxn modelId="{52DF5808-052D-4618-8C7A-5BA535506FEA}" srcId="{A4D8F775-1460-40DD-991A-8D66CA231410}" destId="{70882CA6-A6DD-47B5-B1E2-EEEBB0950B74}" srcOrd="3" destOrd="0" parTransId="{399A4FA9-7FB0-4D66-91BE-88AD712D31B2}" sibTransId="{FAE9B09E-2891-4CE1-B887-6875F1525D3B}"/>
    <dgm:cxn modelId="{C6FE4712-343B-422B-85AD-7AF2E78CD9CF}" type="presOf" srcId="{70882CA6-A6DD-47B5-B1E2-EEEBB0950B74}" destId="{7381A73C-23B9-42C6-A3AC-C65113D1000E}" srcOrd="0" destOrd="0" presId="urn:microsoft.com/office/officeart/2005/8/layout/vProcess5"/>
    <dgm:cxn modelId="{CB036A15-6CA9-4DE7-9A71-8DFF4839A0B4}" srcId="{A4D8F775-1460-40DD-991A-8D66CA231410}" destId="{CB97CB64-576A-424C-930C-DC2DF59DB64A}" srcOrd="2" destOrd="0" parTransId="{E5DBA56F-4B48-4EF3-8085-295D38DDCB93}" sibTransId="{A91BE350-D309-4241-A0A7-D8A7999BC4B1}"/>
    <dgm:cxn modelId="{E8042F32-03ED-4778-A72C-546F68AC061E}" type="presOf" srcId="{CB97CB64-576A-424C-930C-DC2DF59DB64A}" destId="{8373AE3A-80E0-45D0-844E-22233DE35FA3}" srcOrd="0" destOrd="0" presId="urn:microsoft.com/office/officeart/2005/8/layout/vProcess5"/>
    <dgm:cxn modelId="{C7C9BD34-75DD-4D1D-9348-54FCF71A9C4E}" type="presOf" srcId="{F9FAE565-4804-4C18-8822-6ADE45A4E7F4}" destId="{ACBD0FD0-4E57-4BEE-BBB5-40AF4B98A4BD}" srcOrd="0" destOrd="0" presId="urn:microsoft.com/office/officeart/2005/8/layout/vProcess5"/>
    <dgm:cxn modelId="{E612E83A-DE05-4760-9DE6-FB6EB8CFABE0}" type="presOf" srcId="{149C4B64-860C-4955-ABC7-9380ABAC092C}" destId="{ACB52DCD-AB62-49FC-BD8C-EA6339D0BB4D}" srcOrd="0" destOrd="0" presId="urn:microsoft.com/office/officeart/2005/8/layout/vProcess5"/>
    <dgm:cxn modelId="{E3950C5E-57FF-4F91-8F23-1D76F1EB6905}" type="presOf" srcId="{70882CA6-A6DD-47B5-B1E2-EEEBB0950B74}" destId="{E25820DF-22D7-4B11-BFCB-2086944492F0}" srcOrd="1" destOrd="0" presId="urn:microsoft.com/office/officeart/2005/8/layout/vProcess5"/>
    <dgm:cxn modelId="{AE2DD766-5645-4B6D-92BD-879555DEC126}" type="presOf" srcId="{10102F6D-EE66-45EB-BC69-36EF79C57490}" destId="{09284B39-5602-4EE6-B420-15B5345C4397}" srcOrd="0" destOrd="0" presId="urn:microsoft.com/office/officeart/2005/8/layout/vProcess5"/>
    <dgm:cxn modelId="{86DBDC67-9C60-45AF-8CA9-9B7DB5054944}" type="presOf" srcId="{A4D8F775-1460-40DD-991A-8D66CA231410}" destId="{D0FBE440-A5B2-49BF-B3C8-C2AFDEFD7F32}" srcOrd="0" destOrd="0" presId="urn:microsoft.com/office/officeart/2005/8/layout/vProcess5"/>
    <dgm:cxn modelId="{B120426E-795D-428D-8521-33A6F5A2BE26}" srcId="{A4D8F775-1460-40DD-991A-8D66CA231410}" destId="{10102F6D-EE66-45EB-BC69-36EF79C57490}" srcOrd="4" destOrd="0" parTransId="{E4FC4ED8-2C52-44FD-910E-F32A7B1F57C2}" sibTransId="{90F0C85C-8F0C-42A4-A0E2-430261C0F732}"/>
    <dgm:cxn modelId="{EC85926E-3EA6-496D-91A5-E8F20AB45A79}" type="presOf" srcId="{228A3A08-F5DF-42C6-8678-23EE99F2C925}" destId="{75493CFA-1EEE-4F50-9D80-F41F230B9574}" srcOrd="0" destOrd="0" presId="urn:microsoft.com/office/officeart/2005/8/layout/vProcess5"/>
    <dgm:cxn modelId="{3AF6189D-9EBA-4632-BE24-889C97E51DC0}" srcId="{A4D8F775-1460-40DD-991A-8D66CA231410}" destId="{149C4B64-860C-4955-ABC7-9380ABAC092C}" srcOrd="0" destOrd="0" parTransId="{841ADF80-CD0F-466E-A7E9-EDB78C604406}" sibTransId="{613F67E7-FD5C-4032-BA7C-12CCA94259B9}"/>
    <dgm:cxn modelId="{089A379E-29A0-4873-9ED6-CAF14B44B3D5}" type="presOf" srcId="{613F67E7-FD5C-4032-BA7C-12CCA94259B9}" destId="{B4EBF635-C3F7-4FA6-8712-9CBE240B988A}" srcOrd="0" destOrd="0" presId="urn:microsoft.com/office/officeart/2005/8/layout/vProcess5"/>
    <dgm:cxn modelId="{723EFDA7-4F3E-4052-9325-30F255622807}" type="presOf" srcId="{F9FAE565-4804-4C18-8822-6ADE45A4E7F4}" destId="{70122D47-6156-4387-869E-6434A558BEA4}" srcOrd="1" destOrd="0" presId="urn:microsoft.com/office/officeart/2005/8/layout/vProcess5"/>
    <dgm:cxn modelId="{F075AAB6-2C96-46E6-8E0B-91E91D96C307}" type="presOf" srcId="{FAE9B09E-2891-4CE1-B887-6875F1525D3B}" destId="{DE74C0F0-CF22-4115-BA62-B3E7D0F53304}" srcOrd="0" destOrd="0" presId="urn:microsoft.com/office/officeart/2005/8/layout/vProcess5"/>
    <dgm:cxn modelId="{4843BBBC-E721-4CE6-B239-F39FEE0FB556}" type="presOf" srcId="{A91BE350-D309-4241-A0A7-D8A7999BC4B1}" destId="{9D650B87-74CE-4B78-88A8-BAF8DA1155AE}" srcOrd="0" destOrd="0" presId="urn:microsoft.com/office/officeart/2005/8/layout/vProcess5"/>
    <dgm:cxn modelId="{BDD1A6EB-F873-4278-978E-379DB98E8F90}" type="presOf" srcId="{10102F6D-EE66-45EB-BC69-36EF79C57490}" destId="{AE60CC8D-D503-4C4D-B15D-6D65892C51C8}" srcOrd="1" destOrd="0" presId="urn:microsoft.com/office/officeart/2005/8/layout/vProcess5"/>
    <dgm:cxn modelId="{3FC79BF3-25C3-4EC0-96CE-1EB1E128E33D}" type="presOf" srcId="{149C4B64-860C-4955-ABC7-9380ABAC092C}" destId="{3A46302E-FD0F-40E5-A7B7-78D3C9800F2D}" srcOrd="1" destOrd="0" presId="urn:microsoft.com/office/officeart/2005/8/layout/vProcess5"/>
    <dgm:cxn modelId="{22DB6AF6-17F7-40D7-85B3-705EE218C395}" srcId="{A4D8F775-1460-40DD-991A-8D66CA231410}" destId="{F9FAE565-4804-4C18-8822-6ADE45A4E7F4}" srcOrd="1" destOrd="0" parTransId="{2C3C07C5-A210-41AF-8B2C-3581F9B38381}" sibTransId="{228A3A08-F5DF-42C6-8678-23EE99F2C925}"/>
    <dgm:cxn modelId="{C31F30E3-8105-4EB9-8250-C4C65B0F4F41}" type="presParOf" srcId="{D0FBE440-A5B2-49BF-B3C8-C2AFDEFD7F32}" destId="{E7D6D307-0C8B-4A1E-8EDD-1BFAA856B976}" srcOrd="0" destOrd="0" presId="urn:microsoft.com/office/officeart/2005/8/layout/vProcess5"/>
    <dgm:cxn modelId="{680A5B12-3379-483B-873F-CACAEE76B6C5}" type="presParOf" srcId="{D0FBE440-A5B2-49BF-B3C8-C2AFDEFD7F32}" destId="{ACB52DCD-AB62-49FC-BD8C-EA6339D0BB4D}" srcOrd="1" destOrd="0" presId="urn:microsoft.com/office/officeart/2005/8/layout/vProcess5"/>
    <dgm:cxn modelId="{C4A014B3-E7EE-426A-B8F9-0FCB77DB1A64}" type="presParOf" srcId="{D0FBE440-A5B2-49BF-B3C8-C2AFDEFD7F32}" destId="{ACBD0FD0-4E57-4BEE-BBB5-40AF4B98A4BD}" srcOrd="2" destOrd="0" presId="urn:microsoft.com/office/officeart/2005/8/layout/vProcess5"/>
    <dgm:cxn modelId="{2DD0A11F-8A0B-4070-9D91-5053BE0F6300}" type="presParOf" srcId="{D0FBE440-A5B2-49BF-B3C8-C2AFDEFD7F32}" destId="{8373AE3A-80E0-45D0-844E-22233DE35FA3}" srcOrd="3" destOrd="0" presId="urn:microsoft.com/office/officeart/2005/8/layout/vProcess5"/>
    <dgm:cxn modelId="{3C435C59-271D-4A59-A4EB-8CB1EADA1235}" type="presParOf" srcId="{D0FBE440-A5B2-49BF-B3C8-C2AFDEFD7F32}" destId="{7381A73C-23B9-42C6-A3AC-C65113D1000E}" srcOrd="4" destOrd="0" presId="urn:microsoft.com/office/officeart/2005/8/layout/vProcess5"/>
    <dgm:cxn modelId="{898983CD-1232-4762-A6A0-FAE557D3D05F}" type="presParOf" srcId="{D0FBE440-A5B2-49BF-B3C8-C2AFDEFD7F32}" destId="{09284B39-5602-4EE6-B420-15B5345C4397}" srcOrd="5" destOrd="0" presId="urn:microsoft.com/office/officeart/2005/8/layout/vProcess5"/>
    <dgm:cxn modelId="{2D3784B3-BD63-4B1B-9C4C-379E85A49D60}" type="presParOf" srcId="{D0FBE440-A5B2-49BF-B3C8-C2AFDEFD7F32}" destId="{B4EBF635-C3F7-4FA6-8712-9CBE240B988A}" srcOrd="6" destOrd="0" presId="urn:microsoft.com/office/officeart/2005/8/layout/vProcess5"/>
    <dgm:cxn modelId="{69884A5D-29CD-4319-A576-00E9D819F787}" type="presParOf" srcId="{D0FBE440-A5B2-49BF-B3C8-C2AFDEFD7F32}" destId="{75493CFA-1EEE-4F50-9D80-F41F230B9574}" srcOrd="7" destOrd="0" presId="urn:microsoft.com/office/officeart/2005/8/layout/vProcess5"/>
    <dgm:cxn modelId="{DB78A9E1-C74D-4780-931E-6A7752EA06B8}" type="presParOf" srcId="{D0FBE440-A5B2-49BF-B3C8-C2AFDEFD7F32}" destId="{9D650B87-74CE-4B78-88A8-BAF8DA1155AE}" srcOrd="8" destOrd="0" presId="urn:microsoft.com/office/officeart/2005/8/layout/vProcess5"/>
    <dgm:cxn modelId="{5B16CFA2-887D-46A8-90BB-F491410E086E}" type="presParOf" srcId="{D0FBE440-A5B2-49BF-B3C8-C2AFDEFD7F32}" destId="{DE74C0F0-CF22-4115-BA62-B3E7D0F53304}" srcOrd="9" destOrd="0" presId="urn:microsoft.com/office/officeart/2005/8/layout/vProcess5"/>
    <dgm:cxn modelId="{86082EA8-A3F5-4234-82C7-466A32B88FE2}" type="presParOf" srcId="{D0FBE440-A5B2-49BF-B3C8-C2AFDEFD7F32}" destId="{3A46302E-FD0F-40E5-A7B7-78D3C9800F2D}" srcOrd="10" destOrd="0" presId="urn:microsoft.com/office/officeart/2005/8/layout/vProcess5"/>
    <dgm:cxn modelId="{F0BBBD1C-06D9-4FD2-8DAD-1A94343ED91D}" type="presParOf" srcId="{D0FBE440-A5B2-49BF-B3C8-C2AFDEFD7F32}" destId="{70122D47-6156-4387-869E-6434A558BEA4}" srcOrd="11" destOrd="0" presId="urn:microsoft.com/office/officeart/2005/8/layout/vProcess5"/>
    <dgm:cxn modelId="{293C0D74-3F3B-44FF-AE16-0E5B0EF8D59A}" type="presParOf" srcId="{D0FBE440-A5B2-49BF-B3C8-C2AFDEFD7F32}" destId="{3BA0F565-581E-4EE7-9686-7CCB820799A8}" srcOrd="12" destOrd="0" presId="urn:microsoft.com/office/officeart/2005/8/layout/vProcess5"/>
    <dgm:cxn modelId="{C5003D03-6B5D-4D24-8E73-EC95C96F7D1D}" type="presParOf" srcId="{D0FBE440-A5B2-49BF-B3C8-C2AFDEFD7F32}" destId="{E25820DF-22D7-4B11-BFCB-2086944492F0}" srcOrd="13" destOrd="0" presId="urn:microsoft.com/office/officeart/2005/8/layout/vProcess5"/>
    <dgm:cxn modelId="{5A2678D6-51D3-4C70-B505-F8671DBB63F8}" type="presParOf" srcId="{D0FBE440-A5B2-49BF-B3C8-C2AFDEFD7F32}" destId="{AE60CC8D-D503-4C4D-B15D-6D65892C51C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C04DF-8ADF-4883-86A4-FCD21C53DAEF}">
      <dsp:nvSpPr>
        <dsp:cNvPr id="0" name=""/>
        <dsp:cNvSpPr/>
      </dsp:nvSpPr>
      <dsp:spPr>
        <a:xfrm>
          <a:off x="2030629" y="1727"/>
          <a:ext cx="2284457" cy="114038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Explainer</a:t>
          </a:r>
        </a:p>
      </dsp:txBody>
      <dsp:txXfrm>
        <a:off x="2086298" y="57396"/>
        <a:ext cx="2173119" cy="1029051"/>
      </dsp:txXfrm>
    </dsp:sp>
    <dsp:sp modelId="{19D9AB92-D953-4EA6-B42C-14FF37050377}">
      <dsp:nvSpPr>
        <dsp:cNvPr id="0" name=""/>
        <dsp:cNvSpPr/>
      </dsp:nvSpPr>
      <dsp:spPr>
        <a:xfrm>
          <a:off x="2030629" y="1199137"/>
          <a:ext cx="2284457" cy="1140389"/>
        </a:xfrm>
        <a:prstGeom prst="roundRect">
          <a:avLst/>
        </a:prstGeom>
        <a:solidFill>
          <a:schemeClr val="accent1">
            <a:shade val="80000"/>
            <a:hueOff val="261919"/>
            <a:satOff val="-25622"/>
            <a:lumOff val="182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Diagnostics</a:t>
          </a:r>
          <a:endParaRPr lang="en-GB" sz="1900" kern="1200" dirty="0"/>
        </a:p>
      </dsp:txBody>
      <dsp:txXfrm>
        <a:off x="2086298" y="1254806"/>
        <a:ext cx="2173119" cy="1029051"/>
      </dsp:txXfrm>
    </dsp:sp>
    <dsp:sp modelId="{F05B93A5-694C-4D5B-8E8B-D8EA36AD24D6}">
      <dsp:nvSpPr>
        <dsp:cNvPr id="0" name=""/>
        <dsp:cNvSpPr/>
      </dsp:nvSpPr>
      <dsp:spPr>
        <a:xfrm>
          <a:off x="2030629" y="2396546"/>
          <a:ext cx="2284457" cy="1140389"/>
        </a:xfrm>
        <a:prstGeom prst="roundRect">
          <a:avLst/>
        </a:prstGeom>
        <a:solidFill>
          <a:schemeClr val="accent1">
            <a:shade val="80000"/>
            <a:hueOff val="523838"/>
            <a:satOff val="-51245"/>
            <a:lumOff val="365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Hyperparameters</a:t>
          </a:r>
        </a:p>
      </dsp:txBody>
      <dsp:txXfrm>
        <a:off x="2086298" y="2452215"/>
        <a:ext cx="2173119" cy="1029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B7E7B-F1FE-45D5-A41B-3BF5EFA5D110}">
      <dsp:nvSpPr>
        <dsp:cNvPr id="0" name=""/>
        <dsp:cNvSpPr/>
      </dsp:nvSpPr>
      <dsp:spPr>
        <a:xfrm>
          <a:off x="710383" y="432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Alert to issues when things go wrong</a:t>
          </a:r>
        </a:p>
      </dsp:txBody>
      <dsp:txXfrm>
        <a:off x="710383" y="432"/>
        <a:ext cx="1642134" cy="985280"/>
      </dsp:txXfrm>
    </dsp:sp>
    <dsp:sp modelId="{69DD4EF5-47F7-47B2-AF26-2FCE32E1E8D6}">
      <dsp:nvSpPr>
        <dsp:cNvPr id="0" name=""/>
        <dsp:cNvSpPr/>
      </dsp:nvSpPr>
      <dsp:spPr>
        <a:xfrm>
          <a:off x="2516731" y="432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158433"/>
                <a:satOff val="-17120"/>
                <a:lumOff val="1602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158433"/>
                <a:satOff val="-17120"/>
                <a:lumOff val="1602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158433"/>
                <a:satOff val="-17120"/>
                <a:lumOff val="1602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Key decisions in pricing : trends/uncertainties/risks</a:t>
          </a:r>
        </a:p>
      </dsp:txBody>
      <dsp:txXfrm>
        <a:off x="2516731" y="432"/>
        <a:ext cx="1642134" cy="985280"/>
      </dsp:txXfrm>
    </dsp:sp>
    <dsp:sp modelId="{B49B7181-BC92-4BCC-B8BF-E20CEB243C0F}">
      <dsp:nvSpPr>
        <dsp:cNvPr id="0" name=""/>
        <dsp:cNvSpPr/>
      </dsp:nvSpPr>
      <dsp:spPr>
        <a:xfrm>
          <a:off x="4323078" y="432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16866"/>
                <a:satOff val="-34239"/>
                <a:lumOff val="3205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16866"/>
                <a:satOff val="-34239"/>
                <a:lumOff val="3205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16866"/>
                <a:satOff val="-34239"/>
                <a:lumOff val="320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Engage in debates with business</a:t>
          </a:r>
        </a:p>
      </dsp:txBody>
      <dsp:txXfrm>
        <a:off x="4323078" y="432"/>
        <a:ext cx="1642134" cy="985280"/>
      </dsp:txXfrm>
    </dsp:sp>
    <dsp:sp modelId="{76E560D0-520F-433B-905C-4640FD508648}">
      <dsp:nvSpPr>
        <dsp:cNvPr id="0" name=""/>
        <dsp:cNvSpPr/>
      </dsp:nvSpPr>
      <dsp:spPr>
        <a:xfrm>
          <a:off x="6129426" y="432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475299"/>
                <a:satOff val="-51359"/>
                <a:lumOff val="4808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475299"/>
                <a:satOff val="-51359"/>
                <a:lumOff val="4808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475299"/>
                <a:satOff val="-51359"/>
                <a:lumOff val="480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Regulatory reforms</a:t>
          </a:r>
        </a:p>
      </dsp:txBody>
      <dsp:txXfrm>
        <a:off x="6129426" y="432"/>
        <a:ext cx="1642134" cy="985280"/>
      </dsp:txXfrm>
    </dsp:sp>
    <dsp:sp modelId="{5FF40602-FA72-49BB-93BE-FCF3177553D5}">
      <dsp:nvSpPr>
        <dsp:cNvPr id="0" name=""/>
        <dsp:cNvSpPr/>
      </dsp:nvSpPr>
      <dsp:spPr>
        <a:xfrm>
          <a:off x="710383" y="1149926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633733"/>
                <a:satOff val="-68479"/>
                <a:lumOff val="64109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633733"/>
                <a:satOff val="-68479"/>
                <a:lumOff val="64109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633733"/>
                <a:satOff val="-68479"/>
                <a:lumOff val="641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Segmentation</a:t>
          </a:r>
        </a:p>
      </dsp:txBody>
      <dsp:txXfrm>
        <a:off x="710383" y="1149926"/>
        <a:ext cx="1642134" cy="985280"/>
      </dsp:txXfrm>
    </dsp:sp>
    <dsp:sp modelId="{7F5926DD-C7DC-4F14-9ACC-C0AFECA92646}">
      <dsp:nvSpPr>
        <dsp:cNvPr id="0" name=""/>
        <dsp:cNvSpPr/>
      </dsp:nvSpPr>
      <dsp:spPr>
        <a:xfrm>
          <a:off x="2516731" y="1149926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475299"/>
                <a:satOff val="-51359"/>
                <a:lumOff val="48082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475299"/>
                <a:satOff val="-51359"/>
                <a:lumOff val="48082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475299"/>
                <a:satOff val="-51359"/>
                <a:lumOff val="480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Understanding historic reserve releases - where from, what has driven them?</a:t>
          </a:r>
        </a:p>
      </dsp:txBody>
      <dsp:txXfrm>
        <a:off x="2516731" y="1149926"/>
        <a:ext cx="1642134" cy="985280"/>
      </dsp:txXfrm>
    </dsp:sp>
    <dsp:sp modelId="{46817174-C572-4CBF-BD10-6E1675CFF50C}">
      <dsp:nvSpPr>
        <dsp:cNvPr id="0" name=""/>
        <dsp:cNvSpPr/>
      </dsp:nvSpPr>
      <dsp:spPr>
        <a:xfrm>
          <a:off x="4323078" y="1149926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316866"/>
                <a:satOff val="-34239"/>
                <a:lumOff val="3205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316866"/>
                <a:satOff val="-34239"/>
                <a:lumOff val="3205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316866"/>
                <a:satOff val="-34239"/>
                <a:lumOff val="3205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Helping understand and use outputs more effectively</a:t>
          </a:r>
        </a:p>
      </dsp:txBody>
      <dsp:txXfrm>
        <a:off x="4323078" y="1149926"/>
        <a:ext cx="1642134" cy="985280"/>
      </dsp:txXfrm>
    </dsp:sp>
    <dsp:sp modelId="{2F69D677-BDB2-4BEE-89C4-24F23F09A8BE}">
      <dsp:nvSpPr>
        <dsp:cNvPr id="0" name=""/>
        <dsp:cNvSpPr/>
      </dsp:nvSpPr>
      <dsp:spPr>
        <a:xfrm>
          <a:off x="6129426" y="1149926"/>
          <a:ext cx="1642134" cy="985280"/>
        </a:xfrm>
        <a:prstGeom prst="rect">
          <a:avLst/>
        </a:prstGeom>
        <a:gradFill rotWithShape="0">
          <a:gsLst>
            <a:gs pos="0">
              <a:schemeClr val="accent2">
                <a:shade val="50000"/>
                <a:hueOff val="158433"/>
                <a:satOff val="-17120"/>
                <a:lumOff val="16027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158433"/>
                <a:satOff val="-17120"/>
                <a:lumOff val="16027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158433"/>
                <a:satOff val="-17120"/>
                <a:lumOff val="1602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Alert </a:t>
          </a:r>
          <a:r>
            <a:rPr lang="en-GB" sz="1100" kern="1200" dirty="0"/>
            <a:t>to issues in operational processes</a:t>
          </a:r>
        </a:p>
      </dsp:txBody>
      <dsp:txXfrm>
        <a:off x="6129426" y="1149926"/>
        <a:ext cx="1642134" cy="9852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4C04DF-8ADF-4883-86A4-FCD21C53DAEF}">
      <dsp:nvSpPr>
        <dsp:cNvPr id="0" name=""/>
        <dsp:cNvSpPr/>
      </dsp:nvSpPr>
      <dsp:spPr>
        <a:xfrm>
          <a:off x="2030629" y="1727"/>
          <a:ext cx="2284457" cy="114038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Explainer</a:t>
          </a:r>
        </a:p>
      </dsp:txBody>
      <dsp:txXfrm>
        <a:off x="2086298" y="57396"/>
        <a:ext cx="2173119" cy="1029051"/>
      </dsp:txXfrm>
    </dsp:sp>
    <dsp:sp modelId="{19D9AB92-D953-4EA6-B42C-14FF37050377}">
      <dsp:nvSpPr>
        <dsp:cNvPr id="0" name=""/>
        <dsp:cNvSpPr/>
      </dsp:nvSpPr>
      <dsp:spPr>
        <a:xfrm>
          <a:off x="2030629" y="1199137"/>
          <a:ext cx="2284457" cy="1140389"/>
        </a:xfrm>
        <a:prstGeom prst="roundRect">
          <a:avLst/>
        </a:prstGeom>
        <a:solidFill>
          <a:schemeClr val="accent1">
            <a:shade val="80000"/>
            <a:hueOff val="261919"/>
            <a:satOff val="-25622"/>
            <a:lumOff val="182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Diagnostics</a:t>
          </a:r>
          <a:endParaRPr lang="en-GB" sz="1900" kern="1200" dirty="0"/>
        </a:p>
      </dsp:txBody>
      <dsp:txXfrm>
        <a:off x="2086298" y="1254806"/>
        <a:ext cx="2173119" cy="1029051"/>
      </dsp:txXfrm>
    </dsp:sp>
    <dsp:sp modelId="{F05B93A5-694C-4D5B-8E8B-D8EA36AD24D6}">
      <dsp:nvSpPr>
        <dsp:cNvPr id="0" name=""/>
        <dsp:cNvSpPr/>
      </dsp:nvSpPr>
      <dsp:spPr>
        <a:xfrm>
          <a:off x="2030629" y="2396546"/>
          <a:ext cx="2284457" cy="1140389"/>
        </a:xfrm>
        <a:prstGeom prst="roundRect">
          <a:avLst/>
        </a:prstGeom>
        <a:solidFill>
          <a:schemeClr val="accent1">
            <a:shade val="80000"/>
            <a:hueOff val="523838"/>
            <a:satOff val="-51245"/>
            <a:lumOff val="365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Hyperparameters</a:t>
          </a:r>
        </a:p>
      </dsp:txBody>
      <dsp:txXfrm>
        <a:off x="2086298" y="2452215"/>
        <a:ext cx="2173119" cy="1029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C63A5-4722-4CB8-A1F1-A1EE06CDE32C}">
      <dsp:nvSpPr>
        <dsp:cNvPr id="0" name=""/>
        <dsp:cNvSpPr/>
      </dsp:nvSpPr>
      <dsp:spPr>
        <a:xfrm>
          <a:off x="619" y="1139230"/>
          <a:ext cx="2415543" cy="144932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Time series -   RNN, LSTM, Transformers…</a:t>
          </a:r>
        </a:p>
      </dsp:txBody>
      <dsp:txXfrm>
        <a:off x="619" y="1139230"/>
        <a:ext cx="2415543" cy="1449326"/>
      </dsp:txXfrm>
    </dsp:sp>
    <dsp:sp modelId="{93CF0589-D12E-4CB3-B57C-312758C5BD42}">
      <dsp:nvSpPr>
        <dsp:cNvPr id="0" name=""/>
        <dsp:cNvSpPr/>
      </dsp:nvSpPr>
      <dsp:spPr>
        <a:xfrm>
          <a:off x="2657717" y="1139230"/>
          <a:ext cx="2415543" cy="1449326"/>
        </a:xfrm>
        <a:prstGeom prst="rect">
          <a:avLst/>
        </a:prstGeom>
        <a:solidFill>
          <a:schemeClr val="accent1">
            <a:shade val="80000"/>
            <a:hueOff val="174613"/>
            <a:satOff val="-17082"/>
            <a:lumOff val="121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Not using the traditional development period approach at all…</a:t>
          </a:r>
        </a:p>
      </dsp:txBody>
      <dsp:txXfrm>
        <a:off x="2657717" y="1139230"/>
        <a:ext cx="2415543" cy="1449326"/>
      </dsp:txXfrm>
    </dsp:sp>
    <dsp:sp modelId="{486C7D88-02DE-4124-842A-EB361C8D416B}">
      <dsp:nvSpPr>
        <dsp:cNvPr id="0" name=""/>
        <dsp:cNvSpPr/>
      </dsp:nvSpPr>
      <dsp:spPr>
        <a:xfrm>
          <a:off x="619" y="2830110"/>
          <a:ext cx="2415543" cy="1449326"/>
        </a:xfrm>
        <a:prstGeom prst="rect">
          <a:avLst/>
        </a:prstGeom>
        <a:solidFill>
          <a:schemeClr val="accent1">
            <a:shade val="80000"/>
            <a:hueOff val="349225"/>
            <a:satOff val="-34163"/>
            <a:lumOff val="2435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Data structure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– models for different stages of the claim process…</a:t>
          </a:r>
        </a:p>
      </dsp:txBody>
      <dsp:txXfrm>
        <a:off x="619" y="2830110"/>
        <a:ext cx="2415543" cy="1449326"/>
      </dsp:txXfrm>
    </dsp:sp>
    <dsp:sp modelId="{49091B4F-1273-4F8F-886A-F9E5A300E989}">
      <dsp:nvSpPr>
        <dsp:cNvPr id="0" name=""/>
        <dsp:cNvSpPr/>
      </dsp:nvSpPr>
      <dsp:spPr>
        <a:xfrm>
          <a:off x="2657717" y="2830110"/>
          <a:ext cx="2415543" cy="1449326"/>
        </a:xfrm>
        <a:prstGeom prst="rect">
          <a:avLst/>
        </a:prstGeom>
        <a:solidFill>
          <a:schemeClr val="accent1">
            <a:shade val="80000"/>
            <a:hueOff val="523838"/>
            <a:satOff val="-51245"/>
            <a:lumOff val="365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Bring in more data – speed at collision, injury type, age of injured…</a:t>
          </a:r>
        </a:p>
      </dsp:txBody>
      <dsp:txXfrm>
        <a:off x="2657717" y="2830110"/>
        <a:ext cx="2415543" cy="14493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52DCD-AB62-49FC-BD8C-EA6339D0BB4D}">
      <dsp:nvSpPr>
        <dsp:cNvPr id="0" name=""/>
        <dsp:cNvSpPr/>
      </dsp:nvSpPr>
      <dsp:spPr>
        <a:xfrm>
          <a:off x="0" y="0"/>
          <a:ext cx="3996570" cy="83524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Try it out for yourself </a:t>
          </a:r>
        </a:p>
      </dsp:txBody>
      <dsp:txXfrm>
        <a:off x="24464" y="24464"/>
        <a:ext cx="2997548" cy="786319"/>
      </dsp:txXfrm>
    </dsp:sp>
    <dsp:sp modelId="{ACBD0FD0-4E57-4BEE-BBB5-40AF4B98A4BD}">
      <dsp:nvSpPr>
        <dsp:cNvPr id="0" name=""/>
        <dsp:cNvSpPr/>
      </dsp:nvSpPr>
      <dsp:spPr>
        <a:xfrm>
          <a:off x="298445" y="951253"/>
          <a:ext cx="3996570" cy="83524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33610"/>
            <a:satOff val="-21545"/>
            <a:lumOff val="203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Try it out on your own data</a:t>
          </a:r>
        </a:p>
      </dsp:txBody>
      <dsp:txXfrm>
        <a:off x="322909" y="975717"/>
        <a:ext cx="3106286" cy="786319"/>
      </dsp:txXfrm>
    </dsp:sp>
    <dsp:sp modelId="{8373AE3A-80E0-45D0-844E-22233DE35FA3}">
      <dsp:nvSpPr>
        <dsp:cNvPr id="0" name=""/>
        <dsp:cNvSpPr/>
      </dsp:nvSpPr>
      <dsp:spPr>
        <a:xfrm>
          <a:off x="596890" y="1902507"/>
          <a:ext cx="3996570" cy="83524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67219"/>
            <a:satOff val="-43090"/>
            <a:lumOff val="407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Share your findings and ideas</a:t>
          </a:r>
        </a:p>
      </dsp:txBody>
      <dsp:txXfrm>
        <a:off x="621354" y="1926971"/>
        <a:ext cx="3106286" cy="786319"/>
      </dsp:txXfrm>
    </dsp:sp>
    <dsp:sp modelId="{7381A73C-23B9-42C6-A3AC-C65113D1000E}">
      <dsp:nvSpPr>
        <dsp:cNvPr id="0" name=""/>
        <dsp:cNvSpPr/>
      </dsp:nvSpPr>
      <dsp:spPr>
        <a:xfrm>
          <a:off x="895335" y="2853761"/>
          <a:ext cx="3996570" cy="83524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467219"/>
            <a:satOff val="-43090"/>
            <a:lumOff val="407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Follow our work</a:t>
          </a:r>
        </a:p>
      </dsp:txBody>
      <dsp:txXfrm>
        <a:off x="919799" y="2878225"/>
        <a:ext cx="3106286" cy="786319"/>
      </dsp:txXfrm>
    </dsp:sp>
    <dsp:sp modelId="{09284B39-5602-4EE6-B420-15B5345C4397}">
      <dsp:nvSpPr>
        <dsp:cNvPr id="0" name=""/>
        <dsp:cNvSpPr/>
      </dsp:nvSpPr>
      <dsp:spPr>
        <a:xfrm>
          <a:off x="1193780" y="3805014"/>
          <a:ext cx="3996570" cy="835247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233610"/>
            <a:satOff val="-21545"/>
            <a:lumOff val="203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Join the working party</a:t>
          </a:r>
        </a:p>
      </dsp:txBody>
      <dsp:txXfrm>
        <a:off x="1218244" y="3829478"/>
        <a:ext cx="3106286" cy="786319"/>
      </dsp:txXfrm>
    </dsp:sp>
    <dsp:sp modelId="{B4EBF635-C3F7-4FA6-8712-9CBE240B988A}">
      <dsp:nvSpPr>
        <dsp:cNvPr id="0" name=""/>
        <dsp:cNvSpPr/>
      </dsp:nvSpPr>
      <dsp:spPr>
        <a:xfrm>
          <a:off x="3453659" y="610194"/>
          <a:ext cx="542910" cy="5429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3575814" y="610194"/>
        <a:ext cx="298600" cy="408540"/>
      </dsp:txXfrm>
    </dsp:sp>
    <dsp:sp modelId="{75493CFA-1EEE-4F50-9D80-F41F230B9574}">
      <dsp:nvSpPr>
        <dsp:cNvPr id="0" name=""/>
        <dsp:cNvSpPr/>
      </dsp:nvSpPr>
      <dsp:spPr>
        <a:xfrm>
          <a:off x="3752104" y="1561448"/>
          <a:ext cx="542910" cy="5429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3874259" y="1561448"/>
        <a:ext cx="298600" cy="408540"/>
      </dsp:txXfrm>
    </dsp:sp>
    <dsp:sp modelId="{9D650B87-74CE-4B78-88A8-BAF8DA1155AE}">
      <dsp:nvSpPr>
        <dsp:cNvPr id="0" name=""/>
        <dsp:cNvSpPr/>
      </dsp:nvSpPr>
      <dsp:spPr>
        <a:xfrm>
          <a:off x="4050549" y="2498781"/>
          <a:ext cx="542910" cy="5429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4172704" y="2498781"/>
        <a:ext cx="298600" cy="408540"/>
      </dsp:txXfrm>
    </dsp:sp>
    <dsp:sp modelId="{DE74C0F0-CF22-4115-BA62-B3E7D0F53304}">
      <dsp:nvSpPr>
        <dsp:cNvPr id="0" name=""/>
        <dsp:cNvSpPr/>
      </dsp:nvSpPr>
      <dsp:spPr>
        <a:xfrm>
          <a:off x="4348995" y="3459315"/>
          <a:ext cx="542910" cy="54291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600" kern="1200"/>
        </a:p>
      </dsp:txBody>
      <dsp:txXfrm>
        <a:off x="4471150" y="3459315"/>
        <a:ext cx="298600" cy="408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77F9A-D723-5547-93D7-B8FA71C3E498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BE4C7-D30C-754E-9AF0-AB00A6898A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3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5E569-FA29-4591-9ED9-413A86DC2D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13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76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0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481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84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1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918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59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57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78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5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75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4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9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92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1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75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86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44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47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71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564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Still working it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81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6175" y="4752747"/>
            <a:ext cx="5486400" cy="388861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86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55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6175" y="4752747"/>
            <a:ext cx="5486400" cy="388861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7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60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9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E4C7-D30C-754E-9AF0-AB00A6898A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17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Pants Work\Current Work\Actuaries 2011\IFOA Rebrand 2012\PowerPoint\blue_cres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39" y="1066801"/>
            <a:ext cx="5261461" cy="553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29 April 2024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0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ln w="12700">
            <a:solidFill>
              <a:schemeClr val="tx2">
                <a:lumMod val="65000"/>
                <a:lumOff val="35000"/>
              </a:schemeClr>
            </a:solidFill>
          </a:ln>
          <a:effectLst>
            <a:softEdge rad="31750"/>
          </a:effectLst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9D143EA-A2F3-48B5-BC61-6CC1B4478A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1242CF-12C1-4411-B532-E91306108269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DA6AF-1811-4E27-A96F-54109F1D027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71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78B6D0-AB09-4B3E-9118-B4659F37B303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E1C19-A04E-4390-A400-023E4FCB19F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950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39" y="404664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57224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2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2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14434-9E7D-48B3-A0B1-B61FF5889F61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13AD-2D40-40B6-B454-91430654BA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89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CB7BE8-6A98-487E-A0BA-75F334DA4484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5EDD3-CB13-45EB-8A5C-B486875EE4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410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B165FE-1D5F-4086-A6F1-ADCC09BA4FF2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29D89-28D6-400C-BE2E-4CB4EC7E1F8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8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5" y="404813"/>
            <a:ext cx="11055349" cy="1143000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27052" y="1557338"/>
            <a:ext cx="5425017" cy="46402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55266" y="1557338"/>
            <a:ext cx="5427134" cy="4640262"/>
          </a:xfrm>
        </p:spPr>
        <p:txBody>
          <a:bodyPr/>
          <a:lstStyle>
            <a:lvl1pPr>
              <a:defRPr sz="2200"/>
            </a:lvl1pPr>
          </a:lstStyle>
          <a:p>
            <a:r>
              <a:rPr lang="en-GB"/>
              <a:t>Click icon to add chart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7054" y="6410325"/>
            <a:ext cx="2688166" cy="331788"/>
          </a:xfrm>
        </p:spPr>
        <p:txBody>
          <a:bodyPr/>
          <a:lstStyle>
            <a:lvl1pPr>
              <a:defRPr/>
            </a:lvl1pPr>
          </a:lstStyle>
          <a:p>
            <a:fld id="{E55E8865-9CB5-4569-9D00-F0979EDB96F2}" type="datetime4">
              <a:rPr lang="en-GB"/>
              <a:pPr/>
              <a:t>29 April 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15223" y="6410325"/>
            <a:ext cx="5761567" cy="331788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01353" y="6402396"/>
            <a:ext cx="863600" cy="339725"/>
          </a:xfrm>
        </p:spPr>
        <p:txBody>
          <a:bodyPr/>
          <a:lstStyle>
            <a:lvl1pPr>
              <a:defRPr/>
            </a:lvl1pPr>
          </a:lstStyle>
          <a:p>
            <a:fld id="{DD990B9C-E09A-4941-8EE5-1699664D5C7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60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6" y="2133608"/>
            <a:ext cx="10979144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9885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29 April 2024</a:t>
            </a:fld>
            <a:endParaRPr lang="en-GB"/>
          </a:p>
        </p:txBody>
      </p:sp>
      <p:pic>
        <p:nvPicPr>
          <p:cNvPr id="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736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51811" y="5546038"/>
            <a:ext cx="12952723" cy="959392"/>
            <a:chOff x="-285849" y="5546036"/>
            <a:chExt cx="10524089" cy="959392"/>
          </a:xfrm>
        </p:grpSpPr>
        <p:sp>
          <p:nvSpPr>
            <p:cNvPr id="7" name="TextBox 6"/>
            <p:cNvSpPr txBox="1"/>
            <p:nvPr userDrawn="1"/>
          </p:nvSpPr>
          <p:spPr>
            <a:xfrm rot="18900000">
              <a:off x="957932" y="6074541"/>
              <a:ext cx="106826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Progress</a:t>
              </a:r>
            </a:p>
          </p:txBody>
        </p:sp>
        <p:sp>
          <p:nvSpPr>
            <p:cNvPr id="8" name="TextBox 7"/>
            <p:cNvSpPr txBox="1"/>
            <p:nvPr userDrawn="1"/>
          </p:nvSpPr>
          <p:spPr>
            <a:xfrm rot="18900000">
              <a:off x="1357949" y="6024208"/>
              <a:ext cx="13105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Community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 rot="18900000">
              <a:off x="1765332" y="5646703"/>
              <a:ext cx="21388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Sessional Meetings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 rot="18900000">
              <a:off x="2490868" y="6024206"/>
              <a:ext cx="116985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Education</a:t>
              </a:r>
            </a:p>
          </p:txBody>
        </p:sp>
        <p:sp>
          <p:nvSpPr>
            <p:cNvPr id="12" name="TextBox 11"/>
            <p:cNvSpPr txBox="1"/>
            <p:nvPr userDrawn="1"/>
          </p:nvSpPr>
          <p:spPr>
            <a:xfrm rot="18900000">
              <a:off x="2910553" y="5797705"/>
              <a:ext cx="174011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200" dirty="0">
                  <a:solidFill>
                    <a:srgbClr val="2F5079"/>
                  </a:solidFill>
                </a:rPr>
                <a:t>Working parties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 rot="18900000">
              <a:off x="3505942" y="5948709"/>
              <a:ext cx="14254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Volunteering</a:t>
              </a:r>
            </a:p>
          </p:txBody>
        </p:sp>
        <p:sp>
          <p:nvSpPr>
            <p:cNvPr id="14" name="TextBox 13"/>
            <p:cNvSpPr txBox="1"/>
            <p:nvPr userDrawn="1"/>
          </p:nvSpPr>
          <p:spPr>
            <a:xfrm rot="18900000">
              <a:off x="4110578" y="6040986"/>
              <a:ext cx="113208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Research</a:t>
              </a:r>
            </a:p>
          </p:txBody>
        </p:sp>
        <p:sp>
          <p:nvSpPr>
            <p:cNvPr id="15" name="TextBox 14"/>
            <p:cNvSpPr txBox="1"/>
            <p:nvPr userDrawn="1"/>
          </p:nvSpPr>
          <p:spPr>
            <a:xfrm rot="18900000">
              <a:off x="4470578" y="5680258"/>
              <a:ext cx="20255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Shaping</a:t>
              </a:r>
              <a:r>
                <a:rPr lang="en-GB" sz="2200" baseline="0" dirty="0">
                  <a:solidFill>
                    <a:srgbClr val="2F5079"/>
                  </a:solidFill>
                </a:rPr>
                <a:t> the future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 rot="18900000">
              <a:off x="5196326" y="5960094"/>
              <a:ext cx="129749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Networking</a:t>
              </a:r>
            </a:p>
          </p:txBody>
        </p:sp>
        <p:sp>
          <p:nvSpPr>
            <p:cNvPr id="17" name="TextBox 16"/>
            <p:cNvSpPr txBox="1"/>
            <p:nvPr userDrawn="1"/>
          </p:nvSpPr>
          <p:spPr>
            <a:xfrm rot="18900000">
              <a:off x="5577996" y="5565807"/>
              <a:ext cx="224176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Professional</a:t>
              </a:r>
              <a:r>
                <a:rPr lang="en-GB" sz="2200" baseline="0" dirty="0">
                  <a:solidFill>
                    <a:srgbClr val="2F5079"/>
                  </a:solidFill>
                </a:rPr>
                <a:t> support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18" name="TextBox 17"/>
            <p:cNvSpPr txBox="1"/>
            <p:nvPr userDrawn="1"/>
          </p:nvSpPr>
          <p:spPr>
            <a:xfrm rot="18900000">
              <a:off x="6136684" y="5641309"/>
              <a:ext cx="20633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Enterprise and risk</a:t>
              </a:r>
            </a:p>
          </p:txBody>
        </p:sp>
        <p:sp>
          <p:nvSpPr>
            <p:cNvPr id="19" name="TextBox 18"/>
            <p:cNvSpPr txBox="1"/>
            <p:nvPr userDrawn="1"/>
          </p:nvSpPr>
          <p:spPr>
            <a:xfrm rot="18900000">
              <a:off x="6736813" y="5767143"/>
              <a:ext cx="17702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Learned</a:t>
              </a:r>
              <a:r>
                <a:rPr lang="en-GB" sz="2200" baseline="0" dirty="0">
                  <a:solidFill>
                    <a:srgbClr val="2F5079"/>
                  </a:solidFill>
                </a:rPr>
                <a:t> society</a:t>
              </a:r>
              <a:endParaRPr lang="en-GB" sz="2200" dirty="0">
                <a:solidFill>
                  <a:srgbClr val="2F5079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 rot="18900000">
              <a:off x="7357541" y="5993647"/>
              <a:ext cx="13365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Opportunity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18900000">
              <a:off x="7802599" y="5607753"/>
              <a:ext cx="2102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International profile</a:t>
              </a:r>
            </a:p>
          </p:txBody>
        </p:sp>
        <p:sp>
          <p:nvSpPr>
            <p:cNvPr id="22" name="TextBox 21"/>
            <p:cNvSpPr txBox="1"/>
            <p:nvPr userDrawn="1"/>
          </p:nvSpPr>
          <p:spPr>
            <a:xfrm rot="18900000">
              <a:off x="8518697" y="6052369"/>
              <a:ext cx="10174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Journals</a:t>
              </a:r>
            </a:p>
          </p:txBody>
        </p:sp>
        <p:sp>
          <p:nvSpPr>
            <p:cNvPr id="23" name="TextBox 22"/>
            <p:cNvSpPr txBox="1"/>
            <p:nvPr userDrawn="1"/>
          </p:nvSpPr>
          <p:spPr>
            <a:xfrm rot="18900000">
              <a:off x="8978520" y="6002036"/>
              <a:ext cx="125972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Supporting</a:t>
              </a:r>
            </a:p>
          </p:txBody>
        </p:sp>
        <p:sp>
          <p:nvSpPr>
            <p:cNvPr id="24" name="TextBox 23"/>
            <p:cNvSpPr txBox="1"/>
            <p:nvPr userDrawn="1"/>
          </p:nvSpPr>
          <p:spPr>
            <a:xfrm rot="18900000">
              <a:off x="-285849" y="5546036"/>
              <a:ext cx="11060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Expertise</a:t>
              </a:r>
            </a:p>
          </p:txBody>
        </p:sp>
        <p:sp>
          <p:nvSpPr>
            <p:cNvPr id="25" name="TextBox 24"/>
            <p:cNvSpPr txBox="1"/>
            <p:nvPr userDrawn="1"/>
          </p:nvSpPr>
          <p:spPr>
            <a:xfrm rot="18900000">
              <a:off x="-163868" y="5873207"/>
              <a:ext cx="14251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Sponsorship</a:t>
              </a:r>
            </a:p>
          </p:txBody>
        </p:sp>
        <p:sp>
          <p:nvSpPr>
            <p:cNvPr id="26" name="TextBox 25"/>
            <p:cNvSpPr txBox="1"/>
            <p:nvPr userDrawn="1"/>
          </p:nvSpPr>
          <p:spPr>
            <a:xfrm rot="18900000">
              <a:off x="237530" y="5655092"/>
              <a:ext cx="21154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solidFill>
                    <a:srgbClr val="2F5079"/>
                  </a:solidFill>
                </a:rPr>
                <a:t>Thought leadership</a:t>
              </a:r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10128760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29 April 2024</a:t>
            </a:fld>
            <a:endParaRPr lang="en-GB"/>
          </a:p>
        </p:txBody>
      </p:sp>
      <p:pic>
        <p:nvPicPr>
          <p:cNvPr id="27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Pr>
        <a:solidFill>
          <a:srgbClr val="1134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0" y="2133608"/>
            <a:ext cx="10902949" cy="1295399"/>
          </a:xfrm>
        </p:spPr>
        <p:txBody>
          <a:bodyPr anchor="t"/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9531345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/>
              <a:pPr/>
              <a:t>29 April 2024</a:t>
            </a:fld>
            <a:endParaRPr lang="en-GB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588402" y="404664"/>
            <a:ext cx="2340244" cy="897997"/>
            <a:chOff x="7905328" y="493473"/>
            <a:chExt cx="1718172" cy="631271"/>
          </a:xfrm>
        </p:grpSpPr>
        <p:sp>
          <p:nvSpPr>
            <p:cNvPr id="2" name="Oval 1"/>
            <p:cNvSpPr/>
            <p:nvPr userDrawn="1"/>
          </p:nvSpPr>
          <p:spPr>
            <a:xfrm>
              <a:off x="7905328" y="493473"/>
              <a:ext cx="648072" cy="6312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 userDrawn="1"/>
          </p:nvSpPr>
          <p:spPr>
            <a:xfrm>
              <a:off x="8615388" y="594713"/>
              <a:ext cx="1008112" cy="454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bg1"/>
                  </a:solidFill>
                </a:rPr>
                <a:t>Partner</a:t>
              </a:r>
            </a:p>
            <a:p>
              <a:r>
                <a:rPr lang="en-GB" sz="1800" dirty="0">
                  <a:solidFill>
                    <a:schemeClr val="bg1"/>
                  </a:solidFill>
                </a:rPr>
                <a:t>Logo</a:t>
              </a:r>
            </a:p>
          </p:txBody>
        </p:sp>
      </p:grpSp>
      <p:pic>
        <p:nvPicPr>
          <p:cNvPr id="13" name="Picture 4" descr="E:\Pants Work\Current Work\Actuaries 2011\Logos all\IFOA Logo\Lanscape - Standard\WMF logos\IFOA_logo_L_RGB_WO_text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9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8693149" cy="1295399"/>
          </a:xfrm>
        </p:spPr>
        <p:txBody>
          <a:bodyPr anchor="t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5" y="6410325"/>
            <a:ext cx="2927349" cy="3317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2B5E93A1-97F2-4F0B-97B4-7DE5BCAEF3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36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23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83A24984-E1B2-407C-9C01-0E1FE92EB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62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1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051" y="2133608"/>
            <a:ext cx="9505950" cy="1295399"/>
          </a:xfrm>
        </p:spPr>
        <p:txBody>
          <a:bodyPr anchor="t"/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5" y="2781300"/>
            <a:ext cx="8161867" cy="10077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Master subtitle style</a:t>
            </a:r>
            <a:endParaRPr lang="en-GB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527056" y="6410332"/>
            <a:ext cx="1846689" cy="300075"/>
          </a:xfrm>
          <a:noFill/>
          <a:effectLst>
            <a:softEdge rad="31750"/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4C141-B97D-4979-AB76-E8E6AB76C28B}" type="datetime4">
              <a:rPr lang="en-GB" smtClean="0"/>
              <a:pPr/>
              <a:t>29 April 2024</a:t>
            </a:fld>
            <a:endParaRPr lang="en-GB" dirty="0"/>
          </a:p>
        </p:txBody>
      </p:sp>
      <p:pic>
        <p:nvPicPr>
          <p:cNvPr id="7" name="Picture 4" descr="E:\Pants Work\Current Work\Actuaries 2011\Logos all\IFOA Logo\Lanscape - Standard\WMF logos\IFOA_logo_L_RGB_WO_text.wmf">
            <a:extLst>
              <a:ext uri="{FF2B5EF4-FFF2-40B4-BE49-F238E27FC236}">
                <a16:creationId xmlns:a16="http://schemas.microsoft.com/office/drawing/2014/main" id="{FE279110-C7C3-460A-A314-D193AF4E8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0350"/>
            <a:ext cx="2560490" cy="104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88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5" y="404813"/>
            <a:ext cx="110553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5" y="1557338"/>
            <a:ext cx="11055349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27054" y="6410325"/>
            <a:ext cx="2688166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0D5A5B80-4E0E-41F8-BFF5-504EC24C412E}" type="datetime4">
              <a:rPr lang="en-GB" smtClean="0"/>
              <a:pPr/>
              <a:t>29 April 2024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15223" y="6410325"/>
            <a:ext cx="7452777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3F4548"/>
                </a:solidFill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3" y="6402396"/>
            <a:ext cx="863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F4548"/>
                </a:solidFill>
              </a:defRPr>
            </a:lvl1pPr>
          </a:lstStyle>
          <a:p>
            <a:fld id="{65C5C0B4-F90D-4B90-B187-E84366B0723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24423" y="6329363"/>
            <a:ext cx="109431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0" name="Picture 2" descr="E:\Pants Work\Current Work\Actuaries 2011\Logos all\IFOA Logo\Lanscape - Standard\WMF logos\IFOA_logo_L_RGB.wmf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563121"/>
            <a:ext cx="1656184" cy="67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4"/>
          <p:cNvGrpSpPr/>
          <p:nvPr userDrawn="1"/>
        </p:nvGrpSpPr>
        <p:grpSpPr>
          <a:xfrm>
            <a:off x="-3137354" y="0"/>
            <a:ext cx="3018256" cy="6858000"/>
            <a:chOff x="-3137354" y="0"/>
            <a:chExt cx="3018256" cy="6858000"/>
          </a:xfrm>
        </p:grpSpPr>
        <p:sp>
          <p:nvSpPr>
            <p:cNvPr id="62" name="Rectangle 61"/>
            <p:cNvSpPr/>
            <p:nvPr userDrawn="1"/>
          </p:nvSpPr>
          <p:spPr>
            <a:xfrm>
              <a:off x="-3137354" y="0"/>
              <a:ext cx="29944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-2982572" y="99308"/>
              <a:ext cx="283966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>
                  <a:solidFill>
                    <a:schemeClr val="accent2"/>
                  </a:solidFill>
                </a:rPr>
                <a:t>Colour</a:t>
              </a:r>
              <a:r>
                <a:rPr lang="en-GB" sz="1000" b="1" baseline="0" dirty="0">
                  <a:solidFill>
                    <a:schemeClr val="accent2"/>
                  </a:solidFill>
                </a:rPr>
                <a:t> palette for PowerPoint presentations</a:t>
              </a:r>
              <a:endParaRPr lang="en-US" sz="1000" b="1" dirty="0">
                <a:solidFill>
                  <a:schemeClr val="accent2"/>
                </a:solidFill>
              </a:endParaRPr>
            </a:p>
          </p:txBody>
        </p:sp>
        <p:grpSp>
          <p:nvGrpSpPr>
            <p:cNvPr id="64" name="Group 58"/>
            <p:cNvGrpSpPr/>
            <p:nvPr userDrawn="1"/>
          </p:nvGrpSpPr>
          <p:grpSpPr>
            <a:xfrm>
              <a:off x="-2982571" y="476672"/>
              <a:ext cx="2863473" cy="307777"/>
              <a:chOff x="-2982571" y="476672"/>
              <a:chExt cx="2863473" cy="307777"/>
            </a:xfrm>
          </p:grpSpPr>
          <p:sp>
            <p:nvSpPr>
              <p:cNvPr id="106" name="Rectangle 9"/>
              <p:cNvSpPr/>
              <p:nvPr userDrawn="1"/>
            </p:nvSpPr>
            <p:spPr>
              <a:xfrm>
                <a:off x="-2982571" y="476672"/>
                <a:ext cx="309565" cy="28575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1"/>
              <p:cNvSpPr txBox="1"/>
              <p:nvPr userDrawn="1"/>
            </p:nvSpPr>
            <p:spPr>
              <a:xfrm>
                <a:off x="-2518224" y="476672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Dark blue</a:t>
                </a:r>
              </a:p>
              <a:p>
                <a:r>
                  <a:rPr lang="en-GB" sz="1000" dirty="0"/>
                  <a:t>R:17</a:t>
                </a:r>
                <a:r>
                  <a:rPr lang="en-GB" sz="1000" baseline="0" dirty="0"/>
                  <a:t>  G:52  B:88</a:t>
                </a:r>
                <a:endParaRPr lang="en-US" sz="1000" dirty="0"/>
              </a:p>
            </p:txBody>
          </p:sp>
        </p:grpSp>
        <p:grpSp>
          <p:nvGrpSpPr>
            <p:cNvPr id="65" name="Group 13"/>
            <p:cNvGrpSpPr/>
            <p:nvPr userDrawn="1"/>
          </p:nvGrpSpPr>
          <p:grpSpPr>
            <a:xfrm>
              <a:off x="-2982575" y="882170"/>
              <a:ext cx="2863476" cy="307777"/>
              <a:chOff x="-2928990" y="365095"/>
              <a:chExt cx="2643206" cy="307777"/>
            </a:xfrm>
          </p:grpSpPr>
          <p:sp>
            <p:nvSpPr>
              <p:cNvPr id="104" name="Rectangle 14"/>
              <p:cNvSpPr/>
              <p:nvPr userDrawn="1"/>
            </p:nvSpPr>
            <p:spPr>
              <a:xfrm>
                <a:off x="-2928990" y="365095"/>
                <a:ext cx="285752" cy="28575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TextBox 15"/>
              <p:cNvSpPr txBox="1"/>
              <p:nvPr userDrawn="1"/>
            </p:nvSpPr>
            <p:spPr>
              <a:xfrm>
                <a:off x="-2500362" y="365095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Gold</a:t>
                </a:r>
              </a:p>
              <a:p>
                <a:r>
                  <a:rPr lang="en-GB" sz="1000" dirty="0"/>
                  <a:t>R:217</a:t>
                </a:r>
                <a:r>
                  <a:rPr lang="en-GB" sz="1000" baseline="0" dirty="0"/>
                  <a:t>  G:171  B:22</a:t>
                </a:r>
                <a:endParaRPr lang="en-US" sz="800" dirty="0"/>
              </a:p>
            </p:txBody>
          </p:sp>
        </p:grpSp>
        <p:grpSp>
          <p:nvGrpSpPr>
            <p:cNvPr id="66" name="Group 16"/>
            <p:cNvGrpSpPr/>
            <p:nvPr userDrawn="1"/>
          </p:nvGrpSpPr>
          <p:grpSpPr>
            <a:xfrm>
              <a:off x="-2982575" y="1277829"/>
              <a:ext cx="2863476" cy="307777"/>
              <a:chOff x="-2928990" y="63509"/>
              <a:chExt cx="2643206" cy="307777"/>
            </a:xfrm>
          </p:grpSpPr>
          <p:sp>
            <p:nvSpPr>
              <p:cNvPr id="102" name="Rectangle 17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8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Mid blue</a:t>
                </a:r>
              </a:p>
              <a:p>
                <a:r>
                  <a:rPr lang="en-GB" sz="1000" dirty="0"/>
                  <a:t>R:64</a:t>
                </a:r>
                <a:r>
                  <a:rPr lang="en-GB" sz="1000" baseline="0" dirty="0"/>
                  <a:t>  G:150  B:184</a:t>
                </a:r>
                <a:endParaRPr lang="en-US" sz="1000" dirty="0"/>
              </a:p>
            </p:txBody>
          </p:sp>
        </p:grpSp>
        <p:sp>
          <p:nvSpPr>
            <p:cNvPr id="67" name="TextBox 66"/>
            <p:cNvSpPr txBox="1"/>
            <p:nvPr userDrawn="1"/>
          </p:nvSpPr>
          <p:spPr>
            <a:xfrm>
              <a:off x="-2982571" y="2122984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000" b="1" dirty="0">
                  <a:solidFill>
                    <a:schemeClr val="accent1"/>
                  </a:solidFill>
                </a:rPr>
                <a:t>Secondary colour palette</a:t>
              </a:r>
              <a:endParaRPr lang="en-US" sz="1000" b="1" dirty="0">
                <a:solidFill>
                  <a:schemeClr val="accent1"/>
                </a:solidFill>
              </a:endParaRP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-2982571" y="260648"/>
              <a:ext cx="239912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tabLst>
                  <a:tab pos="2419350" algn="l"/>
                </a:tabLst>
              </a:pPr>
              <a:r>
                <a:rPr lang="en-GB" sz="1000" b="1" dirty="0">
                  <a:solidFill>
                    <a:schemeClr val="accent1"/>
                  </a:solidFill>
                </a:rPr>
                <a:t>Primary colour palette</a:t>
              </a:r>
              <a:endParaRPr lang="en-US" sz="1000" b="1" dirty="0">
                <a:solidFill>
                  <a:schemeClr val="accent1"/>
                </a:solidFill>
              </a:endParaRPr>
            </a:p>
          </p:txBody>
        </p:sp>
        <p:grpSp>
          <p:nvGrpSpPr>
            <p:cNvPr id="69" name="Group 24"/>
            <p:cNvGrpSpPr/>
            <p:nvPr userDrawn="1"/>
          </p:nvGrpSpPr>
          <p:grpSpPr>
            <a:xfrm>
              <a:off x="-2982575" y="1688965"/>
              <a:ext cx="2863476" cy="307777"/>
              <a:chOff x="-2928990" y="63509"/>
              <a:chExt cx="2643206" cy="307777"/>
            </a:xfrm>
          </p:grpSpPr>
          <p:sp>
            <p:nvSpPr>
              <p:cNvPr id="100" name="Rectangle 99"/>
              <p:cNvSpPr/>
              <p:nvPr userDrawn="1"/>
            </p:nvSpPr>
            <p:spPr>
              <a:xfrm>
                <a:off x="-2928990" y="63509"/>
                <a:ext cx="285752" cy="28575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TextBox 100"/>
              <p:cNvSpPr txBox="1"/>
              <p:nvPr userDrawn="1"/>
            </p:nvSpPr>
            <p:spPr>
              <a:xfrm>
                <a:off x="-2500362" y="63509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Light grey</a:t>
                </a:r>
              </a:p>
              <a:p>
                <a:r>
                  <a:rPr lang="en-GB" sz="1000" dirty="0"/>
                  <a:t>R:220</a:t>
                </a:r>
                <a:r>
                  <a:rPr lang="en-GB" sz="1000" baseline="0" dirty="0"/>
                  <a:t>  G:221  B:217</a:t>
                </a:r>
                <a:endParaRPr lang="en-US" sz="1000" dirty="0"/>
              </a:p>
            </p:txBody>
          </p:sp>
        </p:grpSp>
        <p:grpSp>
          <p:nvGrpSpPr>
            <p:cNvPr id="70" name="Group 27"/>
            <p:cNvGrpSpPr/>
            <p:nvPr userDrawn="1"/>
          </p:nvGrpSpPr>
          <p:grpSpPr>
            <a:xfrm>
              <a:off x="-2982575" y="2373330"/>
              <a:ext cx="2863476" cy="307777"/>
              <a:chOff x="-2928990" y="336738"/>
              <a:chExt cx="2643206" cy="307777"/>
            </a:xfrm>
          </p:grpSpPr>
          <p:sp>
            <p:nvSpPr>
              <p:cNvPr id="98" name="Rectangle 97"/>
              <p:cNvSpPr/>
              <p:nvPr userDrawn="1"/>
            </p:nvSpPr>
            <p:spPr>
              <a:xfrm>
                <a:off x="-2928990" y="336738"/>
                <a:ext cx="285752" cy="285752"/>
              </a:xfrm>
              <a:prstGeom prst="rect">
                <a:avLst/>
              </a:prstGeom>
              <a:solidFill>
                <a:srgbClr val="79A3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TextBox 98"/>
              <p:cNvSpPr txBox="1"/>
              <p:nvPr userDrawn="1"/>
            </p:nvSpPr>
            <p:spPr>
              <a:xfrm>
                <a:off x="-2500362" y="33673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Pea green</a:t>
                </a:r>
              </a:p>
              <a:p>
                <a:r>
                  <a:rPr lang="en-GB" sz="1000" dirty="0"/>
                  <a:t>R:121</a:t>
                </a:r>
                <a:r>
                  <a:rPr lang="en-GB" sz="1000" baseline="0" dirty="0"/>
                  <a:t>  G:163  B:42</a:t>
                </a:r>
                <a:endParaRPr lang="en-US" sz="1000" dirty="0"/>
              </a:p>
            </p:txBody>
          </p:sp>
        </p:grpSp>
        <p:grpSp>
          <p:nvGrpSpPr>
            <p:cNvPr id="71" name="Group 60"/>
            <p:cNvGrpSpPr/>
            <p:nvPr userDrawn="1"/>
          </p:nvGrpSpPr>
          <p:grpSpPr>
            <a:xfrm>
              <a:off x="-2982571" y="2784466"/>
              <a:ext cx="2863473" cy="307777"/>
              <a:chOff x="-2982571" y="2784466"/>
              <a:chExt cx="2863473" cy="307777"/>
            </a:xfrm>
          </p:grpSpPr>
          <p:sp>
            <p:nvSpPr>
              <p:cNvPr id="96" name="Rectangle 95"/>
              <p:cNvSpPr/>
              <p:nvPr userDrawn="1"/>
            </p:nvSpPr>
            <p:spPr>
              <a:xfrm>
                <a:off x="-2982571" y="2784466"/>
                <a:ext cx="309565" cy="285752"/>
              </a:xfrm>
              <a:prstGeom prst="rect">
                <a:avLst/>
              </a:prstGeom>
              <a:solidFill>
                <a:srgbClr val="0084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xtBox 96"/>
              <p:cNvSpPr txBox="1"/>
              <p:nvPr userDrawn="1"/>
            </p:nvSpPr>
            <p:spPr>
              <a:xfrm>
                <a:off x="-2518224" y="2784466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Forest green</a:t>
                </a:r>
              </a:p>
              <a:p>
                <a:r>
                  <a:rPr lang="en-GB" sz="1000" dirty="0"/>
                  <a:t>R:</a:t>
                </a:r>
                <a:r>
                  <a:rPr lang="en-GB" sz="1000" baseline="0" dirty="0"/>
                  <a:t>0 G:132  B:82</a:t>
                </a:r>
                <a:endParaRPr lang="en-US" sz="1000" dirty="0"/>
              </a:p>
            </p:txBody>
          </p:sp>
        </p:grpSp>
        <p:grpSp>
          <p:nvGrpSpPr>
            <p:cNvPr id="72" name="Group 33"/>
            <p:cNvGrpSpPr/>
            <p:nvPr userDrawn="1"/>
          </p:nvGrpSpPr>
          <p:grpSpPr>
            <a:xfrm>
              <a:off x="-2982575" y="3195602"/>
              <a:ext cx="2863476" cy="307777"/>
              <a:chOff x="-2928990" y="336738"/>
              <a:chExt cx="2643206" cy="307777"/>
            </a:xfrm>
          </p:grpSpPr>
          <p:sp>
            <p:nvSpPr>
              <p:cNvPr id="94" name="Rectangle 93"/>
              <p:cNvSpPr/>
              <p:nvPr userDrawn="1"/>
            </p:nvSpPr>
            <p:spPr>
              <a:xfrm>
                <a:off x="-2928990" y="336738"/>
                <a:ext cx="285752" cy="285752"/>
              </a:xfrm>
              <a:prstGeom prst="rect">
                <a:avLst/>
              </a:prstGeom>
              <a:solidFill>
                <a:srgbClr val="11B3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TextBox 94"/>
              <p:cNvSpPr txBox="1"/>
              <p:nvPr userDrawn="1"/>
            </p:nvSpPr>
            <p:spPr>
              <a:xfrm>
                <a:off x="-2500362" y="336738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Bottle green</a:t>
                </a:r>
              </a:p>
              <a:p>
                <a:r>
                  <a:rPr lang="en-GB" sz="1000" dirty="0"/>
                  <a:t>R:17</a:t>
                </a:r>
                <a:r>
                  <a:rPr lang="en-GB" sz="1000" baseline="0" dirty="0"/>
                  <a:t>  G:179  B:162</a:t>
                </a:r>
                <a:endParaRPr lang="en-US" sz="1000" dirty="0"/>
              </a:p>
            </p:txBody>
          </p:sp>
        </p:grpSp>
        <p:grpSp>
          <p:nvGrpSpPr>
            <p:cNvPr id="74" name="Group 63"/>
            <p:cNvGrpSpPr/>
            <p:nvPr userDrawn="1"/>
          </p:nvGrpSpPr>
          <p:grpSpPr>
            <a:xfrm>
              <a:off x="-2982571" y="3645024"/>
              <a:ext cx="2863473" cy="307777"/>
              <a:chOff x="-2982571" y="3645024"/>
              <a:chExt cx="2863473" cy="307777"/>
            </a:xfrm>
          </p:grpSpPr>
          <p:sp>
            <p:nvSpPr>
              <p:cNvPr id="90" name="Rectangle 89"/>
              <p:cNvSpPr/>
              <p:nvPr userDrawn="1"/>
            </p:nvSpPr>
            <p:spPr>
              <a:xfrm>
                <a:off x="-2982571" y="3645024"/>
                <a:ext cx="309565" cy="285752"/>
              </a:xfrm>
              <a:prstGeom prst="rect">
                <a:avLst/>
              </a:prstGeom>
              <a:solidFill>
                <a:srgbClr val="7CB3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 userDrawn="1"/>
            </p:nvSpPr>
            <p:spPr>
              <a:xfrm>
                <a:off x="-2518224" y="3645024"/>
                <a:ext cx="2399126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Light blue</a:t>
                </a:r>
              </a:p>
              <a:p>
                <a:r>
                  <a:rPr lang="en-GB" sz="1000" dirty="0"/>
                  <a:t>R:124</a:t>
                </a:r>
                <a:r>
                  <a:rPr lang="en-GB" sz="1000" baseline="0" dirty="0"/>
                  <a:t>  G:179  B:225</a:t>
                </a:r>
                <a:endParaRPr lang="en-US" sz="1000" dirty="0"/>
              </a:p>
            </p:txBody>
          </p:sp>
        </p:grpSp>
        <p:grpSp>
          <p:nvGrpSpPr>
            <p:cNvPr id="75" name="Group 43"/>
            <p:cNvGrpSpPr/>
            <p:nvPr userDrawn="1"/>
          </p:nvGrpSpPr>
          <p:grpSpPr>
            <a:xfrm>
              <a:off x="-2982575" y="4056160"/>
              <a:ext cx="2863476" cy="307777"/>
              <a:chOff x="-2928990" y="-36112"/>
              <a:chExt cx="2643206" cy="307777"/>
            </a:xfrm>
          </p:grpSpPr>
          <p:sp>
            <p:nvSpPr>
              <p:cNvPr id="88" name="Rectangle 87"/>
              <p:cNvSpPr/>
              <p:nvPr userDrawn="1"/>
            </p:nvSpPr>
            <p:spPr>
              <a:xfrm>
                <a:off x="-2928990" y="-36112"/>
                <a:ext cx="285752" cy="285752"/>
              </a:xfrm>
              <a:prstGeom prst="rect">
                <a:avLst/>
              </a:prstGeom>
              <a:solidFill>
                <a:srgbClr val="8076C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 userDrawn="1"/>
            </p:nvSpPr>
            <p:spPr>
              <a:xfrm>
                <a:off x="-2500362" y="-36112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Violet</a:t>
                </a:r>
              </a:p>
              <a:p>
                <a:r>
                  <a:rPr lang="en-GB" sz="1000" dirty="0"/>
                  <a:t>R:128</a:t>
                </a:r>
                <a:r>
                  <a:rPr lang="en-GB" sz="1000" baseline="0" dirty="0"/>
                  <a:t>  G:118  B:207</a:t>
                </a:r>
                <a:endParaRPr lang="en-US" sz="1000" dirty="0"/>
              </a:p>
            </p:txBody>
          </p:sp>
        </p:grpSp>
        <p:grpSp>
          <p:nvGrpSpPr>
            <p:cNvPr id="76" name="Group 46"/>
            <p:cNvGrpSpPr/>
            <p:nvPr userDrawn="1"/>
          </p:nvGrpSpPr>
          <p:grpSpPr>
            <a:xfrm>
              <a:off x="-2982575" y="4467296"/>
              <a:ext cx="2863476" cy="307777"/>
              <a:chOff x="-2928990" y="-36112"/>
              <a:chExt cx="2643206" cy="307777"/>
            </a:xfrm>
          </p:grpSpPr>
          <p:sp>
            <p:nvSpPr>
              <p:cNvPr id="86" name="Rectangle 85"/>
              <p:cNvSpPr/>
              <p:nvPr userDrawn="1"/>
            </p:nvSpPr>
            <p:spPr>
              <a:xfrm>
                <a:off x="-2928990" y="-36112"/>
                <a:ext cx="285752" cy="285752"/>
              </a:xfrm>
              <a:prstGeom prst="rect">
                <a:avLst/>
              </a:prstGeom>
              <a:solidFill>
                <a:srgbClr val="8F46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 userDrawn="1"/>
            </p:nvSpPr>
            <p:spPr>
              <a:xfrm>
                <a:off x="-2500362" y="-36112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Purple</a:t>
                </a:r>
              </a:p>
              <a:p>
                <a:r>
                  <a:rPr lang="en-GB" sz="1000" dirty="0"/>
                  <a:t>R:143</a:t>
                </a:r>
                <a:r>
                  <a:rPr lang="en-GB" sz="1000" baseline="0" dirty="0"/>
                  <a:t>  G:70  B:147</a:t>
                </a:r>
                <a:endParaRPr lang="en-US" sz="1000" dirty="0"/>
              </a:p>
            </p:txBody>
          </p:sp>
        </p:grpSp>
        <p:grpSp>
          <p:nvGrpSpPr>
            <p:cNvPr id="77" name="Group 49"/>
            <p:cNvGrpSpPr/>
            <p:nvPr userDrawn="1"/>
          </p:nvGrpSpPr>
          <p:grpSpPr>
            <a:xfrm>
              <a:off x="-2982575" y="5713511"/>
              <a:ext cx="2863476" cy="307777"/>
              <a:chOff x="-2928990" y="798967"/>
              <a:chExt cx="2643206" cy="307777"/>
            </a:xfrm>
          </p:grpSpPr>
          <p:sp>
            <p:nvSpPr>
              <p:cNvPr id="84" name="Rectangle 83"/>
              <p:cNvSpPr/>
              <p:nvPr userDrawn="1"/>
            </p:nvSpPr>
            <p:spPr>
              <a:xfrm>
                <a:off x="-2928990" y="798967"/>
                <a:ext cx="285752" cy="285752"/>
              </a:xfrm>
              <a:prstGeom prst="rect">
                <a:avLst/>
              </a:prstGeom>
              <a:solidFill>
                <a:srgbClr val="E945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 userDrawn="1"/>
            </p:nvSpPr>
            <p:spPr>
              <a:xfrm>
                <a:off x="-2500362" y="798967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 err="1"/>
                  <a:t>Fuscia</a:t>
                </a:r>
                <a:endParaRPr lang="en-GB" sz="1000" dirty="0"/>
              </a:p>
              <a:p>
                <a:r>
                  <a:rPr lang="en-GB" sz="1000" dirty="0"/>
                  <a:t>R:233</a:t>
                </a:r>
                <a:r>
                  <a:rPr lang="en-GB" sz="1000" baseline="0" dirty="0"/>
                  <a:t>  G:69  B:140</a:t>
                </a:r>
                <a:endParaRPr lang="en-US" sz="1000" dirty="0"/>
              </a:p>
            </p:txBody>
          </p:sp>
        </p:grpSp>
        <p:grpSp>
          <p:nvGrpSpPr>
            <p:cNvPr id="78" name="Group 52"/>
            <p:cNvGrpSpPr/>
            <p:nvPr userDrawn="1"/>
          </p:nvGrpSpPr>
          <p:grpSpPr>
            <a:xfrm>
              <a:off x="-2982575" y="5281463"/>
              <a:ext cx="2863476" cy="307777"/>
              <a:chOff x="-2928990" y="-44217"/>
              <a:chExt cx="2643206" cy="307777"/>
            </a:xfrm>
          </p:grpSpPr>
          <p:sp>
            <p:nvSpPr>
              <p:cNvPr id="82" name="Rectangle 81"/>
              <p:cNvSpPr/>
              <p:nvPr userDrawn="1"/>
            </p:nvSpPr>
            <p:spPr>
              <a:xfrm>
                <a:off x="-2928990" y="-44217"/>
                <a:ext cx="285752" cy="285752"/>
              </a:xfrm>
              <a:prstGeom prst="rect">
                <a:avLst/>
              </a:prstGeom>
              <a:solidFill>
                <a:srgbClr val="C81E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/>
              <p:cNvSpPr txBox="1"/>
              <p:nvPr userDrawn="1"/>
            </p:nvSpPr>
            <p:spPr>
              <a:xfrm>
                <a:off x="-2500362" y="-44217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Red</a:t>
                </a:r>
              </a:p>
              <a:p>
                <a:r>
                  <a:rPr lang="en-GB" sz="1000" dirty="0"/>
                  <a:t>R:200</a:t>
                </a:r>
                <a:r>
                  <a:rPr lang="en-GB" sz="1000" baseline="0" dirty="0"/>
                  <a:t>  G:30  B:69</a:t>
                </a:r>
                <a:endParaRPr lang="en-US" sz="1000" dirty="0"/>
              </a:p>
            </p:txBody>
          </p:sp>
        </p:grpSp>
        <p:grpSp>
          <p:nvGrpSpPr>
            <p:cNvPr id="79" name="Group 55"/>
            <p:cNvGrpSpPr/>
            <p:nvPr userDrawn="1"/>
          </p:nvGrpSpPr>
          <p:grpSpPr>
            <a:xfrm>
              <a:off x="-2982575" y="6145559"/>
              <a:ext cx="2863476" cy="307777"/>
              <a:chOff x="-2928990" y="408746"/>
              <a:chExt cx="2643206" cy="307777"/>
            </a:xfrm>
          </p:grpSpPr>
          <p:sp>
            <p:nvSpPr>
              <p:cNvPr id="80" name="Rectangle 79"/>
              <p:cNvSpPr/>
              <p:nvPr userDrawn="1"/>
            </p:nvSpPr>
            <p:spPr>
              <a:xfrm>
                <a:off x="-2928990" y="408746"/>
                <a:ext cx="285752" cy="285752"/>
              </a:xfrm>
              <a:prstGeom prst="rect">
                <a:avLst/>
              </a:prstGeom>
              <a:solidFill>
                <a:srgbClr val="EE74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TextBox 80"/>
              <p:cNvSpPr txBox="1"/>
              <p:nvPr userDrawn="1"/>
            </p:nvSpPr>
            <p:spPr>
              <a:xfrm>
                <a:off x="-2500362" y="408746"/>
                <a:ext cx="2214578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1000" dirty="0"/>
                  <a:t>Orange</a:t>
                </a:r>
              </a:p>
              <a:p>
                <a:r>
                  <a:rPr lang="en-GB" sz="1000" dirty="0"/>
                  <a:t>R:238</a:t>
                </a:r>
                <a:r>
                  <a:rPr lang="en-GB" sz="1000" baseline="0" dirty="0"/>
                  <a:t>  G:116  B:29</a:t>
                </a:r>
                <a:endParaRPr lang="en-US" sz="1000" dirty="0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13806877-BA01-4216-88CE-219A8CE4A280}"/>
              </a:ext>
            </a:extLst>
          </p:cNvPr>
          <p:cNvSpPr/>
          <p:nvPr userDrawn="1"/>
        </p:nvSpPr>
        <p:spPr>
          <a:xfrm>
            <a:off x="-2977008" y="4869160"/>
            <a:ext cx="309565" cy="285752"/>
          </a:xfrm>
          <a:prstGeom prst="rect">
            <a:avLst/>
          </a:prstGeom>
          <a:solidFill>
            <a:srgbClr val="952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47EF7E-4961-40F5-A2E0-ED88A6A0CF09}"/>
              </a:ext>
            </a:extLst>
          </p:cNvPr>
          <p:cNvSpPr txBox="1"/>
          <p:nvPr userDrawn="1"/>
        </p:nvSpPr>
        <p:spPr>
          <a:xfrm>
            <a:off x="-2512661" y="4869160"/>
            <a:ext cx="239912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/>
              <a:t>Plum</a:t>
            </a:r>
          </a:p>
          <a:p>
            <a:r>
              <a:rPr lang="en-GB" sz="1000" dirty="0"/>
              <a:t>R:149</a:t>
            </a:r>
            <a:r>
              <a:rPr lang="en-GB" sz="1000" baseline="0" dirty="0"/>
              <a:t>  G:46  B:100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405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5pPr>
      <a:lvl6pPr marL="457224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6pPr>
      <a:lvl7pPr marL="914446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7pPr>
      <a:lvl8pPr marL="1371668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8pPr>
      <a:lvl9pPr marL="1828892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D9AB16"/>
          </a:solidFill>
          <a:latin typeface="Arial" charset="0"/>
          <a:cs typeface="Arial" charset="0"/>
        </a:defRPr>
      </a:lvl9pPr>
    </p:titleStyle>
    <p:bodyStyle>
      <a:lvl1pPr marL="269889" indent="-269889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3F4548"/>
          </a:solidFill>
          <a:latin typeface="+mn-lt"/>
          <a:ea typeface="+mn-ea"/>
          <a:cs typeface="+mn-cs"/>
        </a:defRPr>
      </a:lvl1pPr>
      <a:lvl2pPr marL="717586" indent="-268301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3F4548"/>
          </a:solidFill>
          <a:latin typeface="+mn-lt"/>
          <a:cs typeface="+mn-cs"/>
        </a:defRPr>
      </a:lvl2pPr>
      <a:lvl3pPr marL="1071617" indent="-17463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•"/>
        <a:defRPr sz="1600">
          <a:solidFill>
            <a:srgbClr val="3F4548"/>
          </a:solidFill>
          <a:latin typeface="+mn-lt"/>
          <a:cs typeface="+mn-cs"/>
        </a:defRPr>
      </a:lvl3pPr>
      <a:lvl4pPr marL="1433585" indent="-182573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Char char="–"/>
        <a:defRPr sz="1400">
          <a:solidFill>
            <a:srgbClr val="3F4548"/>
          </a:solidFill>
          <a:latin typeface="+mn-lt"/>
          <a:cs typeface="+mn-cs"/>
        </a:defRPr>
      </a:lvl4pPr>
      <a:lvl5pPr marL="1792377" indent="-176222" algn="l" rtl="0" eaLnBrk="1" fontAlgn="base" hangingPunct="1">
        <a:spcBef>
          <a:spcPct val="5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200">
          <a:solidFill>
            <a:srgbClr val="3F4548"/>
          </a:solidFill>
          <a:latin typeface="+mn-lt"/>
          <a:cs typeface="+mn-cs"/>
        </a:defRPr>
      </a:lvl5pPr>
      <a:lvl6pPr marL="2249600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6pPr>
      <a:lvl7pPr marL="2706823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7pPr>
      <a:lvl8pPr marL="3164046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8pPr>
      <a:lvl9pPr marL="3621269" indent="-176222" algn="l" rtl="0" eaLnBrk="1" fontAlgn="base" hangingPunct="1">
        <a:spcBef>
          <a:spcPct val="50000"/>
        </a:spcBef>
        <a:spcAft>
          <a:spcPct val="0"/>
        </a:spcAft>
        <a:buClr>
          <a:srgbClr val="D9AB16"/>
        </a:buClr>
        <a:buChar char="»"/>
        <a:defRPr sz="1400">
          <a:solidFill>
            <a:srgbClr val="0D2E64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ctuary.com/2024/02/01/data-science-lab-gbms-or-neural-networks" TargetMode="External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7labs.com/blog/neural-networks-activation-function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institute-and-faculty-of-actuaries.github.io/mlr-blog/post/research/icnn-2024-02-covering/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11" Type="http://schemas.openxmlformats.org/officeDocument/2006/relationships/hyperlink" Target="https://mlrwp.github.io/mlrwp-book/" TargetMode="External"/><Relationship Id="rId5" Type="http://schemas.openxmlformats.org/officeDocument/2006/relationships/diagramQuickStyle" Target="../diagrams/quickStyle5.xml"/><Relationship Id="rId10" Type="http://schemas.openxmlformats.org/officeDocument/2006/relationships/hyperlink" Target="https://institute-and-faculty-of-actuaries.github.io/mlr-blog/" TargetMode="External"/><Relationship Id="rId4" Type="http://schemas.openxmlformats.org/officeDocument/2006/relationships/diagramLayout" Target="../diagrams/layout5.xml"/><Relationship Id="rId9" Type="http://schemas.openxmlformats.org/officeDocument/2006/relationships/hyperlink" Target="https://www.linkedin.com/groups/12472426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27056" y="3429000"/>
            <a:ext cx="7675696" cy="1296789"/>
          </a:xfrm>
        </p:spPr>
        <p:txBody>
          <a:bodyPr/>
          <a:lstStyle/>
          <a:p>
            <a:r>
              <a:rPr lang="en-AU" b="1" i="0" u="none" strike="noStrike" dirty="0">
                <a:effectLst/>
                <a:latin typeface="Roboto" panose="02000000000000000000" pitchFamily="2" charset="0"/>
              </a:rPr>
              <a:t>Machine Learning in Reserving Working Party</a:t>
            </a:r>
          </a:p>
          <a:p>
            <a:r>
              <a:rPr lang="en-AU" b="0" i="1" u="none" strike="noStrike" dirty="0">
                <a:effectLst/>
                <a:latin typeface="Roboto" panose="02000000000000000000" pitchFamily="2" charset="0"/>
              </a:rPr>
              <a:t>Sarah MacDonnell</a:t>
            </a:r>
          </a:p>
          <a:p>
            <a:r>
              <a:rPr lang="en-GB" i="1" dirty="0"/>
              <a:t>Jacky Poon</a:t>
            </a:r>
          </a:p>
          <a:p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48DFFE-EFA0-44BE-8867-EC03927B5DA5}" type="datetime4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2197-DB0D-4544-8551-D54D2351B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50" y="2133608"/>
            <a:ext cx="11041557" cy="1295399"/>
          </a:xfrm>
        </p:spPr>
        <p:txBody>
          <a:bodyPr/>
          <a:lstStyle/>
          <a:p>
            <a:r>
              <a:rPr lang="en-GB" dirty="0"/>
              <a:t>Why use machine learning and neural networks?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51A06-864B-493A-8494-7B33BE16F8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  <a:p>
            <a:r>
              <a:rPr lang="en-GB" dirty="0">
                <a:solidFill>
                  <a:schemeClr val="accent3"/>
                </a:solidFill>
              </a:rPr>
              <a:t>GI Spring Conference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6CD6B-4960-463B-9DAA-874FA40582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28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2F08D2-31DA-23E9-0F14-4C80C346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triangles to granular models</a:t>
            </a:r>
            <a:br>
              <a:rPr lang="en-US" dirty="0"/>
            </a:br>
            <a:r>
              <a:rPr lang="en-US" dirty="0"/>
              <a:t>From linear models to machine learning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475BE6-7F99-C31F-715A-062FC9C98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Triangle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BC37AD-6438-7F64-18C1-07CC149B2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959" y="5013176"/>
            <a:ext cx="5386917" cy="1329011"/>
          </a:xfrm>
        </p:spPr>
        <p:txBody>
          <a:bodyPr/>
          <a:lstStyle/>
          <a:p>
            <a:r>
              <a:rPr lang="en-US" sz="1800" dirty="0" err="1"/>
              <a:t>Summarised</a:t>
            </a:r>
            <a:r>
              <a:rPr lang="en-US" sz="1800" dirty="0"/>
              <a:t> data</a:t>
            </a:r>
          </a:p>
          <a:p>
            <a:r>
              <a:rPr lang="en-US" sz="1800" dirty="0"/>
              <a:t>Simple trends</a:t>
            </a:r>
          </a:p>
          <a:p>
            <a:r>
              <a:rPr lang="en-US" sz="1800" dirty="0"/>
              <a:t>Reliance on actuarial judgement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44A5EB8-951A-0863-61F6-7BBE3DE55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Machine learning models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84AED5E-0F20-C415-CF75-93180990C0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5013176"/>
            <a:ext cx="5389034" cy="1329012"/>
          </a:xfrm>
        </p:spPr>
        <p:txBody>
          <a:bodyPr/>
          <a:lstStyle/>
          <a:p>
            <a:r>
              <a:rPr lang="en-US" sz="1800" dirty="0"/>
              <a:t>Granular data in a data driven world</a:t>
            </a:r>
          </a:p>
          <a:p>
            <a:r>
              <a:rPr lang="en-US" sz="1800" dirty="0"/>
              <a:t>Model complex interactions</a:t>
            </a:r>
          </a:p>
          <a:p>
            <a:r>
              <a:rPr lang="en-US" sz="1800" dirty="0"/>
              <a:t>AI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6CCE-BC48-3CAB-03C5-341824EC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BAF48-302C-F6F9-C04D-E49FB3A3B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2296915"/>
            <a:ext cx="2594220" cy="2594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14A2E2-A1AF-E94C-2880-9DECA151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488" y="2174875"/>
            <a:ext cx="2716260" cy="27162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91566A-5648-7F72-99E4-9551591A7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488" y="2174875"/>
            <a:ext cx="2746030" cy="27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9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2F08D2-31DA-23E9-0F14-4C80C346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Gradient Boosting Machines (GBM)</a:t>
            </a:r>
            <a:r>
              <a:rPr lang="en-US" dirty="0"/>
              <a:t> vs Neural Networks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46D72A-D792-64A4-912C-473CB8674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536" y="1535113"/>
            <a:ext cx="4725981" cy="639762"/>
          </a:xfrm>
        </p:spPr>
        <p:txBody>
          <a:bodyPr/>
          <a:lstStyle/>
          <a:p>
            <a:r>
              <a:rPr lang="en-US" dirty="0"/>
              <a:t>Gradient Boosting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CB9087-6C55-BE5A-DCFB-E56973C59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492896"/>
            <a:ext cx="5386917" cy="2986936"/>
          </a:xfrm>
        </p:spPr>
        <p:txBody>
          <a:bodyPr/>
          <a:lstStyle/>
          <a:p>
            <a:pPr marL="269875" indent="-269875"/>
            <a:r>
              <a:rPr lang="en-US" dirty="0"/>
              <a:t>Strong on tabular data </a:t>
            </a:r>
            <a:endParaRPr lang="en-US"/>
          </a:p>
          <a:p>
            <a:pPr marL="269875" indent="-269875"/>
            <a:r>
              <a:rPr lang="en-US"/>
              <a:t>Very </a:t>
            </a:r>
            <a:r>
              <a:rPr lang="en-US" dirty="0"/>
              <a:t>good predictive performance </a:t>
            </a:r>
            <a:r>
              <a:rPr lang="en-US"/>
              <a:t>(and very popular) </a:t>
            </a:r>
            <a:r>
              <a:rPr lang="en-US" dirty="0"/>
              <a:t>for</a:t>
            </a:r>
            <a:r>
              <a:rPr lang="en-US"/>
              <a:t> GI</a:t>
            </a:r>
            <a:r>
              <a:rPr lang="en-US" dirty="0"/>
              <a:t> pricing</a:t>
            </a:r>
            <a:endParaRPr lang="en-US"/>
          </a:p>
          <a:p>
            <a:pPr marL="269875" indent="-269875"/>
            <a:r>
              <a:rPr lang="en-US" dirty="0"/>
              <a:t>Fixed structure</a:t>
            </a:r>
            <a:endParaRPr lang="en-US"/>
          </a:p>
          <a:p>
            <a:pPr marL="269875" indent="-269875"/>
            <a:r>
              <a:rPr lang="en-US" dirty="0"/>
              <a:t>Fast training and inference</a:t>
            </a:r>
            <a:endParaRPr lang="en-US"/>
          </a:p>
          <a:p>
            <a:pPr marL="269875" indent="-269875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5C0181-DBF5-F2E2-1563-6597B250B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6419" y="1535113"/>
            <a:ext cx="4725981" cy="639762"/>
          </a:xfrm>
        </p:spPr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E22692-CBC7-95CA-F0DE-3BA0C4D60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492896"/>
            <a:ext cx="5389034" cy="2986936"/>
          </a:xfrm>
        </p:spPr>
        <p:txBody>
          <a:bodyPr/>
          <a:lstStyle/>
          <a:p>
            <a:r>
              <a:rPr lang="en-US" dirty="0"/>
              <a:t>Supports freeform text, images, audio data, probability distributions</a:t>
            </a:r>
          </a:p>
          <a:p>
            <a:r>
              <a:rPr lang="en-US" dirty="0"/>
              <a:t>Flexible structures</a:t>
            </a:r>
          </a:p>
          <a:p>
            <a:r>
              <a:rPr lang="en-US" dirty="0"/>
              <a:t>Requires GPUs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76CCE-BC48-3CAB-03C5-341824EC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527B5-EE67-5423-4C4E-355F79188585}"/>
              </a:ext>
            </a:extLst>
          </p:cNvPr>
          <p:cNvSpPr txBox="1"/>
          <p:nvPr/>
        </p:nvSpPr>
        <p:spPr>
          <a:xfrm>
            <a:off x="527054" y="5621913"/>
            <a:ext cx="7665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Detailed discussion: </a:t>
            </a:r>
            <a:r>
              <a:rPr kumimoji="0" lang="en-AU" sz="1800" b="0" i="0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  <a:hlinkClick r:id="rId3"/>
              </a:rPr>
              <a:t>https://www.theactuary.com/2024/02/01/data-science-lab-gbms-or-neural-networks</a:t>
            </a:r>
            <a:r>
              <a:rPr kumimoji="0" lang="en-AU" sz="1800" b="0" i="0" u="sng" strike="noStrike" kern="120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5" name="Graphic 14" descr="Hierarchy">
            <a:extLst>
              <a:ext uri="{FF2B5EF4-FFF2-40B4-BE49-F238E27FC236}">
                <a16:creationId xmlns:a16="http://schemas.microsoft.com/office/drawing/2014/main" id="{50189D22-CB1C-17D9-8648-0B61EBF36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1158" y="1689745"/>
            <a:ext cx="539378" cy="539378"/>
          </a:xfrm>
          <a:prstGeom prst="rect">
            <a:avLst/>
          </a:prstGeom>
        </p:spPr>
      </p:pic>
      <p:pic>
        <p:nvPicPr>
          <p:cNvPr id="17" name="Graphic 16" descr="Brain">
            <a:extLst>
              <a:ext uri="{FF2B5EF4-FFF2-40B4-BE49-F238E27FC236}">
                <a16:creationId xmlns:a16="http://schemas.microsoft.com/office/drawing/2014/main" id="{E8931025-9DC9-DD2B-32E7-E724AEF508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46749" y="1689745"/>
            <a:ext cx="539378" cy="53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8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E6E1-42FC-41A8-94FC-BE66C671C3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Actuarial ‘open source research’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BBD96-1DEA-48D4-81B7-3750001617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  <a:p>
            <a:r>
              <a:rPr lang="en-GB" dirty="0">
                <a:solidFill>
                  <a:schemeClr val="accent3"/>
                </a:solidFill>
              </a:rPr>
              <a:t>GI Spring Conference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D4950-7D31-404C-B2DF-96B45938A6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7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7A1990-9E69-5BFC-4EC1-421FADEE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Replicable code, available to all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7CE275-D754-76AD-6173-EC6F7B775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7387" y="1557338"/>
            <a:ext cx="5425017" cy="4640262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Why code?</a:t>
            </a:r>
          </a:p>
          <a:p>
            <a:pPr marL="269875" indent="-269875"/>
            <a:r>
              <a:rPr lang="en-US"/>
              <a:t>Replicable analysis </a:t>
            </a:r>
          </a:p>
          <a:p>
            <a:pPr marL="269875" indent="-269875"/>
            <a:r>
              <a:rPr lang="en-US"/>
              <a:t>Full access to version control tools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Why open source?</a:t>
            </a:r>
          </a:p>
          <a:p>
            <a:pPr marL="269875" indent="-269875"/>
            <a:r>
              <a:rPr lang="en-US"/>
              <a:t>Research by the community, for the community</a:t>
            </a:r>
          </a:p>
          <a:p>
            <a:pPr marL="269875" indent="-269875"/>
            <a:r>
              <a:rPr lang="en-US"/>
              <a:t>Make models accessible – “try it at home” (or at work)</a:t>
            </a:r>
          </a:p>
          <a:p>
            <a:pPr marL="269875" indent="-269875"/>
            <a:r>
              <a:rPr lang="en-US"/>
              <a:t>Worked examples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E5632B8-5FB1-0808-0FC2-6D5B5076F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054" y="1557338"/>
            <a:ext cx="4640262" cy="46402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6B426-8FCC-7A31-3857-DFB47687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54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85FD-B423-4372-B386-83D41C0717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C8E486-5A21-458D-AD43-DDC813D5D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  <a:p>
            <a:r>
              <a:rPr lang="en-GB" dirty="0">
                <a:solidFill>
                  <a:schemeClr val="accent3"/>
                </a:solidFill>
              </a:rPr>
              <a:t>GI Spring Conference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DFF9-8FEA-40C5-B83A-8C459DFF1D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54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94E1-BAF3-E566-375A-14BD4004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A51F-97EC-FD92-AA03-F438DF9C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7D493-3A9D-FC66-B902-725D4027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9F586-1952-94C6-9591-0C858361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6"/>
          <a:stretch/>
        </p:blipFill>
        <p:spPr>
          <a:xfrm>
            <a:off x="2900788" y="1557338"/>
            <a:ext cx="6021443" cy="41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56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622F-2F4E-6647-89FA-40194A1A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29599-46B2-B34C-B500-49B623E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78515-A321-FD48-ACAF-F62FD7BF0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5"/>
          <a:stretch/>
        </p:blipFill>
        <p:spPr>
          <a:xfrm>
            <a:off x="1941453" y="841153"/>
            <a:ext cx="7728136" cy="53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4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F94E1-BAF3-E566-375A-14BD40041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rate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8A51F-97EC-FD92-AA03-F438DF9C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7D493-3A9D-FC66-B902-725D40272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9F586-1952-94C6-9591-0C858361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36"/>
          <a:stretch/>
        </p:blipFill>
        <p:spPr>
          <a:xfrm>
            <a:off x="2900788" y="1557338"/>
            <a:ext cx="6021443" cy="41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30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AFB8-287E-1B43-BB54-4910F214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Initialisation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D68CB-3155-974E-87FB-60B84E5A7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941" y="1547813"/>
            <a:ext cx="6000108" cy="423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3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944A08-1A2C-1304-4D05-D19D9DCC7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speakers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6A8627-D209-7DD1-08E4-FD4CC1BE0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62347" y="3890254"/>
            <a:ext cx="8130565" cy="230734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accent1"/>
                </a:solidFill>
              </a:rPr>
              <a:t>Jacky Poon</a:t>
            </a:r>
          </a:p>
          <a:p>
            <a:r>
              <a:rPr lang="en-US" sz="1800" dirty="0"/>
              <a:t>Member of Machine Learning in Reserving Working Party</a:t>
            </a:r>
          </a:p>
          <a:p>
            <a:r>
              <a:rPr lang="en-US" sz="1800" dirty="0"/>
              <a:t>Head of Actuarial and Analytics at nib Health Funds (ASX:NHF)</a:t>
            </a:r>
          </a:p>
          <a:p>
            <a:r>
              <a:rPr lang="en-US" sz="1800" dirty="0"/>
              <a:t>Convenor for the Young Data Analytics Working Group (with Actuaries Institute in Australia)</a:t>
            </a:r>
          </a:p>
          <a:p>
            <a:pPr lvl="1"/>
            <a:endParaRPr lang="en-US" sz="1600" dirty="0"/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B1B4E-D167-351A-D295-CDF6B7F6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25 April 2023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AACFB-AF90-B683-E41E-A334B74B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D9836890-5E2C-373F-86C8-91EFCC874A01}"/>
              </a:ext>
            </a:extLst>
          </p:cNvPr>
          <p:cNvSpPr txBox="1">
            <a:spLocks/>
          </p:cNvSpPr>
          <p:nvPr/>
        </p:nvSpPr>
        <p:spPr bwMode="auto">
          <a:xfrm>
            <a:off x="2962347" y="1370183"/>
            <a:ext cx="8130565" cy="2307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2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8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6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4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8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8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8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8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>
                <a:solidFill>
                  <a:schemeClr val="accent1"/>
                </a:solidFill>
              </a:rPr>
              <a:t>Sarah MacDonnell</a:t>
            </a:r>
          </a:p>
          <a:p>
            <a:r>
              <a:rPr lang="en-US" sz="1800" kern="0" dirty="0"/>
              <a:t>Chair of Machine Learning in Reserving Working Party</a:t>
            </a:r>
          </a:p>
          <a:p>
            <a:r>
              <a:rPr lang="en-US" sz="1800" kern="0" dirty="0"/>
              <a:t>Actuarial Consultant at Lane Clark &amp; Peacock LLP</a:t>
            </a:r>
            <a:endParaRPr lang="en-US" sz="1600" kern="0" dirty="0"/>
          </a:p>
          <a:p>
            <a:r>
              <a:rPr lang="en-US" sz="1800" kern="0" dirty="0"/>
              <a:t>Member of GI Board</a:t>
            </a:r>
          </a:p>
        </p:txBody>
      </p:sp>
      <p:pic>
        <p:nvPicPr>
          <p:cNvPr id="1026" name="Picture 2" descr="Profile photo of Sarah MacDonnell">
            <a:extLst>
              <a:ext uri="{FF2B5EF4-FFF2-40B4-BE49-F238E27FC236}">
                <a16:creationId xmlns:a16="http://schemas.microsoft.com/office/drawing/2014/main" id="{26E89CBF-8E87-30F0-1749-28E6AE810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6" y="1433880"/>
            <a:ext cx="2120733" cy="212073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A80A43-38D7-83AB-9721-230E471918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756" r="21700" b="43706"/>
          <a:stretch/>
        </p:blipFill>
        <p:spPr>
          <a:xfrm>
            <a:off x="527053" y="4025383"/>
            <a:ext cx="2203275" cy="219865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26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4D077-5D5A-CD46-A862-8CBF07C6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Initialisation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94099-9554-5E47-9336-42105B0EE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0" y="3737131"/>
            <a:ext cx="3488428" cy="2463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7AF42-49DC-0C47-8F57-17F179513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30" y="1244072"/>
            <a:ext cx="3488427" cy="2463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CDC442-B0BF-B240-A9F7-23EF25598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037" y="1244072"/>
            <a:ext cx="3488428" cy="246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9B9C16-6B3C-AC48-AFBB-17A866A1F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773" y="1249681"/>
            <a:ext cx="3480486" cy="24582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C2E559-6A5E-874A-9573-EA1122CF2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1038" y="3737131"/>
            <a:ext cx="3488427" cy="2463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51EE4D-9912-AE43-8B11-54EF06E2D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3205" y="3732234"/>
            <a:ext cx="3480486" cy="24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8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4352-4BD1-5145-8F90-59CE2B81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Initialisation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CE85B-F4BE-5F4E-81D3-D5B13329A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65394-494F-964B-80C1-B3B5BC0BCFC6}"/>
              </a:ext>
            </a:extLst>
          </p:cNvPr>
          <p:cNvSpPr txBox="1"/>
          <p:nvPr/>
        </p:nvSpPr>
        <p:spPr>
          <a:xfrm>
            <a:off x="1325163" y="1493470"/>
            <a:ext cx="9907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2.4		         4.6		       6.9		    Mean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1DF17B-ED03-1446-85FD-9F6326A6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77" y="1849756"/>
            <a:ext cx="2700000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2A23B-781B-5841-B6B2-9692C95F3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508" y="1887030"/>
            <a:ext cx="2700000" cy="180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562E35-31D3-3E42-B5FF-4334E38D7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514" y="1876028"/>
            <a:ext cx="2700000" cy="180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5BCD6B-8467-C74A-BB0B-EC9ED4D91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" y="3772663"/>
            <a:ext cx="2700000" cy="180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84AE95-B18C-B44D-B942-E032D63D8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903" y="3772663"/>
            <a:ext cx="2700000" cy="18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7540D1-1B76-AC43-A2C9-E44F0B8F8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303" y="3812027"/>
            <a:ext cx="2700000" cy="18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55E1A7-134B-CC19-40BC-E47503C3E2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7098" y="3812027"/>
            <a:ext cx="2700000" cy="18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6E6DD4-9836-F464-6E3B-076870E95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7098" y="1896555"/>
            <a:ext cx="2700000" cy="18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4CCD93-49F2-1354-6C27-6FF2AD321453}"/>
              </a:ext>
            </a:extLst>
          </p:cNvPr>
          <p:cNvSpPr txBox="1"/>
          <p:nvPr/>
        </p:nvSpPr>
        <p:spPr>
          <a:xfrm>
            <a:off x="875899" y="5861785"/>
            <a:ext cx="792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Output for different initial (logged) claim sizes shown </a:t>
            </a:r>
          </a:p>
        </p:txBody>
      </p:sp>
    </p:spTree>
    <p:extLst>
      <p:ext uri="{BB962C8B-B14F-4D97-AF65-F5344CB8AC3E}">
        <p14:creationId xmlns:p14="http://schemas.microsoft.com/office/powerpoint/2010/main" val="13925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5D0B-3396-3A4F-8DE7-18C70FC6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701F1-B653-FD4E-983D-81EF2173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6" y="14787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			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E04048-406F-844D-A302-6356BBBE4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015" y="2152236"/>
            <a:ext cx="4297921" cy="29485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A10D29-45BD-A34B-AE28-D643287A95BF}"/>
              </a:ext>
            </a:extLst>
          </p:cNvPr>
          <p:cNvSpPr txBox="1"/>
          <p:nvPr/>
        </p:nvSpPr>
        <p:spPr>
          <a:xfrm>
            <a:off x="1134881" y="1755611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ReLu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16A838-7376-AE44-81BB-E1D48C347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402" y="2163253"/>
            <a:ext cx="4297923" cy="29485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3C7012-9834-3C4B-BE58-1D63F92F7DD0}"/>
              </a:ext>
            </a:extLst>
          </p:cNvPr>
          <p:cNvSpPr txBox="1"/>
          <p:nvPr/>
        </p:nvSpPr>
        <p:spPr>
          <a:xfrm>
            <a:off x="6054729" y="1755611"/>
            <a:ext cx="35519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No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2056890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E8DB-BBEE-BEE6-B118-A6ACA6B6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9D92-13FD-E086-BF82-ABFA56B65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447697" lvl="1" indent="0" algn="r">
              <a:buNone/>
            </a:pPr>
            <a:r>
              <a:rPr lang="en-GB" sz="1400" dirty="0"/>
              <a:t>Source: </a:t>
            </a:r>
            <a:r>
              <a:rPr lang="en-GB" sz="1400" dirty="0">
                <a:hlinkClick r:id="rId3"/>
              </a:rPr>
              <a:t>Activation Functions in Neural Networks [12 Types &amp; Use Cases] (v7labs.com)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34D55-BF5F-0922-7F49-01818281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A53EE-6F93-3705-2AE8-B1D9175C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629FDC7-5A75-B749-CABC-19356CDA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8" y="1760538"/>
            <a:ext cx="4455383" cy="383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4F3E5C-8FE5-D398-E2E4-9F4FD646C8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30" t="24739" r="29157" b="17751"/>
          <a:stretch/>
        </p:blipFill>
        <p:spPr>
          <a:xfrm>
            <a:off x="5586257" y="1557338"/>
            <a:ext cx="6319303" cy="383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64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9D54-0FCE-3A51-9C68-EDE873E9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ReLu</a:t>
            </a:r>
            <a:r>
              <a:rPr lang="en-GB" dirty="0"/>
              <a:t> activation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105F9-D5E2-436E-10F2-3FDAC7418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E3C4A-3B51-1686-8803-19E2F9F9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3074" name="Picture 2" descr="ReLU activation function | Download Scientific Diagram">
            <a:extLst>
              <a:ext uri="{FF2B5EF4-FFF2-40B4-BE49-F238E27FC236}">
                <a16:creationId xmlns:a16="http://schemas.microsoft.com/office/drawing/2014/main" id="{CDADF049-64F6-E9D7-653A-19F01FC5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31" y="1856629"/>
            <a:ext cx="4397796" cy="38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831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7C84397-C80C-CCF7-F01F-CC697592B256}"/>
              </a:ext>
            </a:extLst>
          </p:cNvPr>
          <p:cNvSpPr txBox="1">
            <a:spLocks/>
          </p:cNvSpPr>
          <p:nvPr/>
        </p:nvSpPr>
        <p:spPr bwMode="auto">
          <a:xfrm>
            <a:off x="925286" y="1478756"/>
            <a:ext cx="10515600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8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4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kern="0" dirty="0"/>
              <a:t>	</a:t>
            </a:r>
            <a:r>
              <a:rPr lang="en-US" b="1" kern="0" dirty="0" err="1">
                <a:solidFill>
                  <a:schemeClr val="accent1"/>
                </a:solidFill>
              </a:rPr>
              <a:t>ReLu</a:t>
            </a:r>
            <a:r>
              <a:rPr lang="en-US" kern="0" dirty="0"/>
              <a:t>				           </a:t>
            </a:r>
            <a:r>
              <a:rPr lang="en-US" b="1" kern="0" dirty="0">
                <a:solidFill>
                  <a:schemeClr val="accent1"/>
                </a:solidFill>
              </a:rPr>
              <a:t>None</a:t>
            </a:r>
          </a:p>
          <a:p>
            <a:endParaRPr lang="en-US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2D761-9900-8AA5-575F-B824BEBD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Activation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445AF-E067-4174-34B5-C067B133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EA2435-5D43-976C-EE5D-0FCFAAD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0F77CB-A9EA-9A57-5F57-AA5170BAF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647" y="1841601"/>
            <a:ext cx="3279134" cy="218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69555-1FB1-10CB-51F2-8CC6A6D21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653" y="1841601"/>
            <a:ext cx="3279134" cy="2186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8AEC75-C387-0841-A406-899B80040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647" y="3975104"/>
            <a:ext cx="3279134" cy="218608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2A70C7-273F-155B-0897-6CF98CB61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575653" y="3922518"/>
            <a:ext cx="3279134" cy="218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002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5D0B-3396-3A4F-8DE7-18C70FC6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701F1-B653-FD4E-983D-81EF2173A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6" y="147875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ReLu</a:t>
            </a:r>
            <a:r>
              <a:rPr lang="en-US" dirty="0"/>
              <a:t>						None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487E3-E458-BF43-8AB8-DFE924BFD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27432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4581C-1112-F94A-B5D0-95D6D7A31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1" y="3654425"/>
            <a:ext cx="27432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50918-525B-5B4B-B131-A048AB84C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886" y="1825625"/>
            <a:ext cx="27432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E74CC-355F-184E-82D8-BFE62E7D3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899" y="3654425"/>
            <a:ext cx="27432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A6E994-9D29-ADCB-D46D-EBB6D0470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600" y="1825625"/>
            <a:ext cx="2743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E44445-808C-7817-40B7-F63045F4C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258" y="3654425"/>
            <a:ext cx="27432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52CC4-C125-BF04-0186-2E5094FD0D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6286" y="1825625"/>
            <a:ext cx="2743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E17AA-46BF-CB0A-53A0-99D3BEB386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3628" y="3654425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57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A316-0926-5A77-1BAD-761A883E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GLMs and 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45035-DA70-30E4-F776-C651A694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FA572-3DDC-AA49-ED47-C0E24C25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6" name="Picture 5" descr="A silver ball next to a silver ball">
            <a:extLst>
              <a:ext uri="{FF2B5EF4-FFF2-40B4-BE49-F238E27FC236}">
                <a16:creationId xmlns:a16="http://schemas.microsoft.com/office/drawing/2014/main" id="{54E4C25E-2702-2DB1-C7C2-37C1CEBA7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72" y="1470990"/>
            <a:ext cx="6980591" cy="46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83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4352-4BD1-5145-8F90-59CE2B81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Weights and biases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0DE9D2-BEE3-5CB5-C0F2-5D137F902E29}"/>
              </a:ext>
            </a:extLst>
          </p:cNvPr>
          <p:cNvGrpSpPr/>
          <p:nvPr/>
        </p:nvGrpSpPr>
        <p:grpSpPr>
          <a:xfrm>
            <a:off x="915318" y="1759524"/>
            <a:ext cx="9616807" cy="4497432"/>
            <a:chOff x="838200" y="2284959"/>
            <a:chExt cx="8818383" cy="40380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EDA2D1-D946-F247-A746-FFD106185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284959"/>
              <a:ext cx="2639518" cy="19029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299C01-16D8-364C-AEC0-A5DAE0D6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1" y="4408992"/>
              <a:ext cx="2639518" cy="19029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C3E824-994A-CE41-B2E7-E846648F6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097" y="2285594"/>
              <a:ext cx="2639519" cy="190290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01CDBC7-A83B-254F-86BA-746599F3F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64623" y="4408992"/>
              <a:ext cx="2654993" cy="19140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A6E79B-A5E5-E84D-B02C-398E946C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7064" y="2284959"/>
              <a:ext cx="2639518" cy="190290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09B7150-4F0A-6345-8F2C-FFA06B65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7065" y="4408993"/>
              <a:ext cx="2639518" cy="1902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137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15AA-D478-0E45-9EB1-4D52A76B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up knowledge and judgement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08D25C-BE38-4C49-BBEC-735E4B0B9465}"/>
              </a:ext>
            </a:extLst>
          </p:cNvPr>
          <p:cNvSpPr txBox="1">
            <a:spLocks/>
          </p:cNvSpPr>
          <p:nvPr/>
        </p:nvSpPr>
        <p:spPr>
          <a:xfrm>
            <a:off x="661930" y="1817783"/>
            <a:ext cx="10515600" cy="4480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 </a:t>
            </a:r>
            <a:r>
              <a:rPr lang="en-US" b="1" dirty="0">
                <a:solidFill>
                  <a:schemeClr val="accent1"/>
                </a:solidFill>
              </a:rPr>
              <a:t>Personal	</a:t>
            </a:r>
            <a:r>
              <a:rPr lang="en-US" dirty="0"/>
              <a:t>				</a:t>
            </a:r>
            <a:r>
              <a:rPr lang="en-US" b="1" dirty="0">
                <a:solidFill>
                  <a:schemeClr val="accent1"/>
                </a:solidFill>
              </a:rPr>
              <a:t>Solving together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3516A-A5AE-7540-2A95-1AE301588BCF}"/>
              </a:ext>
            </a:extLst>
          </p:cNvPr>
          <p:cNvSpPr/>
          <p:nvPr/>
        </p:nvSpPr>
        <p:spPr>
          <a:xfrm>
            <a:off x="9461634" y="5563402"/>
            <a:ext cx="2120770" cy="7347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metal head with gears&#10;&#10;Description automatically generated">
            <a:extLst>
              <a:ext uri="{FF2B5EF4-FFF2-40B4-BE49-F238E27FC236}">
                <a16:creationId xmlns:a16="http://schemas.microsoft.com/office/drawing/2014/main" id="{7A58BE66-49CA-C5ED-46A4-ED581E44F5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/>
          <a:stretch/>
        </p:blipFill>
        <p:spPr>
          <a:xfrm>
            <a:off x="937046" y="2379495"/>
            <a:ext cx="4590220" cy="3729840"/>
          </a:xfrm>
          <a:prstGeom prst="rect">
            <a:avLst/>
          </a:prstGeom>
        </p:spPr>
      </p:pic>
      <p:pic>
        <p:nvPicPr>
          <p:cNvPr id="8" name="Picture 7" descr="A group of people pushing gears">
            <a:extLst>
              <a:ext uri="{FF2B5EF4-FFF2-40B4-BE49-F238E27FC236}">
                <a16:creationId xmlns:a16="http://schemas.microsoft.com/office/drawing/2014/main" id="{56805839-39F5-24A2-2C32-267330A8C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17" y="2365053"/>
            <a:ext cx="4680353" cy="37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2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944A08-1A2C-1304-4D05-D19D9DCC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5" y="404813"/>
            <a:ext cx="11055349" cy="1143000"/>
          </a:xfrm>
        </p:spPr>
        <p:txBody>
          <a:bodyPr/>
          <a:lstStyle/>
          <a:p>
            <a:r>
              <a:rPr lang="en-US" dirty="0"/>
              <a:t>MLR WP: Machine Learning in Reserving Working Party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6A8627-D209-7DD1-08E4-FD4CC1BE0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The General Insurance Machine Learning in Reserving working party (MLR WP) </a:t>
            </a:r>
            <a:r>
              <a:rPr lang="en-AU" sz="2200" dirty="0">
                <a:solidFill>
                  <a:srgbClr val="444444"/>
                </a:solidFill>
              </a:rPr>
              <a:t>aims </a:t>
            </a:r>
          </a:p>
          <a:p>
            <a:pPr marL="447697" lvl="1" indent="0">
              <a:buNone/>
            </a:pPr>
            <a:r>
              <a:rPr lang="en-AU" sz="2200" dirty="0">
                <a:solidFill>
                  <a:srgbClr val="444444"/>
                </a:solidFill>
              </a:rPr>
              <a:t>to </a:t>
            </a: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look at ways that machine learning can be incorporated into reserving practice</a:t>
            </a:r>
            <a:r>
              <a:rPr lang="en-AU" sz="2200" dirty="0">
                <a:solidFill>
                  <a:srgbClr val="444444"/>
                </a:solidFill>
              </a:rPr>
              <a:t>,</a:t>
            </a: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 </a:t>
            </a:r>
          </a:p>
          <a:p>
            <a:pPr marL="447697" lvl="1" indent="0">
              <a:buNone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to support reserving actuaries to gain ML skills, and </a:t>
            </a:r>
          </a:p>
          <a:p>
            <a:pPr marL="447697" lvl="1" indent="0">
              <a:buNone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to undertake our own research.</a:t>
            </a:r>
          </a:p>
          <a:p>
            <a:pPr marL="447697" lvl="1" indent="0">
              <a:buNone/>
            </a:pPr>
            <a:endParaRPr lang="en-AU" sz="1200" b="0" i="0" u="none" strike="noStrike" dirty="0">
              <a:solidFill>
                <a:srgbClr val="444444"/>
              </a:solidFill>
              <a:effectLst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Over 70 volunteers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Data scientists, actuaries and academics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AU" sz="2200" b="0" i="0" u="none" strike="noStrike" dirty="0">
                <a:solidFill>
                  <a:srgbClr val="444444"/>
                </a:solidFill>
                <a:effectLst/>
              </a:rPr>
              <a:t>Worldwide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200" dirty="0"/>
              <a:t>Over 30 blogs published since 2020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B1B4E-D167-351A-D295-CDF6B7F6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25 April 2023</a:t>
            </a: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AACFB-AF90-B683-E41E-A334B74B4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627DD0B-E0D8-102E-C6CE-648353A6C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6252286"/>
              </p:ext>
            </p:extLst>
          </p:nvPr>
        </p:nvGraphicFramePr>
        <p:xfrm>
          <a:off x="5612858" y="491627"/>
          <a:ext cx="50738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E5E3483-A722-C7A1-7016-CA8E7F221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Still a way to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41E4-E6EE-AF4D-295C-542A18756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820" y="1176899"/>
            <a:ext cx="2897436" cy="3444320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 Lots to explore!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4CFB0-B518-75AC-9286-02E3BE46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CBAC9-7CF2-8989-8BCB-698BD647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AutoShape 2" descr="Start Journey Pictures | Download Free Images on Unsplash">
            <a:extLst>
              <a:ext uri="{FF2B5EF4-FFF2-40B4-BE49-F238E27FC236}">
                <a16:creationId xmlns:a16="http://schemas.microsoft.com/office/drawing/2014/main" id="{6D8D884E-6C1A-BB00-9617-128FEB1B0A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8C09F-89FF-0E9D-49CD-82B8BD26D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6" y="1637098"/>
            <a:ext cx="4682971" cy="31189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4DE02D-D64E-ABD9-AB53-5494D5F2BA3D}"/>
              </a:ext>
            </a:extLst>
          </p:cNvPr>
          <p:cNvSpPr txBox="1">
            <a:spLocks/>
          </p:cNvSpPr>
          <p:nvPr/>
        </p:nvSpPr>
        <p:spPr bwMode="auto">
          <a:xfrm>
            <a:off x="527055" y="5082503"/>
            <a:ext cx="11055349" cy="131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8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4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sz="900" dirty="0"/>
          </a:p>
          <a:p>
            <a:pPr marL="0" indent="0">
              <a:buNone/>
            </a:pPr>
            <a:r>
              <a:rPr lang="en-GB" sz="2200" dirty="0"/>
              <a:t>We plan to share our investigations – ‘open source research’</a:t>
            </a:r>
          </a:p>
        </p:txBody>
      </p:sp>
    </p:spTree>
    <p:extLst>
      <p:ext uri="{BB962C8B-B14F-4D97-AF65-F5344CB8AC3E}">
        <p14:creationId xmlns:p14="http://schemas.microsoft.com/office/powerpoint/2010/main" val="2122411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496BD-D731-498B-BF9A-4FAA1FFD6C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Getting Involved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29247-889E-4218-B12E-86ADB1AE8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  <a:p>
            <a:r>
              <a:rPr lang="en-GB" dirty="0">
                <a:solidFill>
                  <a:schemeClr val="accent3"/>
                </a:solidFill>
              </a:rPr>
              <a:t>GI Spring Conference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3A9F-F503-41FD-83A6-238399169B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1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05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B6B-AE1A-CC00-676E-BC2CBFC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Getting involved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1FD40D-EA7B-B3D2-7C98-4DCD989CBF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784968"/>
              </p:ext>
            </p:extLst>
          </p:nvPr>
        </p:nvGraphicFramePr>
        <p:xfrm>
          <a:off x="527055" y="1557338"/>
          <a:ext cx="5190351" cy="464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8528-4FF7-B8C6-FC29-FCCB28C4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D0E3-2942-ED93-66DD-A720A68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B195B7-5934-EF43-8329-4812614DE099}"/>
              </a:ext>
            </a:extLst>
          </p:cNvPr>
          <p:cNvSpPr txBox="1">
            <a:spLocks/>
          </p:cNvSpPr>
          <p:nvPr/>
        </p:nvSpPr>
        <p:spPr bwMode="auto">
          <a:xfrm>
            <a:off x="6006164" y="1547813"/>
            <a:ext cx="5658781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9889" indent="-269889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rgbClr val="3F4548"/>
                </a:solidFill>
                <a:latin typeface="+mn-lt"/>
                <a:ea typeface="+mn-ea"/>
                <a:cs typeface="+mn-cs"/>
              </a:defRPr>
            </a:lvl1pPr>
            <a:lvl2pPr marL="717586" indent="-268301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800">
                <a:solidFill>
                  <a:srgbClr val="3F4548"/>
                </a:solidFill>
                <a:latin typeface="+mn-lt"/>
                <a:cs typeface="+mn-cs"/>
              </a:defRPr>
            </a:lvl2pPr>
            <a:lvl3pPr marL="1071617" indent="-17463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1600">
                <a:solidFill>
                  <a:srgbClr val="3F4548"/>
                </a:solidFill>
                <a:latin typeface="+mn-lt"/>
                <a:cs typeface="+mn-cs"/>
              </a:defRPr>
            </a:lvl3pPr>
            <a:lvl4pPr marL="1433585" indent="-182573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1400">
                <a:solidFill>
                  <a:srgbClr val="3F4548"/>
                </a:solidFill>
                <a:latin typeface="+mn-lt"/>
                <a:cs typeface="+mn-cs"/>
              </a:defRPr>
            </a:lvl4pPr>
            <a:lvl5pPr marL="1792377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" pitchFamily="34" charset="0"/>
              <a:buChar char="•"/>
              <a:defRPr sz="1200">
                <a:solidFill>
                  <a:srgbClr val="3F4548"/>
                </a:solidFill>
                <a:latin typeface="+mn-lt"/>
                <a:cs typeface="+mn-cs"/>
              </a:defRPr>
            </a:lvl5pPr>
            <a:lvl6pPr marL="2249600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6pPr>
            <a:lvl7pPr marL="2706823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7pPr>
            <a:lvl8pPr marL="3164046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8pPr>
            <a:lvl9pPr marL="3621269" indent="-176222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D9AB16"/>
              </a:buClr>
              <a:buChar char="»"/>
              <a:defRPr sz="1400">
                <a:solidFill>
                  <a:srgbClr val="0D2E64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/>
              <a:t>The Blogs</a:t>
            </a:r>
          </a:p>
          <a:p>
            <a:pPr lvl="1"/>
            <a:r>
              <a:rPr lang="en-GB" sz="1100" dirty="0">
                <a:hlinkClick r:id="rId8"/>
              </a:rPr>
              <a:t>Machine Learning in Reserving Working Party - A practical introduction to using neural networks in reserving on individual claims data (institute-and-faculty-of-actuaries.github.io)</a:t>
            </a:r>
            <a:endParaRPr lang="en-GB" sz="1100" kern="0" dirty="0"/>
          </a:p>
          <a:p>
            <a:r>
              <a:rPr lang="en-GB" kern="0" dirty="0"/>
              <a:t>Communities – GI and Data Science areas</a:t>
            </a:r>
          </a:p>
          <a:p>
            <a:r>
              <a:rPr lang="en-GB" kern="0" dirty="0"/>
              <a:t>LinkedIn</a:t>
            </a:r>
          </a:p>
          <a:p>
            <a:pPr marL="733447" lvl="1" indent="-285750"/>
            <a:r>
              <a:rPr lang="en-GB" sz="1100" dirty="0">
                <a:hlinkClick r:id="rId9"/>
              </a:rPr>
              <a:t>IFoA General Insurance Machine Learning in Reserving | Groups | LinkedIn</a:t>
            </a:r>
            <a:endParaRPr lang="en-GB" kern="0" dirty="0"/>
          </a:p>
          <a:p>
            <a:r>
              <a:rPr lang="en-GB" kern="0" dirty="0"/>
              <a:t>GitHub site</a:t>
            </a:r>
          </a:p>
          <a:p>
            <a:pPr lvl="1"/>
            <a:r>
              <a:rPr lang="en-GB" sz="1100" dirty="0">
                <a:hlinkClick r:id="rId10"/>
              </a:rPr>
              <a:t>Machine Learning in Reserving Working Party - General Insurance Machine Learning in Reserving Working Party (institute-and-faculty-of-actuaries.github.io)</a:t>
            </a:r>
            <a:endParaRPr lang="en-GB" sz="1100" kern="0" dirty="0"/>
          </a:p>
          <a:p>
            <a:r>
              <a:rPr lang="en-GB" kern="0" dirty="0"/>
              <a:t>Book</a:t>
            </a:r>
          </a:p>
          <a:p>
            <a:pPr lvl="1"/>
            <a:r>
              <a:rPr lang="en-GB" sz="1100" dirty="0">
                <a:hlinkClick r:id="rId11"/>
              </a:rPr>
              <a:t>Machine Learning in Non-Life Reserving (mlrwp.github.io)</a:t>
            </a:r>
            <a:endParaRPr lang="en-GB" kern="0" dirty="0"/>
          </a:p>
          <a:p>
            <a:r>
              <a:rPr lang="en-GB" kern="0" dirty="0"/>
              <a:t>IFoA volunteering page</a:t>
            </a:r>
          </a:p>
        </p:txBody>
      </p:sp>
    </p:spTree>
    <p:extLst>
      <p:ext uri="{BB962C8B-B14F-4D97-AF65-F5344CB8AC3E}">
        <p14:creationId xmlns:p14="http://schemas.microsoft.com/office/powerpoint/2010/main" val="673737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1242CF-12C1-4411-B532-E91306108269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DA6AF-1811-4E27-A96F-54109F1D02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3F4548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3F4548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1174" y="4005068"/>
            <a:ext cx="10995025" cy="235640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Expressions of individual views by members of the Institute and Faculty of Actuaries and its staff are encouraged.</a:t>
            </a:r>
          </a:p>
          <a:p>
            <a:pPr marL="0" indent="0">
              <a:buNone/>
            </a:pPr>
            <a:r>
              <a:rPr lang="en-GB" dirty="0"/>
              <a:t>The views expressed in this presentation are those of the presenter.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11175" y="693242"/>
            <a:ext cx="5440809" cy="1728192"/>
          </a:xfrm>
          <a:prstGeom prst="wedgeRectCallout">
            <a:avLst>
              <a:gd name="adj1" fmla="val -998"/>
              <a:gd name="adj2" fmla="val 12664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240015" y="693242"/>
            <a:ext cx="5424937" cy="1728192"/>
          </a:xfrm>
          <a:prstGeom prst="wedgeRectCallout">
            <a:avLst>
              <a:gd name="adj1" fmla="val -53799"/>
              <a:gd name="adj2" fmla="val 1275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85840"/>
            <a:ext cx="4973961" cy="1143000"/>
          </a:xfrm>
        </p:spPr>
        <p:txBody>
          <a:bodyPr/>
          <a:lstStyle/>
          <a:p>
            <a:pPr algn="ctr"/>
            <a:r>
              <a:rPr lang="en-GB" sz="4800" b="0" dirty="0">
                <a:solidFill>
                  <a:schemeClr val="bg2"/>
                </a:solidFill>
              </a:rPr>
              <a:t>Questions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456040" y="980728"/>
            <a:ext cx="5050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D9AB16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396446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E48D-1FEE-8D8B-FBF5-073A1506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reserving actuary’s introduction to neural networks:</a:t>
            </a:r>
            <a:br>
              <a:rPr lang="en-GB" dirty="0"/>
            </a:br>
            <a:br>
              <a:rPr lang="en-GB" sz="1600" dirty="0"/>
            </a:br>
            <a:r>
              <a:rPr lang="en-GB" dirty="0"/>
              <a:t>The Blogs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289A4-254D-252F-6C9D-6B3C40E45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854993"/>
            <a:ext cx="5386917" cy="4271169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45705-099F-85CC-45B9-624726D3D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2447" y="1547664"/>
            <a:ext cx="5389034" cy="639762"/>
          </a:xfrm>
        </p:spPr>
        <p:txBody>
          <a:bodyPr/>
          <a:lstStyle/>
          <a:p>
            <a:r>
              <a:rPr lang="en-GB" dirty="0"/>
              <a:t>Why?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1485F-4071-5A5A-669B-2A27B4713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2447" y="2337712"/>
            <a:ext cx="5389034" cy="3951288"/>
          </a:xfrm>
        </p:spPr>
        <p:txBody>
          <a:bodyPr/>
          <a:lstStyle/>
          <a:p>
            <a:r>
              <a:rPr lang="en-GB" dirty="0"/>
              <a:t>Creating a framework</a:t>
            </a:r>
          </a:p>
          <a:p>
            <a:r>
              <a:rPr lang="en-GB" dirty="0"/>
              <a:t>Making it easier for reserving actuaries to develop the skills</a:t>
            </a:r>
          </a:p>
          <a:p>
            <a:r>
              <a:rPr lang="en-GB" dirty="0"/>
              <a:t>Encourage research – run on your own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FD1F0-8EE4-3C7B-7AB2-A7892AC4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434-9E7D-48B3-A0B1-B61FF5889F61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C23649-28D9-F807-3ABA-68961663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13AD-2D40-40B6-B454-91430654BAD4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CB1125C-9AE4-751A-E98B-1D387E09CA90}"/>
              </a:ext>
            </a:extLst>
          </p:cNvPr>
          <p:cNvGraphicFramePr/>
          <p:nvPr/>
        </p:nvGraphicFramePr>
        <p:xfrm>
          <a:off x="-152349" y="1697950"/>
          <a:ext cx="6345716" cy="35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1683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B6B-AE1A-CC00-676E-BC2CBFC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2014 GIROC reserving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7667-6450-409D-47FF-291D8435C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457200" algn="l"/>
              </a:tabLst>
            </a:pPr>
            <a:r>
              <a:rPr lang="en-GB" sz="2800" dirty="0"/>
              <a:t>Reserving actuaries are doing better than they realised shock!</a:t>
            </a:r>
            <a:endParaRPr lang="en-GB" sz="2400" dirty="0"/>
          </a:p>
          <a:p>
            <a:pPr marL="449285" lvl="1" indent="0">
              <a:buNone/>
              <a:tabLst>
                <a:tab pos="457200" algn="l"/>
              </a:tabLst>
            </a:pPr>
            <a:r>
              <a:rPr lang="en-GB" sz="2200" dirty="0"/>
              <a:t>According to executive board members</a:t>
            </a:r>
          </a:p>
          <a:p>
            <a:pPr lvl="2">
              <a:tabLst>
                <a:tab pos="457200" algn="l"/>
              </a:tabLst>
            </a:pPr>
            <a:r>
              <a:rPr lang="en-GB" sz="2200" dirty="0"/>
              <a:t>actuarial advice is highly valued and actuarial opinions are sought out</a:t>
            </a:r>
          </a:p>
          <a:p>
            <a:pPr lvl="2">
              <a:tabLst>
                <a:tab pos="457200" algn="l"/>
              </a:tabLst>
            </a:pPr>
            <a:r>
              <a:rPr lang="en-GB" sz="2200" dirty="0"/>
              <a:t>fed into planning and strategy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8528-4FF7-B8C6-FC29-FCCB28C4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D0E3-2942-ED93-66DD-A720A68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5</a:t>
            </a:fld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7167ADE-CF23-45FA-F08B-DC83EA711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65526"/>
              </p:ext>
            </p:extLst>
          </p:nvPr>
        </p:nvGraphicFramePr>
        <p:xfrm>
          <a:off x="1114444" y="3877469"/>
          <a:ext cx="8481944" cy="213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5415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E48D-1FEE-8D8B-FBF5-073A1506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reserving actuary’s introduction to neural networks:</a:t>
            </a:r>
            <a:br>
              <a:rPr lang="en-GB" dirty="0"/>
            </a:br>
            <a:br>
              <a:rPr lang="en-GB" sz="1600" dirty="0"/>
            </a:br>
            <a:r>
              <a:rPr lang="en-GB" dirty="0"/>
              <a:t>The Blogs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289A4-254D-252F-6C9D-6B3C40E45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" y="1854993"/>
            <a:ext cx="5386917" cy="4271169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45705-099F-85CC-45B9-624726D3D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2447" y="1547664"/>
            <a:ext cx="5389034" cy="639762"/>
          </a:xfrm>
        </p:spPr>
        <p:txBody>
          <a:bodyPr/>
          <a:lstStyle/>
          <a:p>
            <a:r>
              <a:rPr lang="en-GB" dirty="0"/>
              <a:t>Why?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1485F-4071-5A5A-669B-2A27B4713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2447" y="2337712"/>
            <a:ext cx="5389034" cy="3951288"/>
          </a:xfrm>
        </p:spPr>
        <p:txBody>
          <a:bodyPr/>
          <a:lstStyle/>
          <a:p>
            <a:r>
              <a:rPr lang="en-GB" dirty="0"/>
              <a:t>Creating a framework</a:t>
            </a:r>
          </a:p>
          <a:p>
            <a:r>
              <a:rPr lang="en-GB" dirty="0"/>
              <a:t>Making it easier for reserving actuaries to develop the skills</a:t>
            </a:r>
          </a:p>
          <a:p>
            <a:r>
              <a:rPr lang="en-GB" dirty="0"/>
              <a:t>Encourage research – run on your own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FD1F0-8EE4-3C7B-7AB2-A7892AC4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14434-9E7D-48B3-A0B1-B61FF5889F61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C23649-28D9-F807-3ABA-68961663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13AD-2D40-40B6-B454-91430654BAD4}" type="slidenum">
              <a:rPr lang="en-GB" smtClean="0"/>
              <a:pPr/>
              <a:t>6</a:t>
            </a:fld>
            <a:endParaRPr lang="en-GB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CB1125C-9AE4-751A-E98B-1D387E09CA90}"/>
              </a:ext>
            </a:extLst>
          </p:cNvPr>
          <p:cNvGraphicFramePr/>
          <p:nvPr/>
        </p:nvGraphicFramePr>
        <p:xfrm>
          <a:off x="-152349" y="1697950"/>
          <a:ext cx="6345716" cy="35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3222031-E4E7-9AF2-21CC-1C7A85D79CCD}"/>
              </a:ext>
            </a:extLst>
          </p:cNvPr>
          <p:cNvSpPr/>
          <p:nvPr/>
        </p:nvSpPr>
        <p:spPr>
          <a:xfrm>
            <a:off x="609599" y="5436284"/>
            <a:ext cx="9077899" cy="60627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GB" sz="2800" dirty="0"/>
              <a:t> </a:t>
            </a:r>
            <a:r>
              <a:rPr lang="en-GB" sz="2400" dirty="0"/>
              <a:t>Not a panacea – you still need to invest time</a:t>
            </a:r>
            <a:endParaRPr lang="en-GB" sz="28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7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B6B-AE1A-CC00-676E-BC2CBFC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will cover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7667-6450-409D-47FF-291D8435C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457200" algn="l"/>
              </a:tabLst>
            </a:pPr>
            <a:r>
              <a:rPr lang="en-GB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 ML in reserving is</a:t>
            </a:r>
            <a:endParaRPr lang="en-GB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GB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Why use machine learning and neural networks?</a:t>
            </a:r>
            <a:endParaRPr lang="en-GB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GB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vision of actuarial ‘open source research’</a:t>
            </a:r>
            <a:endParaRPr lang="en-GB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GB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Examples </a:t>
            </a:r>
            <a:endParaRPr lang="en-GB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en-GB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GB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etting involved</a:t>
            </a:r>
            <a:endParaRPr lang="en-GB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8528-4FF7-B8C6-FC29-FCCB28C4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D0E3-2942-ED93-66DD-A720A68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67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Where machine learning in reserving is at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practical introduction to using Neural Networks in reserving on individual claims data</a:t>
            </a:r>
          </a:p>
          <a:p>
            <a:r>
              <a:rPr lang="en-GB" dirty="0">
                <a:solidFill>
                  <a:schemeClr val="accent3"/>
                </a:solidFill>
              </a:rPr>
              <a:t>GI Spring Conference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44C141-B97D-4979-AB76-E8E6AB76C28B}" type="datetime4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 April 2024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22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EBB6B-AE1A-CC00-676E-BC2CBFCA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machine learning in reserving is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7667-6450-409D-47FF-291D8435C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2020 survey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2C53"/>
                </a:solidFill>
                <a:effectLst/>
              </a:rPr>
              <a:t>time and resource constraints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sz="2000" b="0" i="0" dirty="0">
                <a:solidFill>
                  <a:srgbClr val="002C53"/>
                </a:solidFill>
                <a:effectLst/>
              </a:rPr>
              <a:t>difficulty in gaining the skills</a:t>
            </a:r>
          </a:p>
          <a:p>
            <a:pPr marL="457200" lvl="1" indent="0" algn="l">
              <a:buNone/>
            </a:pPr>
            <a:endParaRPr lang="en-GB" sz="1200" dirty="0"/>
          </a:p>
          <a:p>
            <a:r>
              <a:rPr lang="en-GB" sz="2400" dirty="0"/>
              <a:t>Recent surveys by the FRC and the IFoA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Not a problem in pricing</a:t>
            </a:r>
          </a:p>
          <a:p>
            <a:pPr marL="449285" lvl="1" indent="0">
              <a:buNone/>
            </a:pPr>
            <a:endParaRPr lang="en-GB" sz="1200" dirty="0"/>
          </a:p>
          <a:p>
            <a:r>
              <a:rPr lang="en-GB" sz="2400" dirty="0"/>
              <a:t>Our own experience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68528-4FF7-B8C6-FC29-FCCB28C40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242CF-12C1-4411-B532-E91306108269}" type="datetime4">
              <a:rPr lang="en-GB" smtClean="0"/>
              <a:pPr/>
              <a:t>29 April 2024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D0E3-2942-ED93-66DD-A720A68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DA6AF-1811-4E27-A96F-54109F1D027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317281"/>
      </p:ext>
    </p:extLst>
  </p:cSld>
  <p:clrMapOvr>
    <a:masterClrMapping/>
  </p:clrMapOvr>
</p:sld>
</file>

<file path=ppt/theme/theme1.xml><?xml version="1.0" encoding="utf-8"?>
<a:theme xmlns:a="http://schemas.openxmlformats.org/drawingml/2006/main" name="IFOA PowerPoint template 07">
  <a:themeElements>
    <a:clrScheme name="IFoA Cyan">
      <a:dk1>
        <a:srgbClr val="3F4548"/>
      </a:dk1>
      <a:lt1>
        <a:sysClr val="window" lastClr="FFFFFF"/>
      </a:lt1>
      <a:dk2>
        <a:srgbClr val="002060"/>
      </a:dk2>
      <a:lt2>
        <a:srgbClr val="FFFFFF"/>
      </a:lt2>
      <a:accent1>
        <a:srgbClr val="009CC8"/>
      </a:accent1>
      <a:accent2>
        <a:srgbClr val="113458"/>
      </a:accent2>
      <a:accent3>
        <a:srgbClr val="D9AB16"/>
      </a:accent3>
      <a:accent4>
        <a:srgbClr val="8076CF"/>
      </a:accent4>
      <a:accent5>
        <a:srgbClr val="11B3A2"/>
      </a:accent5>
      <a:accent6>
        <a:srgbClr val="7CB3E1"/>
      </a:accent6>
      <a:hlink>
        <a:srgbClr val="3F4548"/>
      </a:hlink>
      <a:folHlink>
        <a:srgbClr val="3F4548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FOA PowerPoint template 16.9 V02.potx [Read-Only]" id="{D15B89E0-329E-46CF-87C1-D4FE644F2BDE}" vid="{93490C56-489D-49C1-82D3-D140E9F0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</TotalTime>
  <Words>1049</Words>
  <Application>Microsoft Office PowerPoint</Application>
  <PresentationFormat>Widescreen</PresentationFormat>
  <Paragraphs>259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Roboto</vt:lpstr>
      <vt:lpstr>IFOA PowerPoint template 07</vt:lpstr>
      <vt:lpstr>A practical introduction to using Neural Networks in reserving on individual claims data</vt:lpstr>
      <vt:lpstr>About the speakers</vt:lpstr>
      <vt:lpstr>MLR WP: Machine Learning in Reserving Working Party</vt:lpstr>
      <vt:lpstr>A reserving actuary’s introduction to neural networks:  The Blogs</vt:lpstr>
      <vt:lpstr>2014 GIROC reserving survey</vt:lpstr>
      <vt:lpstr>A reserving actuary’s introduction to neural networks:  The Blogs</vt:lpstr>
      <vt:lpstr>What we will cover today</vt:lpstr>
      <vt:lpstr>Where machine learning in reserving is at</vt:lpstr>
      <vt:lpstr>Where machine learning in reserving is at</vt:lpstr>
      <vt:lpstr>Why use machine learning and neural networks?</vt:lpstr>
      <vt:lpstr>From triangles to granular models From linear models to machine learning</vt:lpstr>
      <vt:lpstr>Gradient Boosting Machines (GBM) vs Neural Networks</vt:lpstr>
      <vt:lpstr>Actuarial ‘open source research’</vt:lpstr>
      <vt:lpstr>Replicable code, available to all</vt:lpstr>
      <vt:lpstr>Examples</vt:lpstr>
      <vt:lpstr>Learning rate</vt:lpstr>
      <vt:lpstr>PowerPoint Presentation</vt:lpstr>
      <vt:lpstr>Learning rate</vt:lpstr>
      <vt:lpstr>Initialisation</vt:lpstr>
      <vt:lpstr>Initialisation</vt:lpstr>
      <vt:lpstr>Initialisation</vt:lpstr>
      <vt:lpstr>Activation function</vt:lpstr>
      <vt:lpstr>Activation function</vt:lpstr>
      <vt:lpstr>ReLu activation function</vt:lpstr>
      <vt:lpstr>Activation function</vt:lpstr>
      <vt:lpstr>Activation function</vt:lpstr>
      <vt:lpstr>GLMs and Neural Networks</vt:lpstr>
      <vt:lpstr>Weights and biases</vt:lpstr>
      <vt:lpstr>Building up knowledge and judgement</vt:lpstr>
      <vt:lpstr>Still a way to go</vt:lpstr>
      <vt:lpstr>Getting Involved</vt:lpstr>
      <vt:lpstr>Getting involved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 Spring conference MLR WP</dc:title>
  <dc:creator>Sarah MacDonnell (LCP)</dc:creator>
  <cp:lastModifiedBy>Rebekah Luke</cp:lastModifiedBy>
  <cp:revision>4</cp:revision>
  <dcterms:created xsi:type="dcterms:W3CDTF">2024-02-19T11:01:24Z</dcterms:created>
  <dcterms:modified xsi:type="dcterms:W3CDTF">2024-04-29T11:36:35Z</dcterms:modified>
</cp:coreProperties>
</file>