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0" r:id="rId2"/>
    <p:sldId id="321" r:id="rId3"/>
    <p:sldId id="322" r:id="rId4"/>
    <p:sldId id="393" r:id="rId5"/>
    <p:sldId id="392" r:id="rId6"/>
    <p:sldId id="352" r:id="rId7"/>
    <p:sldId id="394" r:id="rId8"/>
    <p:sldId id="326" r:id="rId9"/>
    <p:sldId id="327" r:id="rId10"/>
    <p:sldId id="333" r:id="rId11"/>
    <p:sldId id="298" r:id="rId12"/>
    <p:sldId id="375" r:id="rId13"/>
    <p:sldId id="395" r:id="rId14"/>
    <p:sldId id="405" r:id="rId15"/>
    <p:sldId id="398" r:id="rId16"/>
    <p:sldId id="397" r:id="rId17"/>
    <p:sldId id="396" r:id="rId18"/>
    <p:sldId id="340" r:id="rId19"/>
    <p:sldId id="301" r:id="rId20"/>
    <p:sldId id="368" r:id="rId21"/>
    <p:sldId id="401" r:id="rId22"/>
    <p:sldId id="376" r:id="rId23"/>
    <p:sldId id="377" r:id="rId24"/>
    <p:sldId id="399" r:id="rId25"/>
    <p:sldId id="379" r:id="rId26"/>
    <p:sldId id="400" r:id="rId27"/>
    <p:sldId id="402" r:id="rId28"/>
    <p:sldId id="406" r:id="rId29"/>
    <p:sldId id="380" r:id="rId30"/>
    <p:sldId id="403" r:id="rId31"/>
    <p:sldId id="407" r:id="rId32"/>
    <p:sldId id="383" r:id="rId33"/>
    <p:sldId id="353" r:id="rId34"/>
    <p:sldId id="404" r:id="rId35"/>
    <p:sldId id="348" r:id="rId36"/>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3185">
          <p15:clr>
            <a:srgbClr val="A4A3A4"/>
          </p15:clr>
        </p15:guide>
        <p15:guide id="4" pos="2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ordon" initials="DG" lastIdx="7" clrIdx="0">
    <p:extLst>
      <p:ext uri="{19B8F6BF-5375-455C-9EA6-DF929625EA0E}">
        <p15:presenceInfo xmlns:p15="http://schemas.microsoft.com/office/powerpoint/2012/main" userId="S-1-5-21-1960408961-1935655697-1177238915-17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79788" autoAdjust="0"/>
  </p:normalViewPr>
  <p:slideViewPr>
    <p:cSldViewPr showGuides="1">
      <p:cViewPr varScale="1">
        <p:scale>
          <a:sx n="117" d="100"/>
          <a:sy n="117" d="100"/>
        </p:scale>
        <p:origin x="1812" y="108"/>
      </p:cViewPr>
      <p:guideLst>
        <p:guide orient="horz" pos="4247"/>
        <p:guide pos="322"/>
        <p:guide orient="horz" pos="3185"/>
        <p:guide pos="242"/>
      </p:guideLst>
    </p:cSldViewPr>
  </p:slideViewPr>
  <p:notesTextViewPr>
    <p:cViewPr>
      <p:scale>
        <a:sx n="100" d="100"/>
        <a:sy n="100" d="100"/>
      </p:scale>
      <p:origin x="0" y="0"/>
    </p:cViewPr>
  </p:notesTextViewPr>
  <p:sorterViewPr>
    <p:cViewPr>
      <p:scale>
        <a:sx n="180" d="100"/>
        <a:sy n="180" d="100"/>
      </p:scale>
      <p:origin x="0" y="-75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Submissions.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Submissions.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Lawyers%20survey%20responses%20(layout),%20no%20formula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Lawyers%20survey%20responses%20(layout),%20no%20formula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Submissions.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Lawyers%20survey%20responses%20(reversed%20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actuaries.org.uk\dfs\Dept\Regulation\ACTUARIAL%20MONITORING%20SCHEME%20CONFIDENTIAL\CAT%20B%20THEMATIC%20REVIEW%20PROGRAMME\01_Active\2023_008%20-%20Pensions%20on%20Divorce\03_Review\Lawyers%20survey%20responses%20(reversed%20char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solidFill>
                  <a:schemeClr val="tx2"/>
                </a:solidFill>
              </a:rPr>
              <a:t>Types of pension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Charts!$C$50</c:f>
              <c:strCache>
                <c:ptCount val="1"/>
                <c:pt idx="0">
                  <c:v>Types of pension considered in reports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D6-444D-9F1D-1D5E2D02E4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D6-444D-9F1D-1D5E2D02E4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D6-444D-9F1D-1D5E2D02E477}"/>
              </c:ext>
            </c:extLst>
          </c:dPt>
          <c:dLbls>
            <c:dLbl>
              <c:idx val="0"/>
              <c:layout>
                <c:manualLayout>
                  <c:x val="-4.8432680277337339E-2"/>
                  <c:y val="3.391717159631833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98145852920857"/>
                      <c:h val="0.15828013411615233"/>
                    </c:manualLayout>
                  </c15:layout>
                </c:ext>
                <c:ext xmlns:c16="http://schemas.microsoft.com/office/drawing/2014/chart" uri="{C3380CC4-5D6E-409C-BE32-E72D297353CC}">
                  <c16:uniqueId val="{00000001-82D6-444D-9F1D-1D5E2D02E477}"/>
                </c:ext>
              </c:extLst>
            </c:dLbl>
            <c:dLbl>
              <c:idx val="1"/>
              <c:layout>
                <c:manualLayout>
                  <c:x val="-1.4667724698541587E-7"/>
                  <c:y val="-7.235663273881258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576388776843766"/>
                      <c:h val="0.22159218776261327"/>
                    </c:manualLayout>
                  </c15:layout>
                </c:ext>
                <c:ext xmlns:c16="http://schemas.microsoft.com/office/drawing/2014/chart" uri="{C3380CC4-5D6E-409C-BE32-E72D297353CC}">
                  <c16:uniqueId val="{00000003-82D6-444D-9F1D-1D5E2D02E47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Charts!$A$51:$A$53</c:f>
              <c:strCache>
                <c:ptCount val="3"/>
                <c:pt idx="0">
                  <c:v>DB - private sector</c:v>
                </c:pt>
                <c:pt idx="1">
                  <c:v>DB - public sector</c:v>
                </c:pt>
                <c:pt idx="2">
                  <c:v>DC</c:v>
                </c:pt>
              </c:strCache>
            </c:strRef>
          </c:cat>
          <c:val>
            <c:numRef>
              <c:f>Charts!$C$51:$C$53</c:f>
              <c:numCache>
                <c:formatCode>0%</c:formatCode>
                <c:ptCount val="3"/>
                <c:pt idx="0">
                  <c:v>0.16049382716049382</c:v>
                </c:pt>
                <c:pt idx="1">
                  <c:v>0.26543209876543211</c:v>
                </c:pt>
                <c:pt idx="2">
                  <c:v>0.57407407407407407</c:v>
                </c:pt>
              </c:numCache>
            </c:numRef>
          </c:val>
          <c:extLst>
            <c:ext xmlns:c16="http://schemas.microsoft.com/office/drawing/2014/chart" uri="{C3380CC4-5D6E-409C-BE32-E72D297353CC}">
              <c16:uniqueId val="{00000006-82D6-444D-9F1D-1D5E2D02E4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a:solidFill>
                  <a:schemeClr val="tx2"/>
                </a:solidFill>
              </a:rPr>
              <a:t>Number of pensions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Charts!$F$55</c:f>
              <c:strCache>
                <c:ptCount val="1"/>
                <c:pt idx="0">
                  <c:v>Number of pensions considered in a report</c:v>
                </c:pt>
              </c:strCache>
            </c:strRef>
          </c:tx>
          <c:spPr>
            <a:solidFill>
              <a:schemeClr val="accent1"/>
            </a:solidFill>
            <a:ln>
              <a:noFill/>
            </a:ln>
            <a:effectLst/>
          </c:spPr>
          <c:invertIfNegative val="0"/>
          <c:cat>
            <c:strRef>
              <c:f>Charts!$B$57:$B$66</c:f>
              <c:strCache>
                <c:ptCount val="10"/>
                <c:pt idx="0">
                  <c:v>1</c:v>
                </c:pt>
                <c:pt idx="1">
                  <c:v>2</c:v>
                </c:pt>
                <c:pt idx="2">
                  <c:v>3</c:v>
                </c:pt>
                <c:pt idx="3">
                  <c:v>4</c:v>
                </c:pt>
                <c:pt idx="4">
                  <c:v>5</c:v>
                </c:pt>
                <c:pt idx="5">
                  <c:v>6</c:v>
                </c:pt>
                <c:pt idx="6">
                  <c:v>7</c:v>
                </c:pt>
                <c:pt idx="7">
                  <c:v>8</c:v>
                </c:pt>
                <c:pt idx="8">
                  <c:v>9</c:v>
                </c:pt>
                <c:pt idx="9">
                  <c:v>&gt;10</c:v>
                </c:pt>
              </c:strCache>
            </c:strRef>
          </c:cat>
          <c:val>
            <c:numRef>
              <c:f>Charts!$F$57:$F$66</c:f>
              <c:numCache>
                <c:formatCode>General</c:formatCode>
                <c:ptCount val="10"/>
                <c:pt idx="0">
                  <c:v>4</c:v>
                </c:pt>
                <c:pt idx="1">
                  <c:v>4</c:v>
                </c:pt>
                <c:pt idx="2">
                  <c:v>8</c:v>
                </c:pt>
                <c:pt idx="3">
                  <c:v>8</c:v>
                </c:pt>
                <c:pt idx="4">
                  <c:v>4</c:v>
                </c:pt>
                <c:pt idx="5">
                  <c:v>1</c:v>
                </c:pt>
                <c:pt idx="6">
                  <c:v>2</c:v>
                </c:pt>
                <c:pt idx="7">
                  <c:v>1</c:v>
                </c:pt>
                <c:pt idx="8">
                  <c:v>2</c:v>
                </c:pt>
                <c:pt idx="9">
                  <c:v>2</c:v>
                </c:pt>
              </c:numCache>
            </c:numRef>
          </c:val>
          <c:extLst>
            <c:ext xmlns:c16="http://schemas.microsoft.com/office/drawing/2014/chart" uri="{C3380CC4-5D6E-409C-BE32-E72D297353CC}">
              <c16:uniqueId val="{00000000-7A59-428E-97DE-FB9816670205}"/>
            </c:ext>
          </c:extLst>
        </c:ser>
        <c:dLbls>
          <c:showLegendKey val="0"/>
          <c:showVal val="0"/>
          <c:showCatName val="0"/>
          <c:showSerName val="0"/>
          <c:showPercent val="0"/>
          <c:showBubbleSize val="0"/>
        </c:dLbls>
        <c:gapWidth val="100"/>
        <c:overlap val="-27"/>
        <c:axId val="782705960"/>
        <c:axId val="782711360"/>
      </c:barChart>
      <c:catAx>
        <c:axId val="7827059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Number of pensions considered in reports</a:t>
                </a:r>
              </a:p>
            </c:rich>
          </c:tx>
          <c:layout>
            <c:manualLayout>
              <c:xMode val="edge"/>
              <c:yMode val="edge"/>
              <c:x val="0.25115532965727255"/>
              <c:y val="0.8937669558044588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82711360"/>
        <c:crosses val="autoZero"/>
        <c:auto val="1"/>
        <c:lblAlgn val="ctr"/>
        <c:lblOffset val="100"/>
        <c:noMultiLvlLbl val="0"/>
      </c:catAx>
      <c:valAx>
        <c:axId val="78271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Number of reports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82705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solid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dirty="0"/>
              <a:t>Importance</a:t>
            </a:r>
            <a:r>
              <a:rPr lang="en-GB" sz="1100" b="1" baseline="0" dirty="0"/>
              <a:t> that expert belongs to a professional body that regulates conduct</a:t>
            </a:r>
            <a:endParaRPr lang="en-GB" sz="11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950125254844284E-2"/>
          <c:y val="0.14190149102563668"/>
          <c:w val="0.8686406112675551"/>
          <c:h val="0.70340842274842208"/>
        </c:manualLayout>
      </c:layout>
      <c:barChart>
        <c:barDir val="col"/>
        <c:grouping val="clustered"/>
        <c:varyColors val="0"/>
        <c:ser>
          <c:idx val="0"/>
          <c:order val="0"/>
          <c:tx>
            <c:v>2023</c:v>
          </c:tx>
          <c:spPr>
            <a:solidFill>
              <a:schemeClr val="accent1"/>
            </a:solidFill>
            <a:ln>
              <a:noFill/>
            </a:ln>
            <a:effectLst/>
          </c:spPr>
          <c:invertIfNegative val="0"/>
          <c:dLbls>
            <c:dLbl>
              <c:idx val="5"/>
              <c:layout>
                <c:manualLayout>
                  <c:x val="0"/>
                  <c:y val="9.03446494852580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F4-495F-AD53-EF470A5D888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Tables!$H$69:$H$74</c:f>
              <c:strCache>
                <c:ptCount val="6"/>
                <c:pt idx="0">
                  <c:v>Essential</c:v>
                </c:pt>
                <c:pt idx="1">
                  <c:v>Very important</c:v>
                </c:pt>
                <c:pt idx="2">
                  <c:v>Important</c:v>
                </c:pt>
                <c:pt idx="3">
                  <c:v>Not very important</c:v>
                </c:pt>
                <c:pt idx="4">
                  <c:v>Not important at all</c:v>
                </c:pt>
                <c:pt idx="5">
                  <c:v>I don't know</c:v>
                </c:pt>
              </c:strCache>
            </c:strRef>
          </c:cat>
          <c:val>
            <c:numRef>
              <c:f>Tables!$J$69:$J$74</c:f>
              <c:numCache>
                <c:formatCode>0%</c:formatCode>
                <c:ptCount val="6"/>
                <c:pt idx="0">
                  <c:v>0.40277777777777779</c:v>
                </c:pt>
                <c:pt idx="1">
                  <c:v>0.29166666666666669</c:v>
                </c:pt>
                <c:pt idx="2">
                  <c:v>0.2638888888888889</c:v>
                </c:pt>
                <c:pt idx="3">
                  <c:v>0</c:v>
                </c:pt>
                <c:pt idx="4">
                  <c:v>0</c:v>
                </c:pt>
                <c:pt idx="5">
                  <c:v>4.1666666666666664E-2</c:v>
                </c:pt>
              </c:numCache>
            </c:numRef>
          </c:val>
          <c:extLst>
            <c:ext xmlns:c16="http://schemas.microsoft.com/office/drawing/2014/chart" uri="{C3380CC4-5D6E-409C-BE32-E72D297353CC}">
              <c16:uniqueId val="{00000001-DAF4-495F-AD53-EF470A5D888A}"/>
            </c:ext>
          </c:extLst>
        </c:ser>
        <c:ser>
          <c:idx val="1"/>
          <c:order val="1"/>
          <c:tx>
            <c:v>2018</c:v>
          </c:tx>
          <c:spPr>
            <a:solidFill>
              <a:schemeClr val="accent1">
                <a:lumMod val="20000"/>
                <a:lumOff val="80000"/>
              </a:schemeClr>
            </a:solidFill>
            <a:ln>
              <a:noFill/>
            </a:ln>
            <a:effectLst/>
          </c:spPr>
          <c:invertIfNegative val="0"/>
          <c:dLbls>
            <c:dLbl>
              <c:idx val="3"/>
              <c:layout>
                <c:manualLayout>
                  <c:x val="-9.4015998445334144E-17"/>
                  <c:y val="5.500554356815837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F4-495F-AD53-EF470A5D888A}"/>
                </c:ext>
              </c:extLst>
            </c:dLbl>
            <c:dLbl>
              <c:idx val="5"/>
              <c:layout>
                <c:manualLayout>
                  <c:x val="-1.3317666723819236E-3"/>
                  <c:y val="5.26308302402126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4-495F-AD53-EF470A5D888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Tables!$H$69:$H$74</c:f>
              <c:strCache>
                <c:ptCount val="6"/>
                <c:pt idx="0">
                  <c:v>Essential</c:v>
                </c:pt>
                <c:pt idx="1">
                  <c:v>Very important</c:v>
                </c:pt>
                <c:pt idx="2">
                  <c:v>Important</c:v>
                </c:pt>
                <c:pt idx="3">
                  <c:v>Not very important</c:v>
                </c:pt>
                <c:pt idx="4">
                  <c:v>Not important at all</c:v>
                </c:pt>
                <c:pt idx="5">
                  <c:v>I don't know</c:v>
                </c:pt>
              </c:strCache>
            </c:strRef>
          </c:cat>
          <c:val>
            <c:numRef>
              <c:f>Tables!$L$69:$L$74</c:f>
              <c:numCache>
                <c:formatCode>0%</c:formatCode>
                <c:ptCount val="6"/>
                <c:pt idx="0">
                  <c:v>0.28723404255319152</c:v>
                </c:pt>
                <c:pt idx="1">
                  <c:v>0.35106382978723405</c:v>
                </c:pt>
                <c:pt idx="2">
                  <c:v>0.28723404255319152</c:v>
                </c:pt>
                <c:pt idx="3">
                  <c:v>2.1276595744680851E-2</c:v>
                </c:pt>
                <c:pt idx="4">
                  <c:v>0</c:v>
                </c:pt>
                <c:pt idx="5">
                  <c:v>5.3191489361702128E-2</c:v>
                </c:pt>
              </c:numCache>
            </c:numRef>
          </c:val>
          <c:extLst>
            <c:ext xmlns:c16="http://schemas.microsoft.com/office/drawing/2014/chart" uri="{C3380CC4-5D6E-409C-BE32-E72D297353CC}">
              <c16:uniqueId val="{00000004-DAF4-495F-AD53-EF470A5D888A}"/>
            </c:ext>
          </c:extLst>
        </c:ser>
        <c:dLbls>
          <c:dLblPos val="ctr"/>
          <c:showLegendKey val="0"/>
          <c:showVal val="1"/>
          <c:showCatName val="0"/>
          <c:showSerName val="0"/>
          <c:showPercent val="0"/>
          <c:showBubbleSize val="0"/>
        </c:dLbls>
        <c:gapWidth val="47"/>
        <c:overlap val="-27"/>
        <c:axId val="754952976"/>
        <c:axId val="754955856"/>
      </c:barChart>
      <c:catAx>
        <c:axId val="75495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4955856"/>
        <c:crosses val="autoZero"/>
        <c:auto val="1"/>
        <c:lblAlgn val="ctr"/>
        <c:lblOffset val="100"/>
        <c:noMultiLvlLbl val="0"/>
      </c:catAx>
      <c:valAx>
        <c:axId val="754955856"/>
        <c:scaling>
          <c:orientation val="minMax"/>
          <c:max val="0.4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4952976"/>
        <c:crosses val="autoZero"/>
        <c:crossBetween val="between"/>
        <c:majorUnit val="0.1"/>
      </c:valAx>
      <c:spPr>
        <a:noFill/>
        <a:ln>
          <a:noFill/>
        </a:ln>
        <a:effectLst/>
      </c:spPr>
    </c:plotArea>
    <c:legend>
      <c:legendPos val="tr"/>
      <c:layout>
        <c:manualLayout>
          <c:xMode val="edge"/>
          <c:yMode val="edge"/>
          <c:x val="0.77504875671862206"/>
          <c:y val="0.22822939431119504"/>
          <c:w val="0.20672800865723223"/>
          <c:h val="0.1073652316068885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dirty="0"/>
              <a:t>Specifically,</a:t>
            </a:r>
            <a:r>
              <a:rPr lang="en-GB" sz="1100" b="1" baseline="0" dirty="0"/>
              <a:t> importance that expert is an IFoA member</a:t>
            </a:r>
            <a:endParaRPr lang="en-GB" sz="11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543811831213404E-2"/>
          <c:y val="0.14086810453078874"/>
          <c:w val="0.94698637189582069"/>
          <c:h val="0.70560839974216993"/>
        </c:manualLayout>
      </c:layout>
      <c:barChart>
        <c:barDir val="col"/>
        <c:grouping val="clustered"/>
        <c:varyColors val="0"/>
        <c:ser>
          <c:idx val="1"/>
          <c:order val="0"/>
          <c:tx>
            <c:v>2023</c:v>
          </c:tx>
          <c:spPr>
            <a:solidFill>
              <a:schemeClr val="accent1"/>
            </a:solidFill>
            <a:ln w="19050">
              <a:solidFill>
                <a:schemeClr val="accent1"/>
              </a:solidFill>
            </a:ln>
            <a:effectLst/>
          </c:spPr>
          <c:invertIfNegative val="0"/>
          <c:dLbls>
            <c:dLbl>
              <c:idx val="4"/>
              <c:layout>
                <c:manualLayout>
                  <c:x val="-1.1110981430513769E-16"/>
                  <c:y val="6.02350988177749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A2-4C24-89B4-962ADB50C6B6}"/>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Tables!$H$75:$H$80</c:f>
              <c:strCache>
                <c:ptCount val="6"/>
                <c:pt idx="0">
                  <c:v>Essential</c:v>
                </c:pt>
                <c:pt idx="1">
                  <c:v>Very important</c:v>
                </c:pt>
                <c:pt idx="2">
                  <c:v>Important</c:v>
                </c:pt>
                <c:pt idx="3">
                  <c:v>Not very important</c:v>
                </c:pt>
                <c:pt idx="4">
                  <c:v>Not important at all</c:v>
                </c:pt>
                <c:pt idx="5">
                  <c:v>I don't know</c:v>
                </c:pt>
              </c:strCache>
            </c:strRef>
          </c:cat>
          <c:val>
            <c:numRef>
              <c:f>Tables!$J$75:$J$80</c:f>
              <c:numCache>
                <c:formatCode>0%</c:formatCode>
                <c:ptCount val="6"/>
                <c:pt idx="0">
                  <c:v>0.15277777777777779</c:v>
                </c:pt>
                <c:pt idx="1">
                  <c:v>0.27777777777777779</c:v>
                </c:pt>
                <c:pt idx="2">
                  <c:v>0.2638888888888889</c:v>
                </c:pt>
                <c:pt idx="3">
                  <c:v>0.1111111111111111</c:v>
                </c:pt>
                <c:pt idx="4">
                  <c:v>4.1666666666666664E-2</c:v>
                </c:pt>
                <c:pt idx="5">
                  <c:v>0.15277777777777779</c:v>
                </c:pt>
              </c:numCache>
            </c:numRef>
          </c:val>
          <c:extLst>
            <c:ext xmlns:c16="http://schemas.microsoft.com/office/drawing/2014/chart" uri="{C3380CC4-5D6E-409C-BE32-E72D297353CC}">
              <c16:uniqueId val="{00000001-87A2-4C24-89B4-962ADB50C6B6}"/>
            </c:ext>
          </c:extLst>
        </c:ser>
        <c:dLbls>
          <c:dLblPos val="ctr"/>
          <c:showLegendKey val="0"/>
          <c:showVal val="1"/>
          <c:showCatName val="0"/>
          <c:showSerName val="0"/>
          <c:showPercent val="0"/>
          <c:showBubbleSize val="0"/>
        </c:dLbls>
        <c:gapWidth val="200"/>
        <c:axId val="707012064"/>
        <c:axId val="707019264"/>
      </c:barChart>
      <c:catAx>
        <c:axId val="707012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707019264"/>
        <c:crosses val="autoZero"/>
        <c:auto val="1"/>
        <c:lblAlgn val="ctr"/>
        <c:lblOffset val="100"/>
        <c:noMultiLvlLbl val="0"/>
      </c:catAx>
      <c:valAx>
        <c:axId val="707019264"/>
        <c:scaling>
          <c:orientation val="minMax"/>
          <c:max val="0.4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70701206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b="1">
                <a:solidFill>
                  <a:schemeClr val="tx2"/>
                </a:solidFill>
              </a:rPr>
              <a:t>Mean page count by organisation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5"/>
          <c:tx>
            <c:strRef>
              <c:f>Charts!$H$1</c:f>
              <c:strCache>
                <c:ptCount val="1"/>
                <c:pt idx="0">
                  <c:v>Organisation mean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Charts!$G$2:$G$12</c:f>
              <c:strCache>
                <c:ptCount val="11"/>
                <c:pt idx="0">
                  <c:v>A</c:v>
                </c:pt>
                <c:pt idx="1">
                  <c:v>B</c:v>
                </c:pt>
                <c:pt idx="2">
                  <c:v>C</c:v>
                </c:pt>
                <c:pt idx="3">
                  <c:v>D</c:v>
                </c:pt>
                <c:pt idx="4">
                  <c:v>E</c:v>
                </c:pt>
                <c:pt idx="5">
                  <c:v>F</c:v>
                </c:pt>
                <c:pt idx="6">
                  <c:v>G</c:v>
                </c:pt>
                <c:pt idx="7">
                  <c:v>H</c:v>
                </c:pt>
                <c:pt idx="8">
                  <c:v>I</c:v>
                </c:pt>
                <c:pt idx="9">
                  <c:v>J</c:v>
                </c:pt>
                <c:pt idx="10">
                  <c:v>K</c:v>
                </c:pt>
              </c:strCache>
            </c:strRef>
          </c:cat>
          <c:val>
            <c:numRef>
              <c:f>Charts!$H$2:$H$12</c:f>
              <c:numCache>
                <c:formatCode>0</c:formatCode>
                <c:ptCount val="11"/>
                <c:pt idx="0">
                  <c:v>39.75</c:v>
                </c:pt>
                <c:pt idx="1">
                  <c:v>19.75</c:v>
                </c:pt>
                <c:pt idx="2">
                  <c:v>45.5</c:v>
                </c:pt>
                <c:pt idx="3">
                  <c:v>40.75</c:v>
                </c:pt>
                <c:pt idx="4">
                  <c:v>16</c:v>
                </c:pt>
                <c:pt idx="5">
                  <c:v>27</c:v>
                </c:pt>
                <c:pt idx="6">
                  <c:v>69.5</c:v>
                </c:pt>
                <c:pt idx="7">
                  <c:v>15</c:v>
                </c:pt>
                <c:pt idx="8">
                  <c:v>13</c:v>
                </c:pt>
                <c:pt idx="9">
                  <c:v>28</c:v>
                </c:pt>
                <c:pt idx="10">
                  <c:v>24.5</c:v>
                </c:pt>
              </c:numCache>
            </c:numRef>
          </c:val>
          <c:extLst>
            <c:ext xmlns:c16="http://schemas.microsoft.com/office/drawing/2014/chart" uri="{C3380CC4-5D6E-409C-BE32-E72D297353CC}">
              <c16:uniqueId val="{00000000-B7E7-4D60-B3B0-AF9CF2011581}"/>
            </c:ext>
          </c:extLst>
        </c:ser>
        <c:dLbls>
          <c:showLegendKey val="0"/>
          <c:showVal val="0"/>
          <c:showCatName val="0"/>
          <c:showSerName val="0"/>
          <c:showPercent val="0"/>
          <c:showBubbleSize val="0"/>
        </c:dLbls>
        <c:gapWidth val="50"/>
        <c:axId val="790946184"/>
        <c:axId val="790952304"/>
      </c:barChart>
      <c:lineChart>
        <c:grouping val="standard"/>
        <c:varyColors val="0"/>
        <c:ser>
          <c:idx val="2"/>
          <c:order val="1"/>
          <c:tx>
            <c:strRef>
              <c:f>Charts!$J$21</c:f>
              <c:strCache>
                <c:ptCount val="1"/>
                <c:pt idx="0">
                  <c:v>Upper quartile</c:v>
                </c:pt>
              </c:strCache>
            </c:strRef>
          </c:tx>
          <c:spPr>
            <a:ln w="12700" cap="rnd">
              <a:solidFill>
                <a:schemeClr val="accent2"/>
              </a:solidFill>
              <a:prstDash val="sysDash"/>
              <a:round/>
            </a:ln>
            <a:effectLst/>
          </c:spPr>
          <c:marker>
            <c:symbol val="none"/>
          </c:marker>
          <c:val>
            <c:numRef>
              <c:f>Charts!$J$22:$J$32</c:f>
              <c:numCache>
                <c:formatCode>0</c:formatCode>
                <c:ptCount val="11"/>
                <c:pt idx="0">
                  <c:v>52</c:v>
                </c:pt>
                <c:pt idx="1">
                  <c:v>52</c:v>
                </c:pt>
                <c:pt idx="2">
                  <c:v>52</c:v>
                </c:pt>
                <c:pt idx="3">
                  <c:v>52</c:v>
                </c:pt>
                <c:pt idx="4">
                  <c:v>52</c:v>
                </c:pt>
                <c:pt idx="5">
                  <c:v>52</c:v>
                </c:pt>
                <c:pt idx="6">
                  <c:v>52</c:v>
                </c:pt>
                <c:pt idx="7">
                  <c:v>52</c:v>
                </c:pt>
                <c:pt idx="8">
                  <c:v>52</c:v>
                </c:pt>
                <c:pt idx="9">
                  <c:v>52</c:v>
                </c:pt>
                <c:pt idx="10">
                  <c:v>52</c:v>
                </c:pt>
              </c:numCache>
            </c:numRef>
          </c:val>
          <c:smooth val="0"/>
          <c:extLst>
            <c:ext xmlns:c16="http://schemas.microsoft.com/office/drawing/2014/chart" uri="{C3380CC4-5D6E-409C-BE32-E72D297353CC}">
              <c16:uniqueId val="{00000001-B7E7-4D60-B3B0-AF9CF2011581}"/>
            </c:ext>
          </c:extLst>
        </c:ser>
        <c:ser>
          <c:idx val="1"/>
          <c:order val="2"/>
          <c:tx>
            <c:strRef>
              <c:f>Charts!$I$21</c:f>
              <c:strCache>
                <c:ptCount val="1"/>
                <c:pt idx="0">
                  <c:v>Median</c:v>
                </c:pt>
              </c:strCache>
            </c:strRef>
          </c:tx>
          <c:spPr>
            <a:ln w="12700" cap="rnd">
              <a:solidFill>
                <a:schemeClr val="accent2"/>
              </a:solidFill>
              <a:prstDash val="sysDash"/>
              <a:round/>
            </a:ln>
            <a:effectLst/>
          </c:spPr>
          <c:marker>
            <c:symbol val="none"/>
          </c:marker>
          <c:val>
            <c:numRef>
              <c:f>Charts!$I$22:$I$32</c:f>
              <c:numCache>
                <c:formatCode>0</c:formatCode>
                <c:ptCount val="11"/>
                <c:pt idx="0">
                  <c:v>38</c:v>
                </c:pt>
                <c:pt idx="1">
                  <c:v>38</c:v>
                </c:pt>
                <c:pt idx="2">
                  <c:v>38</c:v>
                </c:pt>
                <c:pt idx="3">
                  <c:v>38</c:v>
                </c:pt>
                <c:pt idx="4">
                  <c:v>38</c:v>
                </c:pt>
                <c:pt idx="5">
                  <c:v>38</c:v>
                </c:pt>
                <c:pt idx="6">
                  <c:v>38</c:v>
                </c:pt>
                <c:pt idx="7">
                  <c:v>38</c:v>
                </c:pt>
                <c:pt idx="8">
                  <c:v>38</c:v>
                </c:pt>
                <c:pt idx="9">
                  <c:v>38</c:v>
                </c:pt>
                <c:pt idx="10">
                  <c:v>38</c:v>
                </c:pt>
              </c:numCache>
            </c:numRef>
          </c:val>
          <c:smooth val="0"/>
          <c:extLst>
            <c:ext xmlns:c16="http://schemas.microsoft.com/office/drawing/2014/chart" uri="{C3380CC4-5D6E-409C-BE32-E72D297353CC}">
              <c16:uniqueId val="{00000002-B7E7-4D60-B3B0-AF9CF2011581}"/>
            </c:ext>
          </c:extLst>
        </c:ser>
        <c:ser>
          <c:idx val="3"/>
          <c:order val="3"/>
          <c:tx>
            <c:strRef>
              <c:f>Charts!$H$21</c:f>
              <c:strCache>
                <c:ptCount val="1"/>
                <c:pt idx="0">
                  <c:v>Quartiles</c:v>
                </c:pt>
              </c:strCache>
            </c:strRef>
          </c:tx>
          <c:spPr>
            <a:ln w="12700" cap="rnd">
              <a:solidFill>
                <a:schemeClr val="accent2"/>
              </a:solidFill>
              <a:prstDash val="sysDash"/>
              <a:round/>
            </a:ln>
            <a:effectLst/>
          </c:spPr>
          <c:marker>
            <c:symbol val="none"/>
          </c:marker>
          <c:val>
            <c:numRef>
              <c:f>Charts!$H$22:$H$32</c:f>
              <c:numCache>
                <c:formatCode>0</c:formatCode>
                <c:ptCount val="11"/>
                <c:pt idx="0">
                  <c:v>21.5</c:v>
                </c:pt>
                <c:pt idx="1">
                  <c:v>21.5</c:v>
                </c:pt>
                <c:pt idx="2">
                  <c:v>21.5</c:v>
                </c:pt>
                <c:pt idx="3">
                  <c:v>21.5</c:v>
                </c:pt>
                <c:pt idx="4">
                  <c:v>21.5</c:v>
                </c:pt>
                <c:pt idx="5">
                  <c:v>21.5</c:v>
                </c:pt>
                <c:pt idx="6">
                  <c:v>21.5</c:v>
                </c:pt>
                <c:pt idx="7">
                  <c:v>21.5</c:v>
                </c:pt>
                <c:pt idx="8">
                  <c:v>21.5</c:v>
                </c:pt>
                <c:pt idx="9">
                  <c:v>21.5</c:v>
                </c:pt>
                <c:pt idx="10">
                  <c:v>21.5</c:v>
                </c:pt>
              </c:numCache>
            </c:numRef>
          </c:val>
          <c:smooth val="0"/>
          <c:extLst>
            <c:ext xmlns:c16="http://schemas.microsoft.com/office/drawing/2014/chart" uri="{C3380CC4-5D6E-409C-BE32-E72D297353CC}">
              <c16:uniqueId val="{00000003-B7E7-4D60-B3B0-AF9CF2011581}"/>
            </c:ext>
          </c:extLst>
        </c:ser>
        <c:dLbls>
          <c:showLegendKey val="0"/>
          <c:showVal val="0"/>
          <c:showCatName val="0"/>
          <c:showSerName val="0"/>
          <c:showPercent val="0"/>
          <c:showBubbleSize val="0"/>
        </c:dLbls>
        <c:marker val="1"/>
        <c:smooth val="0"/>
        <c:axId val="790946184"/>
        <c:axId val="790952304"/>
        <c:extLst>
          <c:ext xmlns:c15="http://schemas.microsoft.com/office/drawing/2012/chart" uri="{02D57815-91ED-43cb-92C2-25804820EDAC}">
            <c15:filteredLineSeries>
              <c15:ser>
                <c:idx val="5"/>
                <c:order val="0"/>
                <c:tx>
                  <c:strRef>
                    <c:extLst>
                      <c:ext uri="{02D57815-91ED-43cb-92C2-25804820EDAC}">
                        <c15:formulaRef>
                          <c15:sqref>Charts!$K$21</c15:sqref>
                        </c15:formulaRef>
                      </c:ext>
                    </c:extLst>
                    <c:strCache>
                      <c:ptCount val="1"/>
                      <c:pt idx="0">
                        <c:v>Maximum</c:v>
                      </c:pt>
                    </c:strCache>
                  </c:strRef>
                </c:tx>
                <c:spPr>
                  <a:ln w="12700" cap="rnd">
                    <a:solidFill>
                      <a:schemeClr val="tx1"/>
                    </a:solidFill>
                    <a:round/>
                  </a:ln>
                  <a:effectLst/>
                </c:spPr>
                <c:marker>
                  <c:symbol val="none"/>
                </c:marker>
                <c:val>
                  <c:numRef>
                    <c:extLst>
                      <c:ext uri="{02D57815-91ED-43cb-92C2-25804820EDAC}">
                        <c15:formulaRef>
                          <c15:sqref>Charts!$K$22:$K$32</c15:sqref>
                        </c15:formulaRef>
                      </c:ext>
                    </c:extLst>
                    <c:numCache>
                      <c:formatCode>0</c:formatCode>
                      <c:ptCount val="11"/>
                      <c:pt idx="0">
                        <c:v>590000</c:v>
                      </c:pt>
                      <c:pt idx="1">
                        <c:v>590000</c:v>
                      </c:pt>
                      <c:pt idx="2">
                        <c:v>590000</c:v>
                      </c:pt>
                      <c:pt idx="3">
                        <c:v>590000</c:v>
                      </c:pt>
                      <c:pt idx="4">
                        <c:v>590000</c:v>
                      </c:pt>
                      <c:pt idx="5">
                        <c:v>590000</c:v>
                      </c:pt>
                      <c:pt idx="6">
                        <c:v>590000</c:v>
                      </c:pt>
                      <c:pt idx="7">
                        <c:v>590000</c:v>
                      </c:pt>
                      <c:pt idx="8">
                        <c:v>590000</c:v>
                      </c:pt>
                      <c:pt idx="9">
                        <c:v>590000</c:v>
                      </c:pt>
                      <c:pt idx="10">
                        <c:v>590000</c:v>
                      </c:pt>
                    </c:numCache>
                  </c:numRef>
                </c:val>
                <c:smooth val="0"/>
                <c:extLst>
                  <c:ext xmlns:c16="http://schemas.microsoft.com/office/drawing/2014/chart" uri="{C3380CC4-5D6E-409C-BE32-E72D297353CC}">
                    <c16:uniqueId val="{00000004-B7E7-4D60-B3B0-AF9CF201158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Charts!$G$21</c15:sqref>
                        </c15:formulaRef>
                      </c:ext>
                    </c:extLst>
                    <c:strCache>
                      <c:ptCount val="1"/>
                      <c:pt idx="0">
                        <c:v>Minimum</c:v>
                      </c:pt>
                    </c:strCache>
                  </c:strRef>
                </c:tx>
                <c:spPr>
                  <a:ln w="12700" cap="rnd">
                    <a:solidFill>
                      <a:schemeClr val="tx1"/>
                    </a:solidFill>
                    <a:round/>
                  </a:ln>
                  <a:effectLst/>
                </c:spPr>
                <c:marker>
                  <c:symbol val="none"/>
                </c:marker>
                <c:val>
                  <c:numRef>
                    <c:extLst xmlns:c15="http://schemas.microsoft.com/office/drawing/2012/chart">
                      <c:ext xmlns:c15="http://schemas.microsoft.com/office/drawing/2012/chart" uri="{02D57815-91ED-43cb-92C2-25804820EDAC}">
                        <c15:formulaRef>
                          <c15:sqref>Charts!$G$22:$G$32</c15:sqref>
                        </c15:formulaRef>
                      </c:ext>
                    </c:extLst>
                    <c:numCache>
                      <c:formatCode>0</c:formatCode>
                      <c:ptCount val="11"/>
                      <c:pt idx="0">
                        <c:v>12</c:v>
                      </c:pt>
                      <c:pt idx="1">
                        <c:v>12</c:v>
                      </c:pt>
                      <c:pt idx="2">
                        <c:v>12</c:v>
                      </c:pt>
                      <c:pt idx="3">
                        <c:v>12</c:v>
                      </c:pt>
                      <c:pt idx="4">
                        <c:v>12</c:v>
                      </c:pt>
                      <c:pt idx="5">
                        <c:v>12</c:v>
                      </c:pt>
                      <c:pt idx="6">
                        <c:v>12</c:v>
                      </c:pt>
                      <c:pt idx="7">
                        <c:v>12</c:v>
                      </c:pt>
                      <c:pt idx="8">
                        <c:v>12</c:v>
                      </c:pt>
                      <c:pt idx="9">
                        <c:v>12</c:v>
                      </c:pt>
                      <c:pt idx="10">
                        <c:v>12</c:v>
                      </c:pt>
                    </c:numCache>
                  </c:numRef>
                </c:val>
                <c:smooth val="0"/>
                <c:extLst xmlns:c15="http://schemas.microsoft.com/office/drawing/2012/chart">
                  <c:ext xmlns:c16="http://schemas.microsoft.com/office/drawing/2014/chart" uri="{C3380CC4-5D6E-409C-BE32-E72D297353CC}">
                    <c16:uniqueId val="{00000005-B7E7-4D60-B3B0-AF9CF2011581}"/>
                  </c:ext>
                </c:extLst>
              </c15:ser>
            </c15:filteredLineSeries>
          </c:ext>
        </c:extLst>
      </c:lineChart>
      <c:catAx>
        <c:axId val="79094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crossAx val="790952304"/>
        <c:crosses val="autoZero"/>
        <c:auto val="1"/>
        <c:lblAlgn val="ctr"/>
        <c:lblOffset val="100"/>
        <c:noMultiLvlLbl val="0"/>
      </c:catAx>
      <c:valAx>
        <c:axId val="790952304"/>
        <c:scaling>
          <c:orientation val="minMax"/>
          <c:max val="7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crossAx val="790946184"/>
        <c:crosses val="autoZero"/>
        <c:crossBetween val="between"/>
      </c:valAx>
      <c:spPr>
        <a:noFill/>
        <a:ln>
          <a:noFill/>
        </a:ln>
        <a:effectLst/>
      </c:spPr>
    </c:plotArea>
    <c:legend>
      <c:legendPos val="tr"/>
      <c:legendEntry>
        <c:idx val="1"/>
        <c:delete val="1"/>
      </c:legendEntry>
      <c:legendEntry>
        <c:idx val="2"/>
        <c:delete val="1"/>
      </c:legendEntry>
      <c:layout>
        <c:manualLayout>
          <c:xMode val="edge"/>
          <c:yMode val="edge"/>
          <c:x val="0.698364533570344"/>
          <c:y val="0.13916700809421043"/>
          <c:w val="0.2845674554679109"/>
          <c:h val="0.27504505223084585"/>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a:solidFill>
                  <a:schemeClr val="tx2"/>
                </a:solidFill>
                <a:latin typeface="Arial" panose="020B0604020202020204" pitchFamily="34" charset="0"/>
                <a:cs typeface="Arial" panose="020B0604020202020204" pitchFamily="34" charset="0"/>
              </a:rPr>
              <a:t>How would you describe current actuarial standards and guidance (ethical and technical) for pensions on divorce work?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Charts!$C$36</c:f>
              <c:strCache>
                <c:ptCount val="1"/>
                <c:pt idx="0">
                  <c:v>How would you describe current actuarial standards and guidance (ethical and technical) for pensions on divorce work?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CA-4C6B-AB3E-7682E8D0D9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8CA-4C6B-AB3E-7682E8D0D9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8CA-4C6B-AB3E-7682E8D0D90D}"/>
              </c:ext>
            </c:extLst>
          </c:dPt>
          <c:dLbls>
            <c:dLbl>
              <c:idx val="0"/>
              <c:layout>
                <c:manualLayout>
                  <c:x val="4.2191941106695385E-3"/>
                  <c:y val="-4.04643652319978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CA-4C6B-AB3E-7682E8D0D90D}"/>
                </c:ext>
              </c:extLst>
            </c:dLbl>
            <c:dLbl>
              <c:idx val="2"/>
              <c:layout>
                <c:manualLayout>
                  <c:x val="0.10547985276673653"/>
                  <c:y val="2.83250556623984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8CA-4C6B-AB3E-7682E8D0D90D}"/>
                </c:ext>
              </c:extLst>
            </c:dLbl>
            <c:spPr>
              <a:solidFill>
                <a:srgbClr val="FFFFFF"/>
              </a:solidFill>
              <a:ln>
                <a:solidFill>
                  <a:srgbClr val="3F4548">
                    <a:lumMod val="25000"/>
                    <a:lumOff val="75000"/>
                  </a:srgb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Charts!$A$37:$A$39</c:f>
              <c:strCache>
                <c:ptCount val="3"/>
                <c:pt idx="0">
                  <c:v>Just right</c:v>
                </c:pt>
                <c:pt idx="1">
                  <c:v>Too little</c:v>
                </c:pt>
                <c:pt idx="2">
                  <c:v>Too much</c:v>
                </c:pt>
              </c:strCache>
            </c:strRef>
          </c:cat>
          <c:val>
            <c:numRef>
              <c:f>Charts!$C$37:$C$39</c:f>
              <c:numCache>
                <c:formatCode>0%</c:formatCode>
                <c:ptCount val="3"/>
                <c:pt idx="0">
                  <c:v>0.58333333333333337</c:v>
                </c:pt>
                <c:pt idx="1">
                  <c:v>0.41666666666666669</c:v>
                </c:pt>
                <c:pt idx="2">
                  <c:v>0</c:v>
                </c:pt>
              </c:numCache>
            </c:numRef>
          </c:val>
          <c:extLst>
            <c:ext xmlns:c16="http://schemas.microsoft.com/office/drawing/2014/chart" uri="{C3380CC4-5D6E-409C-BE32-E72D297353CC}">
              <c16:uniqueId val="{00000006-28CA-4C6B-AB3E-7682E8D0D90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i="0" u="none" strike="noStrike" baseline="0">
                <a:solidFill>
                  <a:schemeClr val="tx2"/>
                </a:solidFill>
                <a:effectLst/>
                <a:latin typeface="Arial" panose="020B0604020202020204" pitchFamily="34" charset="0"/>
                <a:cs typeface="Arial" panose="020B0604020202020204" pitchFamily="34" charset="0"/>
              </a:rPr>
              <a:t>It's hard to get information from pension providers</a:t>
            </a:r>
            <a:r>
              <a:rPr lang="en-GB" sz="1000" b="1" i="0" u="none" strike="noStrike" baseline="0">
                <a:solidFill>
                  <a:schemeClr val="tx2"/>
                </a:solidFill>
                <a:latin typeface="Arial" panose="020B0604020202020204" pitchFamily="34" charset="0"/>
                <a:cs typeface="Arial" panose="020B0604020202020204" pitchFamily="34" charset="0"/>
              </a:rPr>
              <a:t> </a:t>
            </a:r>
            <a:endParaRPr lang="en-GB" sz="1000" b="1">
              <a:solidFill>
                <a:schemeClr val="tx2"/>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3"/>
          <c:order val="0"/>
          <c:tx>
            <c:strRef>
              <c:f>'Comparison helper tables'!$F$59</c:f>
              <c:strCache>
                <c:ptCount val="1"/>
                <c:pt idx="0">
                  <c:v>4 (negative part)</c:v>
                </c:pt>
              </c:strCache>
            </c:strRef>
          </c:tx>
          <c:spPr>
            <a:solidFill>
              <a:schemeClr val="bg2"/>
            </a:solidFill>
            <a:ln>
              <a:noFill/>
            </a:ln>
            <a:effectLst/>
          </c:spPr>
          <c:invertIfNegative val="0"/>
          <c:cat>
            <c:numRef>
              <c:f>'Comparison helper tables'!$A$61:$A$62</c:f>
              <c:numCache>
                <c:formatCode>General</c:formatCode>
                <c:ptCount val="2"/>
                <c:pt idx="0">
                  <c:v>2023</c:v>
                </c:pt>
                <c:pt idx="1">
                  <c:v>2018</c:v>
                </c:pt>
              </c:numCache>
            </c:numRef>
          </c:cat>
          <c:val>
            <c:numRef>
              <c:f>'Comparison helper tables'!$F$61:$F$62</c:f>
              <c:numCache>
                <c:formatCode>0.0%</c:formatCode>
                <c:ptCount val="2"/>
                <c:pt idx="0">
                  <c:v>-8.9041095890410954E-2</c:v>
                </c:pt>
                <c:pt idx="1">
                  <c:v>-0.10396039603960396</c:v>
                </c:pt>
              </c:numCache>
            </c:numRef>
          </c:val>
          <c:extLst>
            <c:ext xmlns:c16="http://schemas.microsoft.com/office/drawing/2014/chart" uri="{C3380CC4-5D6E-409C-BE32-E72D297353CC}">
              <c16:uniqueId val="{00000000-3501-4ED8-960E-9157B971910C}"/>
            </c:ext>
          </c:extLst>
        </c:ser>
        <c:ser>
          <c:idx val="4"/>
          <c:order val="1"/>
          <c:tx>
            <c:strRef>
              <c:f>'Comparison helper tables'!$G$59</c:f>
              <c:strCache>
                <c:ptCount val="1"/>
                <c:pt idx="0">
                  <c:v>5</c:v>
                </c:pt>
              </c:strCache>
            </c:strRef>
          </c:tx>
          <c:spPr>
            <a:solidFill>
              <a:schemeClr val="accent2">
                <a:lumMod val="20000"/>
                <a:lumOff val="8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tables'!$G$61:$G$62</c:f>
              <c:numCache>
                <c:formatCode>0.0%</c:formatCode>
                <c:ptCount val="2"/>
                <c:pt idx="0">
                  <c:v>-0.20547945205479451</c:v>
                </c:pt>
                <c:pt idx="1">
                  <c:v>-0.24752475247524752</c:v>
                </c:pt>
              </c:numCache>
            </c:numRef>
          </c:val>
          <c:extLst>
            <c:ext xmlns:c16="http://schemas.microsoft.com/office/drawing/2014/chart" uri="{C3380CC4-5D6E-409C-BE32-E72D297353CC}">
              <c16:uniqueId val="{00000001-3501-4ED8-960E-9157B971910C}"/>
            </c:ext>
          </c:extLst>
        </c:ser>
        <c:ser>
          <c:idx val="5"/>
          <c:order val="2"/>
          <c:tx>
            <c:strRef>
              <c:f>'Comparison helper tables'!$H$59</c:f>
              <c:strCache>
                <c:ptCount val="1"/>
                <c:pt idx="0">
                  <c:v>6</c:v>
                </c:pt>
              </c:strCache>
            </c:strRef>
          </c:tx>
          <c:spPr>
            <a:solidFill>
              <a:schemeClr val="accent2">
                <a:lumMod val="40000"/>
                <a:lumOff val="6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tables'!$H$61:$H$62</c:f>
              <c:numCache>
                <c:formatCode>0.0%</c:formatCode>
                <c:ptCount val="2"/>
                <c:pt idx="0">
                  <c:v>-0.23287671232876711</c:v>
                </c:pt>
                <c:pt idx="1">
                  <c:v>-0.12871287128712872</c:v>
                </c:pt>
              </c:numCache>
            </c:numRef>
          </c:val>
          <c:extLst>
            <c:ext xmlns:c16="http://schemas.microsoft.com/office/drawing/2014/chart" uri="{C3380CC4-5D6E-409C-BE32-E72D297353CC}">
              <c16:uniqueId val="{00000002-3501-4ED8-960E-9157B971910C}"/>
            </c:ext>
          </c:extLst>
        </c:ser>
        <c:ser>
          <c:idx val="6"/>
          <c:order val="3"/>
          <c:tx>
            <c:strRef>
              <c:f>'Comparison helper tables'!$I$59</c:f>
              <c:strCache>
                <c:ptCount val="1"/>
                <c:pt idx="0">
                  <c:v>This is a really serious problem</c:v>
                </c:pt>
              </c:strCache>
            </c:strRef>
          </c:tx>
          <c:spPr>
            <a:solidFill>
              <a:schemeClr val="accent2"/>
            </a:solidFill>
            <a:ln>
              <a:noFill/>
            </a:ln>
            <a:effectLst/>
          </c:spPr>
          <c:invertIfNegative val="0"/>
          <c:cat>
            <c:numRef>
              <c:f>'Comparison helper tables'!$A$61:$A$62</c:f>
              <c:numCache>
                <c:formatCode>General</c:formatCode>
                <c:ptCount val="2"/>
                <c:pt idx="0">
                  <c:v>2023</c:v>
                </c:pt>
                <c:pt idx="1">
                  <c:v>2018</c:v>
                </c:pt>
              </c:numCache>
            </c:numRef>
          </c:cat>
          <c:val>
            <c:numRef>
              <c:f>'Comparison helper tables'!$I$61:$I$62</c:f>
              <c:numCache>
                <c:formatCode>0.0%</c:formatCode>
                <c:ptCount val="2"/>
                <c:pt idx="0">
                  <c:v>-0.17808219178082191</c:v>
                </c:pt>
                <c:pt idx="1">
                  <c:v>-0.11881188118811881</c:v>
                </c:pt>
              </c:numCache>
            </c:numRef>
          </c:val>
          <c:extLst>
            <c:ext xmlns:c16="http://schemas.microsoft.com/office/drawing/2014/chart" uri="{C3380CC4-5D6E-409C-BE32-E72D297353CC}">
              <c16:uniqueId val="{00000003-3501-4ED8-960E-9157B971910C}"/>
            </c:ext>
          </c:extLst>
        </c:ser>
        <c:ser>
          <c:idx val="2"/>
          <c:order val="4"/>
          <c:tx>
            <c:strRef>
              <c:f>'Comparison helper tables'!$E$59</c:f>
              <c:strCache>
                <c:ptCount val="1"/>
                <c:pt idx="0">
                  <c:v>Neutral</c:v>
                </c:pt>
              </c:strCache>
            </c:strRef>
          </c:tx>
          <c:spPr>
            <a:solidFill>
              <a:schemeClr val="bg2"/>
            </a:solidFill>
            <a:ln>
              <a:noFill/>
            </a:ln>
            <a:effectLst/>
          </c:spPr>
          <c:invertIfNegative val="0"/>
          <c:cat>
            <c:numRef>
              <c:f>'Comparison helper tables'!$A$61:$A$62</c:f>
              <c:numCache>
                <c:formatCode>General</c:formatCode>
                <c:ptCount val="2"/>
                <c:pt idx="0">
                  <c:v>2023</c:v>
                </c:pt>
                <c:pt idx="1">
                  <c:v>2018</c:v>
                </c:pt>
              </c:numCache>
            </c:numRef>
          </c:cat>
          <c:val>
            <c:numRef>
              <c:f>'Comparison helper tables'!$E$61:$E$62</c:f>
              <c:numCache>
                <c:formatCode>0.0%</c:formatCode>
                <c:ptCount val="2"/>
                <c:pt idx="0">
                  <c:v>8.9041095890410954E-2</c:v>
                </c:pt>
                <c:pt idx="1">
                  <c:v>0.10396039603960396</c:v>
                </c:pt>
              </c:numCache>
            </c:numRef>
          </c:val>
          <c:extLst>
            <c:ext xmlns:c16="http://schemas.microsoft.com/office/drawing/2014/chart" uri="{C3380CC4-5D6E-409C-BE32-E72D297353CC}">
              <c16:uniqueId val="{00000004-3501-4ED8-960E-9157B971910C}"/>
            </c:ext>
          </c:extLst>
        </c:ser>
        <c:ser>
          <c:idx val="1"/>
          <c:order val="5"/>
          <c:tx>
            <c:strRef>
              <c:f>'Comparison helper tables'!$D$59</c:f>
              <c:strCache>
                <c:ptCount val="1"/>
                <c:pt idx="0">
                  <c:v>3</c:v>
                </c:pt>
              </c:strCache>
            </c:strRef>
          </c:tx>
          <c:spPr>
            <a:solidFill>
              <a:schemeClr val="accent3">
                <a:lumMod val="20000"/>
                <a:lumOff val="8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tables'!$D$61:$D$62</c:f>
              <c:numCache>
                <c:formatCode>0.0%</c:formatCode>
                <c:ptCount val="2"/>
                <c:pt idx="0">
                  <c:v>8.2191780821917804E-2</c:v>
                </c:pt>
                <c:pt idx="1">
                  <c:v>0.13861386138613863</c:v>
                </c:pt>
              </c:numCache>
            </c:numRef>
          </c:val>
          <c:extLst>
            <c:ext xmlns:c16="http://schemas.microsoft.com/office/drawing/2014/chart" uri="{C3380CC4-5D6E-409C-BE32-E72D297353CC}">
              <c16:uniqueId val="{00000005-3501-4ED8-960E-9157B971910C}"/>
            </c:ext>
          </c:extLst>
        </c:ser>
        <c:ser>
          <c:idx val="0"/>
          <c:order val="6"/>
          <c:tx>
            <c:strRef>
              <c:f>'Comparison helper tables'!$C$59</c:f>
              <c:strCache>
                <c:ptCount val="1"/>
                <c:pt idx="0">
                  <c:v>2</c:v>
                </c:pt>
              </c:strCache>
            </c:strRef>
          </c:tx>
          <c:spPr>
            <a:solidFill>
              <a:schemeClr val="accent3">
                <a:lumMod val="40000"/>
                <a:lumOff val="6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tables'!$C$61:$C$62</c:f>
              <c:numCache>
                <c:formatCode>0.0%</c:formatCode>
                <c:ptCount val="2"/>
                <c:pt idx="0">
                  <c:v>8.2191780821917804E-2</c:v>
                </c:pt>
                <c:pt idx="1">
                  <c:v>0.11881188118811881</c:v>
                </c:pt>
              </c:numCache>
            </c:numRef>
          </c:val>
          <c:extLst>
            <c:ext xmlns:c16="http://schemas.microsoft.com/office/drawing/2014/chart" uri="{C3380CC4-5D6E-409C-BE32-E72D297353CC}">
              <c16:uniqueId val="{00000006-3501-4ED8-960E-9157B971910C}"/>
            </c:ext>
          </c:extLst>
        </c:ser>
        <c:ser>
          <c:idx val="7"/>
          <c:order val="7"/>
          <c:tx>
            <c:strRef>
              <c:f>'Comparison helper tables'!$B$59</c:f>
              <c:strCache>
                <c:ptCount val="1"/>
                <c:pt idx="0">
                  <c:v>This is not a problem at all for me</c:v>
                </c:pt>
              </c:strCache>
            </c:strRef>
          </c:tx>
          <c:spPr>
            <a:solidFill>
              <a:schemeClr val="accent3"/>
            </a:solidFill>
            <a:ln>
              <a:noFill/>
            </a:ln>
            <a:effectLst/>
          </c:spPr>
          <c:invertIfNegative val="0"/>
          <c:cat>
            <c:numRef>
              <c:f>'Comparison helper tables'!$A$61:$A$62</c:f>
              <c:numCache>
                <c:formatCode>General</c:formatCode>
                <c:ptCount val="2"/>
                <c:pt idx="0">
                  <c:v>2023</c:v>
                </c:pt>
                <c:pt idx="1">
                  <c:v>2018</c:v>
                </c:pt>
              </c:numCache>
            </c:numRef>
          </c:cat>
          <c:val>
            <c:numRef>
              <c:f>'Comparison helper tables'!$B$61:$B$62</c:f>
              <c:numCache>
                <c:formatCode>0.0%</c:formatCode>
                <c:ptCount val="2"/>
                <c:pt idx="0">
                  <c:v>4.1095890410958902E-2</c:v>
                </c:pt>
                <c:pt idx="1">
                  <c:v>3.9603960396039604E-2</c:v>
                </c:pt>
              </c:numCache>
            </c:numRef>
          </c:val>
          <c:extLst>
            <c:ext xmlns:c16="http://schemas.microsoft.com/office/drawing/2014/chart" uri="{C3380CC4-5D6E-409C-BE32-E72D297353CC}">
              <c16:uniqueId val="{00000007-3501-4ED8-960E-9157B971910C}"/>
            </c:ext>
          </c:extLst>
        </c:ser>
        <c:dLbls>
          <c:showLegendKey val="0"/>
          <c:showVal val="0"/>
          <c:showCatName val="0"/>
          <c:showSerName val="0"/>
          <c:showPercent val="0"/>
          <c:showBubbleSize val="0"/>
        </c:dLbls>
        <c:gapWidth val="50"/>
        <c:overlap val="100"/>
        <c:axId val="852974688"/>
        <c:axId val="852989808"/>
      </c:barChart>
      <c:catAx>
        <c:axId val="85297468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2989808"/>
        <c:crosses val="autoZero"/>
        <c:auto val="1"/>
        <c:lblAlgn val="ctr"/>
        <c:lblOffset val="100"/>
        <c:noMultiLvlLbl val="0"/>
      </c:catAx>
      <c:valAx>
        <c:axId val="852989808"/>
        <c:scaling>
          <c:orientation val="minMax"/>
          <c:max val="1"/>
          <c:min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974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tx2"/>
                </a:solidFill>
                <a:latin typeface="Arial" panose="020B0604020202020204" pitchFamily="34" charset="0"/>
                <a:cs typeface="Arial" panose="020B0604020202020204" pitchFamily="34" charset="0"/>
              </a:rPr>
              <a:t>Pension providers are slow to provide information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3"/>
          <c:order val="0"/>
          <c:tx>
            <c:strRef>
              <c:f>'Comparison helper tables'!$F$59</c:f>
              <c:strCache>
                <c:ptCount val="1"/>
                <c:pt idx="0">
                  <c:v>4 (negative part)</c:v>
                </c:pt>
              </c:strCache>
            </c:strRef>
          </c:tx>
          <c:spPr>
            <a:solidFill>
              <a:schemeClr val="bg2"/>
            </a:solidFill>
            <a:ln>
              <a:noFill/>
            </a:ln>
            <a:effectLst/>
          </c:spPr>
          <c:invertIfNegative val="0"/>
          <c:cat>
            <c:numRef>
              <c:f>'Comparison helper tables'!$A$61:$A$62</c:f>
              <c:numCache>
                <c:formatCode>General</c:formatCode>
                <c:ptCount val="2"/>
                <c:pt idx="0">
                  <c:v>2023</c:v>
                </c:pt>
                <c:pt idx="1">
                  <c:v>2018</c:v>
                </c:pt>
              </c:numCache>
            </c:numRef>
          </c:cat>
          <c:val>
            <c:numRef>
              <c:f>'Comparison helper tables'!$F$76:$F$77</c:f>
              <c:numCache>
                <c:formatCode>0.0%</c:formatCode>
                <c:ptCount val="2"/>
                <c:pt idx="0">
                  <c:v>-8.9041095890410954E-2</c:v>
                </c:pt>
                <c:pt idx="1">
                  <c:v>-0.1</c:v>
                </c:pt>
              </c:numCache>
            </c:numRef>
          </c:val>
          <c:extLst>
            <c:ext xmlns:c16="http://schemas.microsoft.com/office/drawing/2014/chart" uri="{C3380CC4-5D6E-409C-BE32-E72D297353CC}">
              <c16:uniqueId val="{00000000-FFD5-47E5-B8D6-9846501D0D8B}"/>
            </c:ext>
          </c:extLst>
        </c:ser>
        <c:ser>
          <c:idx val="4"/>
          <c:order val="1"/>
          <c:tx>
            <c:strRef>
              <c:f>'Comparison helper tables'!$G$59</c:f>
              <c:strCache>
                <c:ptCount val="1"/>
                <c:pt idx="0">
                  <c:v>5</c:v>
                </c:pt>
              </c:strCache>
            </c:strRef>
          </c:tx>
          <c:spPr>
            <a:solidFill>
              <a:schemeClr val="accent2">
                <a:lumMod val="20000"/>
                <a:lumOff val="8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tables'!$G$76:$G$77</c:f>
              <c:numCache>
                <c:formatCode>0.0%</c:formatCode>
                <c:ptCount val="2"/>
                <c:pt idx="0">
                  <c:v>-0.17808219178082191</c:v>
                </c:pt>
                <c:pt idx="1">
                  <c:v>-0.16</c:v>
                </c:pt>
              </c:numCache>
            </c:numRef>
          </c:val>
          <c:extLst>
            <c:ext xmlns:c16="http://schemas.microsoft.com/office/drawing/2014/chart" uri="{C3380CC4-5D6E-409C-BE32-E72D297353CC}">
              <c16:uniqueId val="{00000001-FFD5-47E5-B8D6-9846501D0D8B}"/>
            </c:ext>
          </c:extLst>
        </c:ser>
        <c:ser>
          <c:idx val="5"/>
          <c:order val="2"/>
          <c:tx>
            <c:strRef>
              <c:f>'Comparison helper tables'!$H$59</c:f>
              <c:strCache>
                <c:ptCount val="1"/>
                <c:pt idx="0">
                  <c:v>6</c:v>
                </c:pt>
              </c:strCache>
            </c:strRef>
          </c:tx>
          <c:spPr>
            <a:solidFill>
              <a:schemeClr val="accent2">
                <a:lumMod val="40000"/>
                <a:lumOff val="6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tables'!$H$76:$H$77</c:f>
              <c:numCache>
                <c:formatCode>0.0%</c:formatCode>
                <c:ptCount val="2"/>
                <c:pt idx="0">
                  <c:v>-0.24657534246575341</c:v>
                </c:pt>
                <c:pt idx="1">
                  <c:v>-0.26</c:v>
                </c:pt>
              </c:numCache>
            </c:numRef>
          </c:val>
          <c:extLst>
            <c:ext xmlns:c16="http://schemas.microsoft.com/office/drawing/2014/chart" uri="{C3380CC4-5D6E-409C-BE32-E72D297353CC}">
              <c16:uniqueId val="{00000002-FFD5-47E5-B8D6-9846501D0D8B}"/>
            </c:ext>
          </c:extLst>
        </c:ser>
        <c:ser>
          <c:idx val="6"/>
          <c:order val="3"/>
          <c:tx>
            <c:strRef>
              <c:f>'Comparison helper tables'!$I$59</c:f>
              <c:strCache>
                <c:ptCount val="1"/>
                <c:pt idx="0">
                  <c:v>This is a really serious problem</c:v>
                </c:pt>
              </c:strCache>
            </c:strRef>
          </c:tx>
          <c:spPr>
            <a:solidFill>
              <a:schemeClr val="accent2"/>
            </a:solidFill>
            <a:ln>
              <a:noFill/>
            </a:ln>
            <a:effectLst/>
          </c:spPr>
          <c:invertIfNegative val="0"/>
          <c:cat>
            <c:numRef>
              <c:f>'Comparison helper tables'!$A$61:$A$62</c:f>
              <c:numCache>
                <c:formatCode>General</c:formatCode>
                <c:ptCount val="2"/>
                <c:pt idx="0">
                  <c:v>2023</c:v>
                </c:pt>
                <c:pt idx="1">
                  <c:v>2018</c:v>
                </c:pt>
              </c:numCache>
            </c:numRef>
          </c:cat>
          <c:val>
            <c:numRef>
              <c:f>'Comparison helper tables'!$I$76:$I$77</c:f>
              <c:numCache>
                <c:formatCode>0.0%</c:formatCode>
                <c:ptCount val="2"/>
                <c:pt idx="0">
                  <c:v>-0.26027397260273971</c:v>
                </c:pt>
                <c:pt idx="1">
                  <c:v>-0.15</c:v>
                </c:pt>
              </c:numCache>
            </c:numRef>
          </c:val>
          <c:extLst>
            <c:ext xmlns:c16="http://schemas.microsoft.com/office/drawing/2014/chart" uri="{C3380CC4-5D6E-409C-BE32-E72D297353CC}">
              <c16:uniqueId val="{00000003-FFD5-47E5-B8D6-9846501D0D8B}"/>
            </c:ext>
          </c:extLst>
        </c:ser>
        <c:ser>
          <c:idx val="2"/>
          <c:order val="4"/>
          <c:tx>
            <c:strRef>
              <c:f>'Comparison helper tables'!$E$59</c:f>
              <c:strCache>
                <c:ptCount val="1"/>
                <c:pt idx="0">
                  <c:v>Neutral</c:v>
                </c:pt>
              </c:strCache>
            </c:strRef>
          </c:tx>
          <c:spPr>
            <a:solidFill>
              <a:schemeClr val="bg2"/>
            </a:solidFill>
            <a:ln>
              <a:noFill/>
            </a:ln>
            <a:effectLst/>
          </c:spPr>
          <c:invertIfNegative val="0"/>
          <c:cat>
            <c:numRef>
              <c:f>'Comparison helper tables'!$A$61:$A$62</c:f>
              <c:numCache>
                <c:formatCode>General</c:formatCode>
                <c:ptCount val="2"/>
                <c:pt idx="0">
                  <c:v>2023</c:v>
                </c:pt>
                <c:pt idx="1">
                  <c:v>2018</c:v>
                </c:pt>
              </c:numCache>
            </c:numRef>
          </c:cat>
          <c:val>
            <c:numRef>
              <c:f>'Comparison helper tables'!$E$76:$E$77</c:f>
              <c:numCache>
                <c:formatCode>0.0%</c:formatCode>
                <c:ptCount val="2"/>
                <c:pt idx="0">
                  <c:v>8.9041095890410954E-2</c:v>
                </c:pt>
                <c:pt idx="1">
                  <c:v>0.1</c:v>
                </c:pt>
              </c:numCache>
            </c:numRef>
          </c:val>
          <c:extLst>
            <c:ext xmlns:c16="http://schemas.microsoft.com/office/drawing/2014/chart" uri="{C3380CC4-5D6E-409C-BE32-E72D297353CC}">
              <c16:uniqueId val="{00000004-FFD5-47E5-B8D6-9846501D0D8B}"/>
            </c:ext>
          </c:extLst>
        </c:ser>
        <c:ser>
          <c:idx val="1"/>
          <c:order val="5"/>
          <c:tx>
            <c:strRef>
              <c:f>'Comparison helper tables'!$D$59</c:f>
              <c:strCache>
                <c:ptCount val="1"/>
                <c:pt idx="0">
                  <c:v>3</c:v>
                </c:pt>
              </c:strCache>
            </c:strRef>
          </c:tx>
          <c:spPr>
            <a:solidFill>
              <a:schemeClr val="accent3">
                <a:lumMod val="20000"/>
                <a:lumOff val="8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tables'!$D$76:$D$77</c:f>
              <c:numCache>
                <c:formatCode>0.0%</c:formatCode>
                <c:ptCount val="2"/>
                <c:pt idx="0">
                  <c:v>2.7397260273972601E-2</c:v>
                </c:pt>
                <c:pt idx="1">
                  <c:v>0.15</c:v>
                </c:pt>
              </c:numCache>
            </c:numRef>
          </c:val>
          <c:extLst>
            <c:ext xmlns:c16="http://schemas.microsoft.com/office/drawing/2014/chart" uri="{C3380CC4-5D6E-409C-BE32-E72D297353CC}">
              <c16:uniqueId val="{00000005-FFD5-47E5-B8D6-9846501D0D8B}"/>
            </c:ext>
          </c:extLst>
        </c:ser>
        <c:ser>
          <c:idx val="0"/>
          <c:order val="6"/>
          <c:tx>
            <c:strRef>
              <c:f>'Comparison helper tables'!$C$59</c:f>
              <c:strCache>
                <c:ptCount val="1"/>
                <c:pt idx="0">
                  <c:v>2</c:v>
                </c:pt>
              </c:strCache>
            </c:strRef>
          </c:tx>
          <c:spPr>
            <a:solidFill>
              <a:schemeClr val="accent3">
                <a:lumMod val="40000"/>
                <a:lumOff val="60000"/>
              </a:schemeClr>
            </a:solidFill>
            <a:ln>
              <a:noFill/>
            </a:ln>
            <a:effectLst/>
          </c:spPr>
          <c:invertIfNegative val="0"/>
          <c:cat>
            <c:numRef>
              <c:f>'Comparison helper tables'!$A$61:$A$62</c:f>
              <c:numCache>
                <c:formatCode>General</c:formatCode>
                <c:ptCount val="2"/>
                <c:pt idx="0">
                  <c:v>2023</c:v>
                </c:pt>
                <c:pt idx="1">
                  <c:v>2018</c:v>
                </c:pt>
              </c:numCache>
            </c:numRef>
          </c:cat>
          <c:val>
            <c:numRef>
              <c:f>'Comparison helper tables'!$C$76:$C$77</c:f>
              <c:numCache>
                <c:formatCode>0.0%</c:formatCode>
                <c:ptCount val="2"/>
                <c:pt idx="0">
                  <c:v>4.1095890410958902E-2</c:v>
                </c:pt>
                <c:pt idx="1">
                  <c:v>0.05</c:v>
                </c:pt>
              </c:numCache>
            </c:numRef>
          </c:val>
          <c:extLst>
            <c:ext xmlns:c16="http://schemas.microsoft.com/office/drawing/2014/chart" uri="{C3380CC4-5D6E-409C-BE32-E72D297353CC}">
              <c16:uniqueId val="{00000006-FFD5-47E5-B8D6-9846501D0D8B}"/>
            </c:ext>
          </c:extLst>
        </c:ser>
        <c:ser>
          <c:idx val="7"/>
          <c:order val="7"/>
          <c:tx>
            <c:strRef>
              <c:f>'Comparison helper tables'!$B$59</c:f>
              <c:strCache>
                <c:ptCount val="1"/>
                <c:pt idx="0">
                  <c:v>This is not a problem at all for me</c:v>
                </c:pt>
              </c:strCache>
            </c:strRef>
          </c:tx>
          <c:spPr>
            <a:solidFill>
              <a:schemeClr val="accent3"/>
            </a:solidFill>
            <a:ln>
              <a:noFill/>
            </a:ln>
            <a:effectLst/>
          </c:spPr>
          <c:invertIfNegative val="0"/>
          <c:cat>
            <c:numRef>
              <c:f>'Comparison helper tables'!$A$61:$A$62</c:f>
              <c:numCache>
                <c:formatCode>General</c:formatCode>
                <c:ptCount val="2"/>
                <c:pt idx="0">
                  <c:v>2023</c:v>
                </c:pt>
                <c:pt idx="1">
                  <c:v>2018</c:v>
                </c:pt>
              </c:numCache>
            </c:numRef>
          </c:cat>
          <c:val>
            <c:numRef>
              <c:f>'Comparison helper tables'!$B$76:$B$77</c:f>
              <c:numCache>
                <c:formatCode>0.0%</c:formatCode>
                <c:ptCount val="2"/>
                <c:pt idx="0">
                  <c:v>5.4794520547945202E-2</c:v>
                </c:pt>
                <c:pt idx="1">
                  <c:v>0.03</c:v>
                </c:pt>
              </c:numCache>
            </c:numRef>
          </c:val>
          <c:extLst>
            <c:ext xmlns:c16="http://schemas.microsoft.com/office/drawing/2014/chart" uri="{C3380CC4-5D6E-409C-BE32-E72D297353CC}">
              <c16:uniqueId val="{00000007-FFD5-47E5-B8D6-9846501D0D8B}"/>
            </c:ext>
          </c:extLst>
        </c:ser>
        <c:dLbls>
          <c:showLegendKey val="0"/>
          <c:showVal val="0"/>
          <c:showCatName val="0"/>
          <c:showSerName val="0"/>
          <c:showPercent val="0"/>
          <c:showBubbleSize val="0"/>
        </c:dLbls>
        <c:gapWidth val="50"/>
        <c:overlap val="100"/>
        <c:axId val="852974688"/>
        <c:axId val="852989808"/>
      </c:barChart>
      <c:catAx>
        <c:axId val="85297468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2989808"/>
        <c:crosses val="autoZero"/>
        <c:auto val="1"/>
        <c:lblAlgn val="ctr"/>
        <c:lblOffset val="100"/>
        <c:noMultiLvlLbl val="0"/>
      </c:catAx>
      <c:valAx>
        <c:axId val="852989808"/>
        <c:scaling>
          <c:orientation val="minMax"/>
          <c:max val="1"/>
          <c:min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974688"/>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02285-D4F3-413C-8426-F24724422A1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1D1ADC9C-8FA4-4F45-BD53-1FCC369CB70A}">
      <dgm:prSet phldrT="[Text]"/>
      <dgm:spPr/>
      <dgm:t>
        <a:bodyPr/>
        <a:lstStyle/>
        <a:p>
          <a:r>
            <a:rPr lang="en-GB" dirty="0"/>
            <a:t>Quality</a:t>
          </a:r>
        </a:p>
      </dgm:t>
    </dgm:pt>
    <dgm:pt modelId="{3B383620-0B9B-405B-B705-DBCA611943D8}" type="parTrans" cxnId="{BFA05E97-1245-4DCF-94BC-2212D1801115}">
      <dgm:prSet/>
      <dgm:spPr/>
      <dgm:t>
        <a:bodyPr/>
        <a:lstStyle/>
        <a:p>
          <a:endParaRPr lang="en-GB"/>
        </a:p>
      </dgm:t>
    </dgm:pt>
    <dgm:pt modelId="{DD45E6EC-13D5-41FD-AAB5-CBCAB791A287}" type="sibTrans" cxnId="{BFA05E97-1245-4DCF-94BC-2212D1801115}">
      <dgm:prSet/>
      <dgm:spPr/>
      <dgm:t>
        <a:bodyPr/>
        <a:lstStyle/>
        <a:p>
          <a:endParaRPr lang="en-GB"/>
        </a:p>
      </dgm:t>
    </dgm:pt>
    <dgm:pt modelId="{18D1FC14-9644-4654-A1BF-8192C51AE8A1}">
      <dgm:prSet phldrT="[Text]"/>
      <dgm:spPr>
        <a:solidFill>
          <a:schemeClr val="accent1"/>
        </a:solidFill>
      </dgm:spPr>
      <dgm:t>
        <a:bodyPr/>
        <a:lstStyle/>
        <a:p>
          <a:r>
            <a:rPr lang="en-GB" dirty="0"/>
            <a:t>Promote best </a:t>
          </a:r>
          <a:r>
            <a:rPr lang="en-GB" dirty="0">
              <a:latin typeface="Arial"/>
              <a:cs typeface="Arial"/>
            </a:rPr>
            <a:t>practices</a:t>
          </a:r>
          <a:endParaRPr lang="en-GB" dirty="0"/>
        </a:p>
      </dgm:t>
    </dgm:pt>
    <dgm:pt modelId="{3B32649A-24D0-441F-A985-4EEF1EFB7D68}" type="parTrans" cxnId="{8786991C-B9A0-426F-8629-1513557F1914}">
      <dgm:prSet/>
      <dgm:spPr/>
      <dgm:t>
        <a:bodyPr/>
        <a:lstStyle/>
        <a:p>
          <a:endParaRPr lang="en-GB"/>
        </a:p>
      </dgm:t>
    </dgm:pt>
    <dgm:pt modelId="{182AC661-10A8-4F9D-80CF-AD0832AEC10D}" type="sibTrans" cxnId="{8786991C-B9A0-426F-8629-1513557F1914}">
      <dgm:prSet/>
      <dgm:spPr/>
      <dgm:t>
        <a:bodyPr/>
        <a:lstStyle/>
        <a:p>
          <a:endParaRPr lang="en-GB"/>
        </a:p>
      </dgm:t>
    </dgm:pt>
    <dgm:pt modelId="{1721F2A1-CC9F-4AA2-A502-1DE5B282F851}">
      <dgm:prSet phldrT="[Text]"/>
      <dgm:spPr>
        <a:solidFill>
          <a:schemeClr val="bg2"/>
        </a:solidFill>
      </dgm:spPr>
      <dgm:t>
        <a:bodyPr/>
        <a:lstStyle/>
        <a:p>
          <a:pPr rtl="0"/>
          <a:r>
            <a:rPr lang="en-GB" dirty="0"/>
            <a:t>Highlight the work</a:t>
          </a:r>
          <a:br>
            <a:rPr lang="en-GB" dirty="0">
              <a:latin typeface="Arial"/>
              <a:cs typeface="Arial"/>
            </a:rPr>
          </a:br>
          <a:r>
            <a:rPr lang="en-GB" dirty="0">
              <a:latin typeface="Arial"/>
              <a:cs typeface="Arial"/>
            </a:rPr>
            <a:t> </a:t>
          </a:r>
          <a:r>
            <a:rPr lang="en-GB" dirty="0"/>
            <a:t>of actuaries</a:t>
          </a:r>
        </a:p>
      </dgm:t>
    </dgm:pt>
    <dgm:pt modelId="{16443D02-95CC-4CD5-AE28-9D2FB53162DA}" type="parTrans" cxnId="{631C81CB-BED4-4416-BC8F-6A62721B2641}">
      <dgm:prSet/>
      <dgm:spPr/>
      <dgm:t>
        <a:bodyPr/>
        <a:lstStyle/>
        <a:p>
          <a:endParaRPr lang="en-GB"/>
        </a:p>
      </dgm:t>
    </dgm:pt>
    <dgm:pt modelId="{F6CCC186-8015-46A6-A10E-DAB245B70FB5}" type="sibTrans" cxnId="{631C81CB-BED4-4416-BC8F-6A62721B2641}">
      <dgm:prSet/>
      <dgm:spPr/>
      <dgm:t>
        <a:bodyPr/>
        <a:lstStyle/>
        <a:p>
          <a:endParaRPr lang="en-GB"/>
        </a:p>
      </dgm:t>
    </dgm:pt>
    <dgm:pt modelId="{9420B26D-1B7D-44D0-B3E1-CAFECE028FF9}">
      <dgm:prSet phldrT="[Text]"/>
      <dgm:spPr>
        <a:solidFill>
          <a:schemeClr val="accent3"/>
        </a:solidFill>
      </dgm:spPr>
      <dgm:t>
        <a:bodyPr/>
        <a:lstStyle/>
        <a:p>
          <a:pPr rtl="0"/>
          <a:r>
            <a:rPr lang="en-GB" dirty="0"/>
            <a:t>Career-long </a:t>
          </a:r>
          <a:br>
            <a:rPr lang="en-GB" dirty="0">
              <a:latin typeface="Arial"/>
              <a:cs typeface="Arial"/>
            </a:rPr>
          </a:br>
          <a:r>
            <a:rPr lang="en-GB" dirty="0"/>
            <a:t>learning</a:t>
          </a:r>
        </a:p>
      </dgm:t>
    </dgm:pt>
    <dgm:pt modelId="{7FF3EF3A-F60A-4BF6-92CC-0930FC81DE49}" type="parTrans" cxnId="{6F6AAE8E-2517-4A49-91F6-D24BE1C7D5CD}">
      <dgm:prSet/>
      <dgm:spPr/>
      <dgm:t>
        <a:bodyPr/>
        <a:lstStyle/>
        <a:p>
          <a:endParaRPr lang="en-GB"/>
        </a:p>
      </dgm:t>
    </dgm:pt>
    <dgm:pt modelId="{413821C3-7D67-4112-AB14-6FE28FCE9368}" type="sibTrans" cxnId="{6F6AAE8E-2517-4A49-91F6-D24BE1C7D5CD}">
      <dgm:prSet/>
      <dgm:spPr/>
      <dgm:t>
        <a:bodyPr/>
        <a:lstStyle/>
        <a:p>
          <a:endParaRPr lang="en-GB"/>
        </a:p>
      </dgm:t>
    </dgm:pt>
    <dgm:pt modelId="{84022B10-A13F-421D-AF57-3D3DF846FEB2}">
      <dgm:prSet phldrT="[Text]"/>
      <dgm:spPr>
        <a:solidFill>
          <a:schemeClr val="tx2"/>
        </a:solidFill>
      </dgm:spPr>
      <dgm:t>
        <a:bodyPr/>
        <a:lstStyle/>
        <a:p>
          <a:pPr rtl="0"/>
          <a:r>
            <a:rPr lang="en-GB" dirty="0"/>
            <a:t>Standards / </a:t>
          </a:r>
          <a:br>
            <a:rPr lang="en-GB" dirty="0">
              <a:latin typeface="Arial"/>
              <a:cs typeface="Arial"/>
            </a:rPr>
          </a:br>
          <a:r>
            <a:rPr lang="en-GB" dirty="0"/>
            <a:t>Guidance</a:t>
          </a:r>
        </a:p>
      </dgm:t>
    </dgm:pt>
    <dgm:pt modelId="{754C36B1-4FFD-474B-B6EE-76A3031E165E}" type="parTrans" cxnId="{6F50DAC5-0C40-4469-A700-DDBD17A50BAD}">
      <dgm:prSet/>
      <dgm:spPr/>
      <dgm:t>
        <a:bodyPr/>
        <a:lstStyle/>
        <a:p>
          <a:endParaRPr lang="en-GB"/>
        </a:p>
      </dgm:t>
    </dgm:pt>
    <dgm:pt modelId="{DD41522C-C879-45A5-96D8-DDA5ABEC6E56}" type="sibTrans" cxnId="{6F50DAC5-0C40-4469-A700-DDBD17A50BAD}">
      <dgm:prSet/>
      <dgm:spPr/>
      <dgm:t>
        <a:bodyPr/>
        <a:lstStyle/>
        <a:p>
          <a:endParaRPr lang="en-GB"/>
        </a:p>
      </dgm:t>
    </dgm:pt>
    <dgm:pt modelId="{CC6C9186-CF9A-4AFD-9595-D28FB26519DD}" type="pres">
      <dgm:prSet presAssocID="{77802285-D4F3-413C-8426-F24724422A11}" presName="diagram" presStyleCnt="0">
        <dgm:presLayoutVars>
          <dgm:chMax val="1"/>
          <dgm:dir/>
          <dgm:animLvl val="ctr"/>
          <dgm:resizeHandles val="exact"/>
        </dgm:presLayoutVars>
      </dgm:prSet>
      <dgm:spPr/>
    </dgm:pt>
    <dgm:pt modelId="{E345B2DA-76CA-46AC-BAB3-D8DA31BA564B}" type="pres">
      <dgm:prSet presAssocID="{77802285-D4F3-413C-8426-F24724422A11}" presName="matrix" presStyleCnt="0"/>
      <dgm:spPr/>
    </dgm:pt>
    <dgm:pt modelId="{E78D7573-CE1D-4764-A5F0-9AC7527E6ACA}" type="pres">
      <dgm:prSet presAssocID="{77802285-D4F3-413C-8426-F24724422A11}" presName="tile1" presStyleLbl="node1" presStyleIdx="0" presStyleCnt="4"/>
      <dgm:spPr/>
    </dgm:pt>
    <dgm:pt modelId="{F317941E-25EE-4145-AE82-A43CCD0567E6}" type="pres">
      <dgm:prSet presAssocID="{77802285-D4F3-413C-8426-F24724422A11}" presName="tile1text" presStyleLbl="node1" presStyleIdx="0" presStyleCnt="4">
        <dgm:presLayoutVars>
          <dgm:chMax val="0"/>
          <dgm:chPref val="0"/>
          <dgm:bulletEnabled val="1"/>
        </dgm:presLayoutVars>
      </dgm:prSet>
      <dgm:spPr/>
    </dgm:pt>
    <dgm:pt modelId="{DF89521E-3692-457D-8699-93BA61FB1C1B}" type="pres">
      <dgm:prSet presAssocID="{77802285-D4F3-413C-8426-F24724422A11}" presName="tile2" presStyleLbl="node1" presStyleIdx="1" presStyleCnt="4"/>
      <dgm:spPr/>
    </dgm:pt>
    <dgm:pt modelId="{8BA7DE47-58C4-49DC-9003-1FD060FE8A64}" type="pres">
      <dgm:prSet presAssocID="{77802285-D4F3-413C-8426-F24724422A11}" presName="tile2text" presStyleLbl="node1" presStyleIdx="1" presStyleCnt="4">
        <dgm:presLayoutVars>
          <dgm:chMax val="0"/>
          <dgm:chPref val="0"/>
          <dgm:bulletEnabled val="1"/>
        </dgm:presLayoutVars>
      </dgm:prSet>
      <dgm:spPr/>
    </dgm:pt>
    <dgm:pt modelId="{F2C200E7-EA87-4D0E-9BC3-44664B8512E2}" type="pres">
      <dgm:prSet presAssocID="{77802285-D4F3-413C-8426-F24724422A11}" presName="tile3" presStyleLbl="node1" presStyleIdx="2" presStyleCnt="4"/>
      <dgm:spPr/>
    </dgm:pt>
    <dgm:pt modelId="{85FFF83A-F59F-4B5C-9F47-496DFCBC8689}" type="pres">
      <dgm:prSet presAssocID="{77802285-D4F3-413C-8426-F24724422A11}" presName="tile3text" presStyleLbl="node1" presStyleIdx="2" presStyleCnt="4">
        <dgm:presLayoutVars>
          <dgm:chMax val="0"/>
          <dgm:chPref val="0"/>
          <dgm:bulletEnabled val="1"/>
        </dgm:presLayoutVars>
      </dgm:prSet>
      <dgm:spPr/>
    </dgm:pt>
    <dgm:pt modelId="{EFA6F79D-2401-4AA0-91FA-C4A2F9871084}" type="pres">
      <dgm:prSet presAssocID="{77802285-D4F3-413C-8426-F24724422A11}" presName="tile4" presStyleLbl="node1" presStyleIdx="3" presStyleCnt="4"/>
      <dgm:spPr/>
    </dgm:pt>
    <dgm:pt modelId="{72F78F68-9B2F-4F5F-B002-4788547706A9}" type="pres">
      <dgm:prSet presAssocID="{77802285-D4F3-413C-8426-F24724422A11}" presName="tile4text" presStyleLbl="node1" presStyleIdx="3" presStyleCnt="4">
        <dgm:presLayoutVars>
          <dgm:chMax val="0"/>
          <dgm:chPref val="0"/>
          <dgm:bulletEnabled val="1"/>
        </dgm:presLayoutVars>
      </dgm:prSet>
      <dgm:spPr/>
    </dgm:pt>
    <dgm:pt modelId="{ABC105C5-9530-4BCA-B9EF-284147858FD1}" type="pres">
      <dgm:prSet presAssocID="{77802285-D4F3-413C-8426-F24724422A11}" presName="centerTile" presStyleLbl="fgShp" presStyleIdx="0" presStyleCnt="1">
        <dgm:presLayoutVars>
          <dgm:chMax val="0"/>
          <dgm:chPref val="0"/>
        </dgm:presLayoutVars>
      </dgm:prSet>
      <dgm:spPr/>
    </dgm:pt>
  </dgm:ptLst>
  <dgm:cxnLst>
    <dgm:cxn modelId="{399E2C00-7300-48FF-AB98-35B1C424235A}" type="presOf" srcId="{84022B10-A13F-421D-AF57-3D3DF846FEB2}" destId="{72F78F68-9B2F-4F5F-B002-4788547706A9}" srcOrd="1" destOrd="0" presId="urn:microsoft.com/office/officeart/2005/8/layout/matrix1"/>
    <dgm:cxn modelId="{57676B01-58A8-432E-99D9-178A9B638992}" type="presOf" srcId="{77802285-D4F3-413C-8426-F24724422A11}" destId="{CC6C9186-CF9A-4AFD-9595-D28FB26519DD}" srcOrd="0" destOrd="0" presId="urn:microsoft.com/office/officeart/2005/8/layout/matrix1"/>
    <dgm:cxn modelId="{5252F802-A243-45A2-894F-4CB92D88814C}" type="presOf" srcId="{9420B26D-1B7D-44D0-B3E1-CAFECE028FF9}" destId="{F2C200E7-EA87-4D0E-9BC3-44664B8512E2}" srcOrd="0" destOrd="0" presId="urn:microsoft.com/office/officeart/2005/8/layout/matrix1"/>
    <dgm:cxn modelId="{D3840506-93FD-48E9-8BD6-F7C5E67A0456}" type="presOf" srcId="{1721F2A1-CC9F-4AA2-A502-1DE5B282F851}" destId="{8BA7DE47-58C4-49DC-9003-1FD060FE8A64}" srcOrd="1" destOrd="0" presId="urn:microsoft.com/office/officeart/2005/8/layout/matrix1"/>
    <dgm:cxn modelId="{8786991C-B9A0-426F-8629-1513557F1914}" srcId="{1D1ADC9C-8FA4-4F45-BD53-1FCC369CB70A}" destId="{18D1FC14-9644-4654-A1BF-8192C51AE8A1}" srcOrd="0" destOrd="0" parTransId="{3B32649A-24D0-441F-A985-4EEF1EFB7D68}" sibTransId="{182AC661-10A8-4F9D-80CF-AD0832AEC10D}"/>
    <dgm:cxn modelId="{82C8AF35-0DEA-47D3-B8DA-BF4DC59EA27F}" type="presOf" srcId="{18D1FC14-9644-4654-A1BF-8192C51AE8A1}" destId="{F317941E-25EE-4145-AE82-A43CCD0567E6}" srcOrd="1" destOrd="0" presId="urn:microsoft.com/office/officeart/2005/8/layout/matrix1"/>
    <dgm:cxn modelId="{F42C683B-90CD-498D-A5A9-9ED56FD16E49}" type="presOf" srcId="{1721F2A1-CC9F-4AA2-A502-1DE5B282F851}" destId="{DF89521E-3692-457D-8699-93BA61FB1C1B}" srcOrd="0" destOrd="0" presId="urn:microsoft.com/office/officeart/2005/8/layout/matrix1"/>
    <dgm:cxn modelId="{7BB01E51-FFF8-4668-BE65-E4DFA9709FEF}" type="presOf" srcId="{9420B26D-1B7D-44D0-B3E1-CAFECE028FF9}" destId="{85FFF83A-F59F-4B5C-9F47-496DFCBC8689}" srcOrd="1" destOrd="0" presId="urn:microsoft.com/office/officeart/2005/8/layout/matrix1"/>
    <dgm:cxn modelId="{90063A8D-7816-4C6C-B281-E4F181DE62DF}" type="presOf" srcId="{1D1ADC9C-8FA4-4F45-BD53-1FCC369CB70A}" destId="{ABC105C5-9530-4BCA-B9EF-284147858FD1}" srcOrd="0" destOrd="0" presId="urn:microsoft.com/office/officeart/2005/8/layout/matrix1"/>
    <dgm:cxn modelId="{6F6AAE8E-2517-4A49-91F6-D24BE1C7D5CD}" srcId="{1D1ADC9C-8FA4-4F45-BD53-1FCC369CB70A}" destId="{9420B26D-1B7D-44D0-B3E1-CAFECE028FF9}" srcOrd="2" destOrd="0" parTransId="{7FF3EF3A-F60A-4BF6-92CC-0930FC81DE49}" sibTransId="{413821C3-7D67-4112-AB14-6FE28FCE9368}"/>
    <dgm:cxn modelId="{BFA05E97-1245-4DCF-94BC-2212D1801115}" srcId="{77802285-D4F3-413C-8426-F24724422A11}" destId="{1D1ADC9C-8FA4-4F45-BD53-1FCC369CB70A}" srcOrd="0" destOrd="0" parTransId="{3B383620-0B9B-405B-B705-DBCA611943D8}" sibTransId="{DD45E6EC-13D5-41FD-AAB5-CBCAB791A287}"/>
    <dgm:cxn modelId="{467F8998-23DF-44EB-A484-83ACFFEEDCA7}" type="presOf" srcId="{18D1FC14-9644-4654-A1BF-8192C51AE8A1}" destId="{E78D7573-CE1D-4764-A5F0-9AC7527E6ACA}" srcOrd="0" destOrd="0" presId="urn:microsoft.com/office/officeart/2005/8/layout/matrix1"/>
    <dgm:cxn modelId="{8EF98DA1-B5A1-4E0A-AF28-89D53EB742FB}" type="presOf" srcId="{84022B10-A13F-421D-AF57-3D3DF846FEB2}" destId="{EFA6F79D-2401-4AA0-91FA-C4A2F9871084}" srcOrd="0" destOrd="0" presId="urn:microsoft.com/office/officeart/2005/8/layout/matrix1"/>
    <dgm:cxn modelId="{6F50DAC5-0C40-4469-A700-DDBD17A50BAD}" srcId="{1D1ADC9C-8FA4-4F45-BD53-1FCC369CB70A}" destId="{84022B10-A13F-421D-AF57-3D3DF846FEB2}" srcOrd="3" destOrd="0" parTransId="{754C36B1-4FFD-474B-B6EE-76A3031E165E}" sibTransId="{DD41522C-C879-45A5-96D8-DDA5ABEC6E56}"/>
    <dgm:cxn modelId="{631C81CB-BED4-4416-BC8F-6A62721B2641}" srcId="{1D1ADC9C-8FA4-4F45-BD53-1FCC369CB70A}" destId="{1721F2A1-CC9F-4AA2-A502-1DE5B282F851}" srcOrd="1" destOrd="0" parTransId="{16443D02-95CC-4CD5-AE28-9D2FB53162DA}" sibTransId="{F6CCC186-8015-46A6-A10E-DAB245B70FB5}"/>
    <dgm:cxn modelId="{E2B54523-4E94-46E2-887A-F242BAF5FAB4}" type="presParOf" srcId="{CC6C9186-CF9A-4AFD-9595-D28FB26519DD}" destId="{E345B2DA-76CA-46AC-BAB3-D8DA31BA564B}" srcOrd="0" destOrd="0" presId="urn:microsoft.com/office/officeart/2005/8/layout/matrix1"/>
    <dgm:cxn modelId="{89EEFEDF-52F7-4FA6-8841-914704C3FE31}" type="presParOf" srcId="{E345B2DA-76CA-46AC-BAB3-D8DA31BA564B}" destId="{E78D7573-CE1D-4764-A5F0-9AC7527E6ACA}" srcOrd="0" destOrd="0" presId="urn:microsoft.com/office/officeart/2005/8/layout/matrix1"/>
    <dgm:cxn modelId="{8A93FE4F-2264-4878-95C9-89DD7F768B4F}" type="presParOf" srcId="{E345B2DA-76CA-46AC-BAB3-D8DA31BA564B}" destId="{F317941E-25EE-4145-AE82-A43CCD0567E6}" srcOrd="1" destOrd="0" presId="urn:microsoft.com/office/officeart/2005/8/layout/matrix1"/>
    <dgm:cxn modelId="{523C967E-95E5-4CEE-8239-B53DCEFD632E}" type="presParOf" srcId="{E345B2DA-76CA-46AC-BAB3-D8DA31BA564B}" destId="{DF89521E-3692-457D-8699-93BA61FB1C1B}" srcOrd="2" destOrd="0" presId="urn:microsoft.com/office/officeart/2005/8/layout/matrix1"/>
    <dgm:cxn modelId="{0F21069C-5C06-4031-A009-A561180FEC52}" type="presParOf" srcId="{E345B2DA-76CA-46AC-BAB3-D8DA31BA564B}" destId="{8BA7DE47-58C4-49DC-9003-1FD060FE8A64}" srcOrd="3" destOrd="0" presId="urn:microsoft.com/office/officeart/2005/8/layout/matrix1"/>
    <dgm:cxn modelId="{474CB670-15C9-4FA4-94AC-A6886D41A613}" type="presParOf" srcId="{E345B2DA-76CA-46AC-BAB3-D8DA31BA564B}" destId="{F2C200E7-EA87-4D0E-9BC3-44664B8512E2}" srcOrd="4" destOrd="0" presId="urn:microsoft.com/office/officeart/2005/8/layout/matrix1"/>
    <dgm:cxn modelId="{07723629-18BC-455F-AE98-48E776B62BFA}" type="presParOf" srcId="{E345B2DA-76CA-46AC-BAB3-D8DA31BA564B}" destId="{85FFF83A-F59F-4B5C-9F47-496DFCBC8689}" srcOrd="5" destOrd="0" presId="urn:microsoft.com/office/officeart/2005/8/layout/matrix1"/>
    <dgm:cxn modelId="{AD7DC16F-16C9-49E9-8DF8-7A8ED0237BE2}" type="presParOf" srcId="{E345B2DA-76CA-46AC-BAB3-D8DA31BA564B}" destId="{EFA6F79D-2401-4AA0-91FA-C4A2F9871084}" srcOrd="6" destOrd="0" presId="urn:microsoft.com/office/officeart/2005/8/layout/matrix1"/>
    <dgm:cxn modelId="{55893E00-D740-4361-946B-15F483BCDACE}" type="presParOf" srcId="{E345B2DA-76CA-46AC-BAB3-D8DA31BA564B}" destId="{72F78F68-9B2F-4F5F-B002-4788547706A9}" srcOrd="7" destOrd="0" presId="urn:microsoft.com/office/officeart/2005/8/layout/matrix1"/>
    <dgm:cxn modelId="{4D4A2AD0-D539-4851-8573-F7933F448561}" type="presParOf" srcId="{CC6C9186-CF9A-4AFD-9595-D28FB26519DD}" destId="{ABC105C5-9530-4BCA-B9EF-284147858FD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B061F9-EC0C-4E72-BD8D-F043ABDA5F4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GB"/>
        </a:p>
      </dgm:t>
    </dgm:pt>
    <dgm:pt modelId="{E801E6C3-8FCA-476B-A065-275653678E89}">
      <dgm:prSet phldr="0"/>
      <dgm:spPr/>
      <dgm:t>
        <a:bodyPr/>
        <a:lstStyle/>
        <a:p>
          <a:pPr rtl="0"/>
          <a:r>
            <a:rPr lang="en-GB" sz="1100" dirty="0">
              <a:latin typeface="+mn-lt"/>
              <a:ea typeface="+mn-ea"/>
              <a:cs typeface="+mn-cs"/>
            </a:rPr>
            <a:t>There</a:t>
          </a:r>
          <a:r>
            <a:rPr lang="en-GB" sz="1100" b="0" i="0" u="none" strike="noStrike" baseline="0" dirty="0">
              <a:latin typeface="+mn-lt"/>
              <a:ea typeface="+mn-ea"/>
              <a:cs typeface="+mn-cs"/>
            </a:rPr>
            <a:t> are, however, examples where advice could be improved, to help divorcing parties understand the implications more clearly.</a:t>
          </a:r>
          <a:endParaRPr lang="en-GB" dirty="0">
            <a:latin typeface="Arial"/>
            <a:cs typeface="Arial"/>
          </a:endParaRPr>
        </a:p>
      </dgm:t>
    </dgm:pt>
    <dgm:pt modelId="{E7A6FFDA-29A8-4E03-92F0-828225EB61A9}" type="parTrans" cxnId="{D9E8D765-5E1D-470C-852F-BD3468AD6934}">
      <dgm:prSet/>
      <dgm:spPr/>
      <dgm:t>
        <a:bodyPr/>
        <a:lstStyle/>
        <a:p>
          <a:endParaRPr lang="en-GB"/>
        </a:p>
      </dgm:t>
    </dgm:pt>
    <dgm:pt modelId="{56B488C5-802A-485F-A098-82303D2A207B}" type="sibTrans" cxnId="{D9E8D765-5E1D-470C-852F-BD3468AD6934}">
      <dgm:prSet/>
      <dgm:spPr/>
      <dgm:t>
        <a:bodyPr/>
        <a:lstStyle/>
        <a:p>
          <a:endParaRPr lang="en-GB"/>
        </a:p>
      </dgm:t>
    </dgm:pt>
    <dgm:pt modelId="{9641914F-BDE3-4E4A-ACEE-A31C33C2E6FB}">
      <dgm:prSet phldr="0"/>
      <dgm:spPr/>
      <dgm:t>
        <a:bodyPr/>
        <a:lstStyle/>
        <a:p>
          <a:pPr rtl="0"/>
          <a:r>
            <a:rPr lang="en-GB" sz="1100" dirty="0">
              <a:latin typeface="Arial"/>
              <a:cs typeface="Arial"/>
            </a:rPr>
            <a:t>Commissioning research on the technical matters covered in this report</a:t>
          </a:r>
          <a:endParaRPr lang="en-GB" dirty="0">
            <a:latin typeface="Arial"/>
            <a:ea typeface="+mn-ea"/>
            <a:cs typeface="Arial"/>
          </a:endParaRPr>
        </a:p>
      </dgm:t>
    </dgm:pt>
    <dgm:pt modelId="{E37CD7B2-FC68-4059-88E2-F9174C859063}" type="parTrans" cxnId="{D74A82C6-B4CB-4053-BAD8-238119E7AC29}">
      <dgm:prSet/>
      <dgm:spPr/>
      <dgm:t>
        <a:bodyPr/>
        <a:lstStyle/>
        <a:p>
          <a:endParaRPr lang="en-GB"/>
        </a:p>
      </dgm:t>
    </dgm:pt>
    <dgm:pt modelId="{331D897B-3D3A-4A41-B270-E89B9A243A98}" type="sibTrans" cxnId="{D74A82C6-B4CB-4053-BAD8-238119E7AC29}">
      <dgm:prSet/>
      <dgm:spPr/>
      <dgm:t>
        <a:bodyPr/>
        <a:lstStyle/>
        <a:p>
          <a:endParaRPr lang="en-GB"/>
        </a:p>
      </dgm:t>
    </dgm:pt>
    <dgm:pt modelId="{A28A742A-DF60-43FC-9C4A-4B44717C6B35}">
      <dgm:prSet phldr="0"/>
      <dgm:spPr/>
      <dgm:t>
        <a:bodyPr/>
        <a:lstStyle/>
        <a:p>
          <a:pPr rtl="0"/>
          <a:r>
            <a:rPr lang="en-GB" dirty="0">
              <a:latin typeface="Arial"/>
              <a:cs typeface="Arial"/>
            </a:rPr>
            <a:t>Research</a:t>
          </a:r>
        </a:p>
      </dgm:t>
    </dgm:pt>
    <dgm:pt modelId="{C667AB22-6B48-4ED6-AA61-2E8696A63E58}" type="parTrans" cxnId="{A3D158D3-14DD-4AA4-BAA8-D302BA71FB77}">
      <dgm:prSet/>
      <dgm:spPr/>
      <dgm:t>
        <a:bodyPr/>
        <a:lstStyle/>
        <a:p>
          <a:endParaRPr lang="en-GB"/>
        </a:p>
      </dgm:t>
    </dgm:pt>
    <dgm:pt modelId="{54582F86-5BED-46BB-A976-D1219F8A268C}" type="sibTrans" cxnId="{A3D158D3-14DD-4AA4-BAA8-D302BA71FB77}">
      <dgm:prSet/>
      <dgm:spPr/>
      <dgm:t>
        <a:bodyPr/>
        <a:lstStyle/>
        <a:p>
          <a:endParaRPr lang="en-GB"/>
        </a:p>
      </dgm:t>
    </dgm:pt>
    <dgm:pt modelId="{ACBC5C4E-E44F-4A11-A97A-2C1762CEE138}">
      <dgm:prSet phldr="0"/>
      <dgm:spPr/>
      <dgm:t>
        <a:bodyPr/>
        <a:lstStyle/>
        <a:p>
          <a:r>
            <a:rPr lang="en-GB" sz="1100" dirty="0">
              <a:latin typeface="+mn-lt"/>
              <a:ea typeface="+mn-ea"/>
              <a:cs typeface="+mn-cs"/>
            </a:rPr>
            <a:t>Streamline information requested from pensions schemes and providers to help</a:t>
          </a:r>
          <a:br>
            <a:rPr lang="en-GB" sz="1100" dirty="0">
              <a:latin typeface="+mn-lt"/>
              <a:ea typeface="+mn-ea"/>
              <a:cs typeface="+mn-cs"/>
            </a:rPr>
          </a:br>
          <a:r>
            <a:rPr lang="en-GB" sz="1100" dirty="0">
              <a:latin typeface="+mn-lt"/>
              <a:ea typeface="+mn-ea"/>
              <a:cs typeface="+mn-cs"/>
            </a:rPr>
            <a:t>actuaries carrying out this important work</a:t>
          </a:r>
          <a:endParaRPr lang="en-GB" dirty="0"/>
        </a:p>
      </dgm:t>
    </dgm:pt>
    <dgm:pt modelId="{482C53A5-74D6-488B-ADD3-E2A56C8E28D2}" type="parTrans" cxnId="{9552556E-4F3C-4FE1-88A7-B5490FE18D70}">
      <dgm:prSet/>
      <dgm:spPr/>
      <dgm:t>
        <a:bodyPr/>
        <a:lstStyle/>
        <a:p>
          <a:endParaRPr lang="en-GB"/>
        </a:p>
      </dgm:t>
    </dgm:pt>
    <dgm:pt modelId="{3BF9D431-CEC1-4E9A-9563-869179ABB397}" type="sibTrans" cxnId="{9552556E-4F3C-4FE1-88A7-B5490FE18D70}">
      <dgm:prSet/>
      <dgm:spPr/>
      <dgm:t>
        <a:bodyPr/>
        <a:lstStyle/>
        <a:p>
          <a:endParaRPr lang="en-GB"/>
        </a:p>
      </dgm:t>
    </dgm:pt>
    <dgm:pt modelId="{8B84E5B8-EC07-4CAD-9D9E-3FE5BE93F4EA}">
      <dgm:prSet phldr="0"/>
      <dgm:spPr/>
      <dgm:t>
        <a:bodyPr/>
        <a:lstStyle/>
        <a:p>
          <a:pPr rtl="0"/>
          <a:r>
            <a:rPr lang="en-GB" dirty="0">
              <a:latin typeface="+mn-lt"/>
              <a:ea typeface="+mn-ea"/>
              <a:cs typeface="+mn-cs"/>
            </a:rPr>
            <a:t>Pensions stakeholders</a:t>
          </a:r>
          <a:endParaRPr lang="en-GB" dirty="0">
            <a:latin typeface="Arial"/>
            <a:ea typeface="+mn-ea"/>
            <a:cs typeface="Arial"/>
          </a:endParaRPr>
        </a:p>
      </dgm:t>
    </dgm:pt>
    <dgm:pt modelId="{CAFD7CC6-E20F-4B1B-BF7B-F9EEAB2A2FDD}" type="parTrans" cxnId="{3D51D4AA-272C-4A37-ADF4-DF9C7E817A4F}">
      <dgm:prSet/>
      <dgm:spPr/>
      <dgm:t>
        <a:bodyPr/>
        <a:lstStyle/>
        <a:p>
          <a:endParaRPr lang="en-GB"/>
        </a:p>
      </dgm:t>
    </dgm:pt>
    <dgm:pt modelId="{F6E172ED-39CB-4F38-826F-BEDAAAF7AFF7}" type="sibTrans" cxnId="{3D51D4AA-272C-4A37-ADF4-DF9C7E817A4F}">
      <dgm:prSet/>
      <dgm:spPr/>
      <dgm:t>
        <a:bodyPr/>
        <a:lstStyle/>
        <a:p>
          <a:endParaRPr lang="en-GB"/>
        </a:p>
      </dgm:t>
    </dgm:pt>
    <dgm:pt modelId="{02CAEB14-AA2F-4081-9F3F-70DFBA62A6E3}">
      <dgm:prSet phldr="0"/>
      <dgm:spPr/>
      <dgm:t>
        <a:bodyPr/>
        <a:lstStyle/>
        <a:p>
          <a:r>
            <a:rPr lang="en-GB" sz="1800" dirty="0">
              <a:latin typeface="Arial"/>
              <a:cs typeface="Arial"/>
            </a:rPr>
            <a:t>Room </a:t>
          </a:r>
          <a:r>
            <a:rPr lang="en-GB" sz="1800" dirty="0"/>
            <a:t>for </a:t>
          </a:r>
          <a:r>
            <a:rPr lang="en-GB" sz="1100" dirty="0">
              <a:latin typeface="+mn-lt"/>
              <a:ea typeface="+mn-ea"/>
              <a:cs typeface="+mn-cs"/>
            </a:rPr>
            <a:t>improvements</a:t>
          </a:r>
          <a:endParaRPr lang="en-GB" dirty="0"/>
        </a:p>
      </dgm:t>
    </dgm:pt>
    <dgm:pt modelId="{0AFE9A8B-A4CE-4C5E-A5BB-AD4129E79EB1}" type="sibTrans" cxnId="{53D04D20-81BB-44E3-AA1A-F92CDCE3B60E}">
      <dgm:prSet/>
      <dgm:spPr/>
      <dgm:t>
        <a:bodyPr/>
        <a:lstStyle/>
        <a:p>
          <a:endParaRPr lang="en-GB"/>
        </a:p>
      </dgm:t>
    </dgm:pt>
    <dgm:pt modelId="{110B97A9-9263-497D-B838-49FDC5267055}" type="parTrans" cxnId="{53D04D20-81BB-44E3-AA1A-F92CDCE3B60E}">
      <dgm:prSet/>
      <dgm:spPr/>
      <dgm:t>
        <a:bodyPr/>
        <a:lstStyle/>
        <a:p>
          <a:endParaRPr lang="en-GB"/>
        </a:p>
      </dgm:t>
    </dgm:pt>
    <dgm:pt modelId="{1A0F4308-0B8D-4E66-B7A9-5E6AAC904B4E}">
      <dgm:prSet phldrT="[Text]" custT="1"/>
      <dgm:spPr/>
      <dgm:t>
        <a:bodyPr/>
        <a:lstStyle/>
        <a:p>
          <a:pPr rtl="0">
            <a:buFont typeface="Arial" panose="020B0604020202020204" pitchFamily="34" charset="0"/>
            <a:buChar char="•"/>
          </a:pPr>
          <a:r>
            <a:rPr lang="en-GB" sz="1500" kern="1200" dirty="0">
              <a:solidFill>
                <a:prstClr val="black">
                  <a:hueOff val="0"/>
                  <a:satOff val="0"/>
                  <a:lumOff val="0"/>
                  <a:alphaOff val="0"/>
                </a:prstClr>
              </a:solidFill>
              <a:latin typeface="Arial"/>
              <a:ea typeface="+mn-ea"/>
              <a:cs typeface="Arial"/>
            </a:rPr>
            <a:t>Overall standard of the examples we reviewed was good with sound levels of compliance with standards</a:t>
          </a:r>
        </a:p>
      </dgm:t>
    </dgm:pt>
    <dgm:pt modelId="{7F8550B6-F93A-4F24-8226-720C17CB6391}" type="sibTrans" cxnId="{F4AAB30A-5A39-4783-87AA-4997B7F2B4E3}">
      <dgm:prSet/>
      <dgm:spPr/>
      <dgm:t>
        <a:bodyPr/>
        <a:lstStyle/>
        <a:p>
          <a:endParaRPr lang="en-GB"/>
        </a:p>
      </dgm:t>
    </dgm:pt>
    <dgm:pt modelId="{506C7B1A-7995-45E0-A125-27DE387D703C}" type="parTrans" cxnId="{F4AAB30A-5A39-4783-87AA-4997B7F2B4E3}">
      <dgm:prSet/>
      <dgm:spPr/>
      <dgm:t>
        <a:bodyPr/>
        <a:lstStyle/>
        <a:p>
          <a:endParaRPr lang="en-GB"/>
        </a:p>
      </dgm:t>
    </dgm:pt>
    <dgm:pt modelId="{FECEE2FB-AB14-4148-8BE9-4C41E848F280}">
      <dgm:prSet phldr="0"/>
      <dgm:spPr/>
      <dgm:t>
        <a:bodyPr/>
        <a:lstStyle/>
        <a:p>
          <a:pPr rtl="0"/>
          <a:r>
            <a:rPr lang="en-GB" dirty="0">
              <a:latin typeface="+mn-lt"/>
              <a:ea typeface="+mn-ea"/>
              <a:cs typeface="+mn-cs"/>
            </a:rPr>
            <a:t>Overall</a:t>
          </a:r>
          <a:endParaRPr lang="en-GB" dirty="0">
            <a:latin typeface="Arial"/>
            <a:ea typeface="+mn-ea"/>
            <a:cs typeface="Arial"/>
          </a:endParaRPr>
        </a:p>
      </dgm:t>
    </dgm:pt>
    <dgm:pt modelId="{0EEE8C5E-A3E6-46DF-986D-B2AB5BB946BB}" type="sibTrans" cxnId="{E30C7C90-792A-4740-BC9D-2DA1B888627D}">
      <dgm:prSet/>
      <dgm:spPr/>
      <dgm:t>
        <a:bodyPr/>
        <a:lstStyle/>
        <a:p>
          <a:endParaRPr lang="en-GB"/>
        </a:p>
      </dgm:t>
    </dgm:pt>
    <dgm:pt modelId="{6BA18BC2-4FFC-4C76-BB08-7F98615E36EF}" type="parTrans" cxnId="{E30C7C90-792A-4740-BC9D-2DA1B888627D}">
      <dgm:prSet/>
      <dgm:spPr/>
      <dgm:t>
        <a:bodyPr/>
        <a:lstStyle/>
        <a:p>
          <a:endParaRPr lang="en-GB"/>
        </a:p>
      </dgm:t>
    </dgm:pt>
    <dgm:pt modelId="{E343947C-36E0-437E-9FE7-473CDFE42B43}" type="pres">
      <dgm:prSet presAssocID="{18B061F9-EC0C-4E72-BD8D-F043ABDA5F44}" presName="linear" presStyleCnt="0">
        <dgm:presLayoutVars>
          <dgm:animLvl val="lvl"/>
          <dgm:resizeHandles val="exact"/>
        </dgm:presLayoutVars>
      </dgm:prSet>
      <dgm:spPr/>
    </dgm:pt>
    <dgm:pt modelId="{E440B66E-F16D-4905-9549-D8C54C69AC58}" type="pres">
      <dgm:prSet presAssocID="{FECEE2FB-AB14-4148-8BE9-4C41E848F280}" presName="parentText" presStyleLbl="node1" presStyleIdx="0" presStyleCnt="4">
        <dgm:presLayoutVars>
          <dgm:chMax val="0"/>
          <dgm:bulletEnabled val="1"/>
        </dgm:presLayoutVars>
      </dgm:prSet>
      <dgm:spPr/>
    </dgm:pt>
    <dgm:pt modelId="{B0CAF60E-02F8-4257-B78C-7366FEB30061}" type="pres">
      <dgm:prSet presAssocID="{FECEE2FB-AB14-4148-8BE9-4C41E848F280}" presName="childText" presStyleLbl="revTx" presStyleIdx="0" presStyleCnt="4">
        <dgm:presLayoutVars>
          <dgm:bulletEnabled val="1"/>
        </dgm:presLayoutVars>
      </dgm:prSet>
      <dgm:spPr/>
    </dgm:pt>
    <dgm:pt modelId="{00AB8699-C6CE-4452-9084-55AED5ED13B0}" type="pres">
      <dgm:prSet presAssocID="{02CAEB14-AA2F-4081-9F3F-70DFBA62A6E3}" presName="parentText" presStyleLbl="node1" presStyleIdx="1" presStyleCnt="4">
        <dgm:presLayoutVars>
          <dgm:chMax val="0"/>
          <dgm:bulletEnabled val="1"/>
        </dgm:presLayoutVars>
      </dgm:prSet>
      <dgm:spPr/>
    </dgm:pt>
    <dgm:pt modelId="{BA798B0C-A730-4FF7-90CF-B321D018CC5C}" type="pres">
      <dgm:prSet presAssocID="{02CAEB14-AA2F-4081-9F3F-70DFBA62A6E3}" presName="childText" presStyleLbl="revTx" presStyleIdx="1" presStyleCnt="4">
        <dgm:presLayoutVars>
          <dgm:bulletEnabled val="1"/>
        </dgm:presLayoutVars>
      </dgm:prSet>
      <dgm:spPr/>
    </dgm:pt>
    <dgm:pt modelId="{E5DCA9FA-CD49-4100-8052-0C4868C744DD}" type="pres">
      <dgm:prSet presAssocID="{A28A742A-DF60-43FC-9C4A-4B44717C6B35}" presName="parentText" presStyleLbl="node1" presStyleIdx="2" presStyleCnt="4">
        <dgm:presLayoutVars>
          <dgm:chMax val="0"/>
          <dgm:bulletEnabled val="1"/>
        </dgm:presLayoutVars>
      </dgm:prSet>
      <dgm:spPr/>
    </dgm:pt>
    <dgm:pt modelId="{9DB60E7A-46B4-4A84-817B-5D79B73999A0}" type="pres">
      <dgm:prSet presAssocID="{A28A742A-DF60-43FC-9C4A-4B44717C6B35}" presName="childText" presStyleLbl="revTx" presStyleIdx="2" presStyleCnt="4">
        <dgm:presLayoutVars>
          <dgm:bulletEnabled val="1"/>
        </dgm:presLayoutVars>
      </dgm:prSet>
      <dgm:spPr/>
    </dgm:pt>
    <dgm:pt modelId="{A48B9DAB-7BE3-46D9-9EDE-572811AFCFDB}" type="pres">
      <dgm:prSet presAssocID="{8B84E5B8-EC07-4CAD-9D9E-3FE5BE93F4EA}" presName="parentText" presStyleLbl="node1" presStyleIdx="3" presStyleCnt="4">
        <dgm:presLayoutVars>
          <dgm:chMax val="0"/>
          <dgm:bulletEnabled val="1"/>
        </dgm:presLayoutVars>
      </dgm:prSet>
      <dgm:spPr/>
    </dgm:pt>
    <dgm:pt modelId="{1F68AB16-43BB-4C4B-9D15-15882F7879B9}" type="pres">
      <dgm:prSet presAssocID="{8B84E5B8-EC07-4CAD-9D9E-3FE5BE93F4EA}" presName="childText" presStyleLbl="revTx" presStyleIdx="3" presStyleCnt="4">
        <dgm:presLayoutVars>
          <dgm:bulletEnabled val="1"/>
        </dgm:presLayoutVars>
      </dgm:prSet>
      <dgm:spPr/>
    </dgm:pt>
  </dgm:ptLst>
  <dgm:cxnLst>
    <dgm:cxn modelId="{F4AAB30A-5A39-4783-87AA-4997B7F2B4E3}" srcId="{FECEE2FB-AB14-4148-8BE9-4C41E848F280}" destId="{1A0F4308-0B8D-4E66-B7A9-5E6AAC904B4E}" srcOrd="0" destOrd="0" parTransId="{506C7B1A-7995-45E0-A125-27DE387D703C}" sibTransId="{7F8550B6-F93A-4F24-8226-720C17CB6391}"/>
    <dgm:cxn modelId="{DD18571E-A349-41D2-A2B8-6E16F6B9BFF0}" type="presOf" srcId="{1A0F4308-0B8D-4E66-B7A9-5E6AAC904B4E}" destId="{B0CAF60E-02F8-4257-B78C-7366FEB30061}" srcOrd="0" destOrd="0" presId="urn:microsoft.com/office/officeart/2005/8/layout/vList2"/>
    <dgm:cxn modelId="{53D04D20-81BB-44E3-AA1A-F92CDCE3B60E}" srcId="{18B061F9-EC0C-4E72-BD8D-F043ABDA5F44}" destId="{02CAEB14-AA2F-4081-9F3F-70DFBA62A6E3}" srcOrd="1" destOrd="0" parTransId="{110B97A9-9263-497D-B838-49FDC5267055}" sibTransId="{0AFE9A8B-A4CE-4C5E-A5BB-AD4129E79EB1}"/>
    <dgm:cxn modelId="{54CD362E-EB23-43B0-9455-6033832377C3}" type="presOf" srcId="{02CAEB14-AA2F-4081-9F3F-70DFBA62A6E3}" destId="{00AB8699-C6CE-4452-9084-55AED5ED13B0}" srcOrd="0" destOrd="0" presId="urn:microsoft.com/office/officeart/2005/8/layout/vList2"/>
    <dgm:cxn modelId="{1576BF38-DFEB-42BC-8166-A11C78CBB8AD}" type="presOf" srcId="{E801E6C3-8FCA-476B-A065-275653678E89}" destId="{BA798B0C-A730-4FF7-90CF-B321D018CC5C}" srcOrd="0" destOrd="0" presId="urn:microsoft.com/office/officeart/2005/8/layout/vList2"/>
    <dgm:cxn modelId="{1299FB64-5328-48F8-86CA-549B3C880068}" type="presOf" srcId="{ACBC5C4E-E44F-4A11-A97A-2C1762CEE138}" destId="{1F68AB16-43BB-4C4B-9D15-15882F7879B9}" srcOrd="0" destOrd="0" presId="urn:microsoft.com/office/officeart/2005/8/layout/vList2"/>
    <dgm:cxn modelId="{7FBC0C65-6E7D-463D-813A-C346B1B73CCD}" type="presOf" srcId="{FECEE2FB-AB14-4148-8BE9-4C41E848F280}" destId="{E440B66E-F16D-4905-9549-D8C54C69AC58}" srcOrd="0" destOrd="0" presId="urn:microsoft.com/office/officeart/2005/8/layout/vList2"/>
    <dgm:cxn modelId="{D9E8D765-5E1D-470C-852F-BD3468AD6934}" srcId="{02CAEB14-AA2F-4081-9F3F-70DFBA62A6E3}" destId="{E801E6C3-8FCA-476B-A065-275653678E89}" srcOrd="0" destOrd="0" parTransId="{E7A6FFDA-29A8-4E03-92F0-828225EB61A9}" sibTransId="{56B488C5-802A-485F-A098-82303D2A207B}"/>
    <dgm:cxn modelId="{5ED2644B-4F0B-49E2-929A-5A6962FD3715}" type="presOf" srcId="{A28A742A-DF60-43FC-9C4A-4B44717C6B35}" destId="{E5DCA9FA-CD49-4100-8052-0C4868C744DD}" srcOrd="0" destOrd="0" presId="urn:microsoft.com/office/officeart/2005/8/layout/vList2"/>
    <dgm:cxn modelId="{9552556E-4F3C-4FE1-88A7-B5490FE18D70}" srcId="{8B84E5B8-EC07-4CAD-9D9E-3FE5BE93F4EA}" destId="{ACBC5C4E-E44F-4A11-A97A-2C1762CEE138}" srcOrd="0" destOrd="0" parTransId="{482C53A5-74D6-488B-ADD3-E2A56C8E28D2}" sibTransId="{3BF9D431-CEC1-4E9A-9563-869179ABB397}"/>
    <dgm:cxn modelId="{86FB9F8F-C53D-4557-88D7-B04FE757A562}" type="presOf" srcId="{18B061F9-EC0C-4E72-BD8D-F043ABDA5F44}" destId="{E343947C-36E0-437E-9FE7-473CDFE42B43}" srcOrd="0" destOrd="0" presId="urn:microsoft.com/office/officeart/2005/8/layout/vList2"/>
    <dgm:cxn modelId="{E30C7C90-792A-4740-BC9D-2DA1B888627D}" srcId="{18B061F9-EC0C-4E72-BD8D-F043ABDA5F44}" destId="{FECEE2FB-AB14-4148-8BE9-4C41E848F280}" srcOrd="0" destOrd="0" parTransId="{6BA18BC2-4FFC-4C76-BB08-7F98615E36EF}" sibTransId="{0EEE8C5E-A3E6-46DF-986D-B2AB5BB946BB}"/>
    <dgm:cxn modelId="{3D51D4AA-272C-4A37-ADF4-DF9C7E817A4F}" srcId="{18B061F9-EC0C-4E72-BD8D-F043ABDA5F44}" destId="{8B84E5B8-EC07-4CAD-9D9E-3FE5BE93F4EA}" srcOrd="3" destOrd="0" parTransId="{CAFD7CC6-E20F-4B1B-BF7B-F9EEAB2A2FDD}" sibTransId="{F6E172ED-39CB-4F38-826F-BEDAAAF7AFF7}"/>
    <dgm:cxn modelId="{D74A82C6-B4CB-4053-BAD8-238119E7AC29}" srcId="{A28A742A-DF60-43FC-9C4A-4B44717C6B35}" destId="{9641914F-BDE3-4E4A-ACEE-A31C33C2E6FB}" srcOrd="0" destOrd="0" parTransId="{E37CD7B2-FC68-4059-88E2-F9174C859063}" sibTransId="{331D897B-3D3A-4A41-B270-E89B9A243A98}"/>
    <dgm:cxn modelId="{4DAF39C7-A6EE-4704-B47D-A3B6F5997E44}" type="presOf" srcId="{9641914F-BDE3-4E4A-ACEE-A31C33C2E6FB}" destId="{9DB60E7A-46B4-4A84-817B-5D79B73999A0}" srcOrd="0" destOrd="0" presId="urn:microsoft.com/office/officeart/2005/8/layout/vList2"/>
    <dgm:cxn modelId="{A3D158D3-14DD-4AA4-BAA8-D302BA71FB77}" srcId="{18B061F9-EC0C-4E72-BD8D-F043ABDA5F44}" destId="{A28A742A-DF60-43FC-9C4A-4B44717C6B35}" srcOrd="2" destOrd="0" parTransId="{C667AB22-6B48-4ED6-AA61-2E8696A63E58}" sibTransId="{54582F86-5BED-46BB-A976-D1219F8A268C}"/>
    <dgm:cxn modelId="{FC3882E0-304A-4F25-A219-914EEADBB27E}" type="presOf" srcId="{8B84E5B8-EC07-4CAD-9D9E-3FE5BE93F4EA}" destId="{A48B9DAB-7BE3-46D9-9EDE-572811AFCFDB}" srcOrd="0" destOrd="0" presId="urn:microsoft.com/office/officeart/2005/8/layout/vList2"/>
    <dgm:cxn modelId="{86498B35-F470-4632-97D7-4D37B2D07759}" type="presParOf" srcId="{E343947C-36E0-437E-9FE7-473CDFE42B43}" destId="{E440B66E-F16D-4905-9549-D8C54C69AC58}" srcOrd="0" destOrd="0" presId="urn:microsoft.com/office/officeart/2005/8/layout/vList2"/>
    <dgm:cxn modelId="{77266165-5CB0-4B82-A3A6-BD94B30AD2B9}" type="presParOf" srcId="{E343947C-36E0-437E-9FE7-473CDFE42B43}" destId="{B0CAF60E-02F8-4257-B78C-7366FEB30061}" srcOrd="1" destOrd="0" presId="urn:microsoft.com/office/officeart/2005/8/layout/vList2"/>
    <dgm:cxn modelId="{430C1D57-08B4-4800-8929-6DE249F0646F}" type="presParOf" srcId="{E343947C-36E0-437E-9FE7-473CDFE42B43}" destId="{00AB8699-C6CE-4452-9084-55AED5ED13B0}" srcOrd="2" destOrd="0" presId="urn:microsoft.com/office/officeart/2005/8/layout/vList2"/>
    <dgm:cxn modelId="{39500BFA-A582-4D5D-A341-865794E17F7C}" type="presParOf" srcId="{E343947C-36E0-437E-9FE7-473CDFE42B43}" destId="{BA798B0C-A730-4FF7-90CF-B321D018CC5C}" srcOrd="3" destOrd="0" presId="urn:microsoft.com/office/officeart/2005/8/layout/vList2"/>
    <dgm:cxn modelId="{17A48453-091A-484E-A693-EFE62E9C245F}" type="presParOf" srcId="{E343947C-36E0-437E-9FE7-473CDFE42B43}" destId="{E5DCA9FA-CD49-4100-8052-0C4868C744DD}" srcOrd="4" destOrd="0" presId="urn:microsoft.com/office/officeart/2005/8/layout/vList2"/>
    <dgm:cxn modelId="{66C74AA3-B9CF-4CC9-B03D-D251C77DC34A}" type="presParOf" srcId="{E343947C-36E0-437E-9FE7-473CDFE42B43}" destId="{9DB60E7A-46B4-4A84-817B-5D79B73999A0}" srcOrd="5" destOrd="0" presId="urn:microsoft.com/office/officeart/2005/8/layout/vList2"/>
    <dgm:cxn modelId="{67E64B26-FA1B-4C12-B9FA-EA47BF4C8D62}" type="presParOf" srcId="{E343947C-36E0-437E-9FE7-473CDFE42B43}" destId="{A48B9DAB-7BE3-46D9-9EDE-572811AFCFDB}" srcOrd="6" destOrd="0" presId="urn:microsoft.com/office/officeart/2005/8/layout/vList2"/>
    <dgm:cxn modelId="{1776A4A5-3648-4694-8E9F-406E875C59E1}" type="presParOf" srcId="{E343947C-36E0-437E-9FE7-473CDFE42B43}" destId="{1F68AB16-43BB-4C4B-9D15-15882F7879B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545455-8225-4CA9-95B7-CA661FF2F941}" type="doc">
      <dgm:prSet loTypeId="urn:microsoft.com/office/officeart/2005/8/layout/process1" loCatId="process" qsTypeId="urn:microsoft.com/office/officeart/2005/8/quickstyle/simple1" qsCatId="simple" csTypeId="urn:microsoft.com/office/officeart/2005/8/colors/accent1_2" csCatId="accent1" phldr="1"/>
      <dgm:spPr/>
    </dgm:pt>
    <dgm:pt modelId="{FFC9DB5D-ADE2-41BA-A256-D1AF574BBB3E}">
      <dgm:prSet phldrT="[Text]"/>
      <dgm:spPr/>
      <dgm:t>
        <a:bodyPr/>
        <a:lstStyle/>
        <a:p>
          <a:r>
            <a:rPr lang="en-GB" dirty="0"/>
            <a:t>Actuaries and other Pensions on Divorce experts (as now)</a:t>
          </a:r>
        </a:p>
      </dgm:t>
    </dgm:pt>
    <dgm:pt modelId="{D21C28CA-CA43-4CE3-8956-6A16B1E2CABD}" type="parTrans" cxnId="{B1A40035-AB2E-4CCC-A5BE-729C4B2A3ED1}">
      <dgm:prSet/>
      <dgm:spPr/>
      <dgm:t>
        <a:bodyPr/>
        <a:lstStyle/>
        <a:p>
          <a:endParaRPr lang="en-GB"/>
        </a:p>
      </dgm:t>
    </dgm:pt>
    <dgm:pt modelId="{C66B970F-06B6-406E-960D-D2AC9EAA28B9}" type="sibTrans" cxnId="{B1A40035-AB2E-4CCC-A5BE-729C4B2A3ED1}">
      <dgm:prSet/>
      <dgm:spPr/>
      <dgm:t>
        <a:bodyPr/>
        <a:lstStyle/>
        <a:p>
          <a:endParaRPr lang="en-GB"/>
        </a:p>
      </dgm:t>
    </dgm:pt>
    <dgm:pt modelId="{02007583-0CEA-4A67-9674-5102B98ADB50}">
      <dgm:prSet/>
      <dgm:spPr/>
      <dgm:t>
        <a:bodyPr/>
        <a:lstStyle/>
        <a:p>
          <a:r>
            <a:rPr lang="en-GB" dirty="0"/>
            <a:t>Actuaries only</a:t>
          </a:r>
        </a:p>
      </dgm:t>
    </dgm:pt>
    <dgm:pt modelId="{88C57086-46D4-459C-9A5D-73C431981D6E}" type="parTrans" cxnId="{F9D14B85-3A26-4968-A9E9-60478057F965}">
      <dgm:prSet/>
      <dgm:spPr/>
      <dgm:t>
        <a:bodyPr/>
        <a:lstStyle/>
        <a:p>
          <a:endParaRPr lang="en-GB"/>
        </a:p>
      </dgm:t>
    </dgm:pt>
    <dgm:pt modelId="{1CF27430-C1A1-453D-92BC-E9657FDDA341}" type="sibTrans" cxnId="{F9D14B85-3A26-4968-A9E9-60478057F965}">
      <dgm:prSet/>
      <dgm:spPr/>
      <dgm:t>
        <a:bodyPr/>
        <a:lstStyle/>
        <a:p>
          <a:endParaRPr lang="en-GB"/>
        </a:p>
      </dgm:t>
    </dgm:pt>
    <dgm:pt modelId="{A1A3813C-8BAB-45DA-BA24-C8377F88F139}">
      <dgm:prSet/>
      <dgm:spPr/>
      <dgm:t>
        <a:bodyPr/>
        <a:lstStyle/>
        <a:p>
          <a:r>
            <a:rPr lang="en-GB" dirty="0"/>
            <a:t>Individuals with some new form of Pensions on Divorce certification</a:t>
          </a:r>
        </a:p>
      </dgm:t>
    </dgm:pt>
    <dgm:pt modelId="{80440669-4BF3-41E5-945F-1D5A594B0FE2}" type="parTrans" cxnId="{B72EAA32-8EBC-492A-A9F9-4A6437249AAB}">
      <dgm:prSet/>
      <dgm:spPr/>
      <dgm:t>
        <a:bodyPr/>
        <a:lstStyle/>
        <a:p>
          <a:endParaRPr lang="en-GB"/>
        </a:p>
      </dgm:t>
    </dgm:pt>
    <dgm:pt modelId="{8A78E6E5-C3C2-4A51-A0AD-28EEA005AC7C}" type="sibTrans" cxnId="{B72EAA32-8EBC-492A-A9F9-4A6437249AAB}">
      <dgm:prSet/>
      <dgm:spPr/>
      <dgm:t>
        <a:bodyPr/>
        <a:lstStyle/>
        <a:p>
          <a:endParaRPr lang="en-GB"/>
        </a:p>
      </dgm:t>
    </dgm:pt>
    <dgm:pt modelId="{1E9BADDA-FECC-484B-8E77-B112C256B7D7}" type="pres">
      <dgm:prSet presAssocID="{B5545455-8225-4CA9-95B7-CA661FF2F941}" presName="Name0" presStyleCnt="0">
        <dgm:presLayoutVars>
          <dgm:dir/>
          <dgm:resizeHandles val="exact"/>
        </dgm:presLayoutVars>
      </dgm:prSet>
      <dgm:spPr/>
    </dgm:pt>
    <dgm:pt modelId="{A33444B0-1CF3-45F0-9F6E-A04121C4D4DC}" type="pres">
      <dgm:prSet presAssocID="{FFC9DB5D-ADE2-41BA-A256-D1AF574BBB3E}" presName="node" presStyleLbl="node1" presStyleIdx="0" presStyleCnt="3">
        <dgm:presLayoutVars>
          <dgm:bulletEnabled val="1"/>
        </dgm:presLayoutVars>
      </dgm:prSet>
      <dgm:spPr/>
    </dgm:pt>
    <dgm:pt modelId="{E306F8C6-6DDF-4965-8582-A04C52ACD074}" type="pres">
      <dgm:prSet presAssocID="{C66B970F-06B6-406E-960D-D2AC9EAA28B9}" presName="sibTrans" presStyleLbl="sibTrans2D1" presStyleIdx="0" presStyleCnt="2"/>
      <dgm:spPr/>
    </dgm:pt>
    <dgm:pt modelId="{837960F9-9BE8-4F00-840D-4F5D0114BC2A}" type="pres">
      <dgm:prSet presAssocID="{C66B970F-06B6-406E-960D-D2AC9EAA28B9}" presName="connectorText" presStyleLbl="sibTrans2D1" presStyleIdx="0" presStyleCnt="2"/>
      <dgm:spPr/>
    </dgm:pt>
    <dgm:pt modelId="{142A48BC-B018-4723-BAC4-203DB9435C70}" type="pres">
      <dgm:prSet presAssocID="{02007583-0CEA-4A67-9674-5102B98ADB50}" presName="node" presStyleLbl="node1" presStyleIdx="1" presStyleCnt="3">
        <dgm:presLayoutVars>
          <dgm:bulletEnabled val="1"/>
        </dgm:presLayoutVars>
      </dgm:prSet>
      <dgm:spPr/>
    </dgm:pt>
    <dgm:pt modelId="{345575A5-6CA0-40FE-ABC5-652856FC596D}" type="pres">
      <dgm:prSet presAssocID="{1CF27430-C1A1-453D-92BC-E9657FDDA341}" presName="sibTrans" presStyleLbl="sibTrans2D1" presStyleIdx="1" presStyleCnt="2"/>
      <dgm:spPr/>
    </dgm:pt>
    <dgm:pt modelId="{7F33249B-263C-4563-A548-F45A3824CBB6}" type="pres">
      <dgm:prSet presAssocID="{1CF27430-C1A1-453D-92BC-E9657FDDA341}" presName="connectorText" presStyleLbl="sibTrans2D1" presStyleIdx="1" presStyleCnt="2"/>
      <dgm:spPr/>
    </dgm:pt>
    <dgm:pt modelId="{00A764D4-43FC-4B9E-BF40-81CCD3C2471A}" type="pres">
      <dgm:prSet presAssocID="{A1A3813C-8BAB-45DA-BA24-C8377F88F139}" presName="node" presStyleLbl="node1" presStyleIdx="2" presStyleCnt="3">
        <dgm:presLayoutVars>
          <dgm:bulletEnabled val="1"/>
        </dgm:presLayoutVars>
      </dgm:prSet>
      <dgm:spPr/>
    </dgm:pt>
  </dgm:ptLst>
  <dgm:cxnLst>
    <dgm:cxn modelId="{B369DF31-B1F9-4CBF-923E-61F5AF90C0C7}" type="presOf" srcId="{1CF27430-C1A1-453D-92BC-E9657FDDA341}" destId="{7F33249B-263C-4563-A548-F45A3824CBB6}" srcOrd="1" destOrd="0" presId="urn:microsoft.com/office/officeart/2005/8/layout/process1"/>
    <dgm:cxn modelId="{B72EAA32-8EBC-492A-A9F9-4A6437249AAB}" srcId="{B5545455-8225-4CA9-95B7-CA661FF2F941}" destId="{A1A3813C-8BAB-45DA-BA24-C8377F88F139}" srcOrd="2" destOrd="0" parTransId="{80440669-4BF3-41E5-945F-1D5A594B0FE2}" sibTransId="{8A78E6E5-C3C2-4A51-A0AD-28EEA005AC7C}"/>
    <dgm:cxn modelId="{B1A40035-AB2E-4CCC-A5BE-729C4B2A3ED1}" srcId="{B5545455-8225-4CA9-95B7-CA661FF2F941}" destId="{FFC9DB5D-ADE2-41BA-A256-D1AF574BBB3E}" srcOrd="0" destOrd="0" parTransId="{D21C28CA-CA43-4CE3-8956-6A16B1E2CABD}" sibTransId="{C66B970F-06B6-406E-960D-D2AC9EAA28B9}"/>
    <dgm:cxn modelId="{E12E9B4B-35E4-409D-A2AD-C5AC309D3E10}" type="presOf" srcId="{A1A3813C-8BAB-45DA-BA24-C8377F88F139}" destId="{00A764D4-43FC-4B9E-BF40-81CCD3C2471A}" srcOrd="0" destOrd="0" presId="urn:microsoft.com/office/officeart/2005/8/layout/process1"/>
    <dgm:cxn modelId="{C4551974-A2EB-4A0D-B1D2-92C59B8C21DF}" type="presOf" srcId="{C66B970F-06B6-406E-960D-D2AC9EAA28B9}" destId="{E306F8C6-6DDF-4965-8582-A04C52ACD074}" srcOrd="0" destOrd="0" presId="urn:microsoft.com/office/officeart/2005/8/layout/process1"/>
    <dgm:cxn modelId="{DB72BB56-5902-42B8-B70D-FEAD96A5BCE2}" type="presOf" srcId="{FFC9DB5D-ADE2-41BA-A256-D1AF574BBB3E}" destId="{A33444B0-1CF3-45F0-9F6E-A04121C4D4DC}" srcOrd="0" destOrd="0" presId="urn:microsoft.com/office/officeart/2005/8/layout/process1"/>
    <dgm:cxn modelId="{C1286A81-543D-432B-8FEA-04BEE3D557AF}" type="presOf" srcId="{1CF27430-C1A1-453D-92BC-E9657FDDA341}" destId="{345575A5-6CA0-40FE-ABC5-652856FC596D}" srcOrd="0" destOrd="0" presId="urn:microsoft.com/office/officeart/2005/8/layout/process1"/>
    <dgm:cxn modelId="{F9D14B85-3A26-4968-A9E9-60478057F965}" srcId="{B5545455-8225-4CA9-95B7-CA661FF2F941}" destId="{02007583-0CEA-4A67-9674-5102B98ADB50}" srcOrd="1" destOrd="0" parTransId="{88C57086-46D4-459C-9A5D-73C431981D6E}" sibTransId="{1CF27430-C1A1-453D-92BC-E9657FDDA341}"/>
    <dgm:cxn modelId="{1A37FE9A-E84C-49B4-B594-B3A7FA9974CF}" type="presOf" srcId="{C66B970F-06B6-406E-960D-D2AC9EAA28B9}" destId="{837960F9-9BE8-4F00-840D-4F5D0114BC2A}" srcOrd="1" destOrd="0" presId="urn:microsoft.com/office/officeart/2005/8/layout/process1"/>
    <dgm:cxn modelId="{7B22BFE5-3860-4765-93EF-A18836BE7439}" type="presOf" srcId="{02007583-0CEA-4A67-9674-5102B98ADB50}" destId="{142A48BC-B018-4723-BAC4-203DB9435C70}" srcOrd="0" destOrd="0" presId="urn:microsoft.com/office/officeart/2005/8/layout/process1"/>
    <dgm:cxn modelId="{630189EA-0C54-4B14-8BA6-D017E5336857}" type="presOf" srcId="{B5545455-8225-4CA9-95B7-CA661FF2F941}" destId="{1E9BADDA-FECC-484B-8E77-B112C256B7D7}" srcOrd="0" destOrd="0" presId="urn:microsoft.com/office/officeart/2005/8/layout/process1"/>
    <dgm:cxn modelId="{05BD1DDB-69A1-4117-A01B-17F16EFB7099}" type="presParOf" srcId="{1E9BADDA-FECC-484B-8E77-B112C256B7D7}" destId="{A33444B0-1CF3-45F0-9F6E-A04121C4D4DC}" srcOrd="0" destOrd="0" presId="urn:microsoft.com/office/officeart/2005/8/layout/process1"/>
    <dgm:cxn modelId="{50B8F4B0-E9EE-4AAC-B068-77CCFBF87AFC}" type="presParOf" srcId="{1E9BADDA-FECC-484B-8E77-B112C256B7D7}" destId="{E306F8C6-6DDF-4965-8582-A04C52ACD074}" srcOrd="1" destOrd="0" presId="urn:microsoft.com/office/officeart/2005/8/layout/process1"/>
    <dgm:cxn modelId="{1B60E413-8171-43FD-B1EF-4D673044C554}" type="presParOf" srcId="{E306F8C6-6DDF-4965-8582-A04C52ACD074}" destId="{837960F9-9BE8-4F00-840D-4F5D0114BC2A}" srcOrd="0" destOrd="0" presId="urn:microsoft.com/office/officeart/2005/8/layout/process1"/>
    <dgm:cxn modelId="{37EC22A4-753F-4312-B434-7D4CA81D0B9A}" type="presParOf" srcId="{1E9BADDA-FECC-484B-8E77-B112C256B7D7}" destId="{142A48BC-B018-4723-BAC4-203DB9435C70}" srcOrd="2" destOrd="0" presId="urn:microsoft.com/office/officeart/2005/8/layout/process1"/>
    <dgm:cxn modelId="{62D4149E-77B6-4A03-A859-443A733785AA}" type="presParOf" srcId="{1E9BADDA-FECC-484B-8E77-B112C256B7D7}" destId="{345575A5-6CA0-40FE-ABC5-652856FC596D}" srcOrd="3" destOrd="0" presId="urn:microsoft.com/office/officeart/2005/8/layout/process1"/>
    <dgm:cxn modelId="{DA0277CB-D243-4780-91AE-40B7C01EA5E7}" type="presParOf" srcId="{345575A5-6CA0-40FE-ABC5-652856FC596D}" destId="{7F33249B-263C-4563-A548-F45A3824CBB6}" srcOrd="0" destOrd="0" presId="urn:microsoft.com/office/officeart/2005/8/layout/process1"/>
    <dgm:cxn modelId="{C577D184-BEF2-48CE-B06C-BA4AFD8D05DD}" type="presParOf" srcId="{1E9BADDA-FECC-484B-8E77-B112C256B7D7}" destId="{00A764D4-43FC-4B9E-BF40-81CCD3C2471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45455-8225-4CA9-95B7-CA661FF2F941}" type="doc">
      <dgm:prSet loTypeId="urn:microsoft.com/office/officeart/2005/8/layout/process1" loCatId="process" qsTypeId="urn:microsoft.com/office/officeart/2005/8/quickstyle/simple1" qsCatId="simple" csTypeId="urn:microsoft.com/office/officeart/2005/8/colors/accent1_2" csCatId="accent1" phldr="1"/>
      <dgm:spPr/>
    </dgm:pt>
    <dgm:pt modelId="{FFC9DB5D-ADE2-41BA-A256-D1AF574BBB3E}">
      <dgm:prSet phldrT="[Text]"/>
      <dgm:spPr/>
      <dgm:t>
        <a:bodyPr/>
        <a:lstStyle/>
        <a:p>
          <a:r>
            <a:rPr lang="en-GB" dirty="0"/>
            <a:t>TRP newbie</a:t>
          </a:r>
        </a:p>
      </dgm:t>
    </dgm:pt>
    <dgm:pt modelId="{D21C28CA-CA43-4CE3-8956-6A16B1E2CABD}" type="parTrans" cxnId="{B1A40035-AB2E-4CCC-A5BE-729C4B2A3ED1}">
      <dgm:prSet/>
      <dgm:spPr/>
      <dgm:t>
        <a:bodyPr/>
        <a:lstStyle/>
        <a:p>
          <a:endParaRPr lang="en-GB"/>
        </a:p>
      </dgm:t>
    </dgm:pt>
    <dgm:pt modelId="{C66B970F-06B6-406E-960D-D2AC9EAA28B9}" type="sibTrans" cxnId="{B1A40035-AB2E-4CCC-A5BE-729C4B2A3ED1}">
      <dgm:prSet/>
      <dgm:spPr/>
      <dgm:t>
        <a:bodyPr/>
        <a:lstStyle/>
        <a:p>
          <a:endParaRPr lang="en-GB"/>
        </a:p>
      </dgm:t>
    </dgm:pt>
    <dgm:pt modelId="{4A2F4911-DFEE-4E69-88E8-A2EF32CB2FC5}">
      <dgm:prSet phldrT="[Text]"/>
      <dgm:spPr/>
      <dgm:t>
        <a:bodyPr/>
        <a:lstStyle/>
        <a:p>
          <a:r>
            <a:rPr lang="en-GB" dirty="0"/>
            <a:t>Haven’t taken part, but have read a report or watched a webinar</a:t>
          </a:r>
        </a:p>
      </dgm:t>
    </dgm:pt>
    <dgm:pt modelId="{83795DCD-5E46-4F1E-9E4F-CE64264EEE42}" type="parTrans" cxnId="{A7AA303A-C2B3-49EE-95CF-555A226C1C83}">
      <dgm:prSet/>
      <dgm:spPr/>
      <dgm:t>
        <a:bodyPr/>
        <a:lstStyle/>
        <a:p>
          <a:endParaRPr lang="en-GB"/>
        </a:p>
      </dgm:t>
    </dgm:pt>
    <dgm:pt modelId="{4A03AE05-1619-4157-8D3B-19950C8C9F68}" type="sibTrans" cxnId="{A7AA303A-C2B3-49EE-95CF-555A226C1C83}">
      <dgm:prSet/>
      <dgm:spPr/>
      <dgm:t>
        <a:bodyPr/>
        <a:lstStyle/>
        <a:p>
          <a:endParaRPr lang="en-GB"/>
        </a:p>
      </dgm:t>
    </dgm:pt>
    <dgm:pt modelId="{8A37E847-38A6-4436-A949-73D970E718F4}">
      <dgm:prSet phldrT="[Text]"/>
      <dgm:spPr/>
      <dgm:t>
        <a:bodyPr/>
        <a:lstStyle/>
        <a:p>
          <a:r>
            <a:rPr lang="en-GB" dirty="0"/>
            <a:t>Taken part in at least one review</a:t>
          </a:r>
        </a:p>
      </dgm:t>
    </dgm:pt>
    <dgm:pt modelId="{EA7A9F9F-7423-4815-BA4F-9AD6BB4F0A80}" type="parTrans" cxnId="{6F030E72-A34F-4823-867F-94BD99EBA1BB}">
      <dgm:prSet/>
      <dgm:spPr/>
      <dgm:t>
        <a:bodyPr/>
        <a:lstStyle/>
        <a:p>
          <a:endParaRPr lang="en-GB"/>
        </a:p>
      </dgm:t>
    </dgm:pt>
    <dgm:pt modelId="{93877BFF-25FD-4D90-8B8F-3E7736CC9FB1}" type="sibTrans" cxnId="{6F030E72-A34F-4823-867F-94BD99EBA1BB}">
      <dgm:prSet/>
      <dgm:spPr/>
      <dgm:t>
        <a:bodyPr/>
        <a:lstStyle/>
        <a:p>
          <a:endParaRPr lang="en-GB"/>
        </a:p>
      </dgm:t>
    </dgm:pt>
    <dgm:pt modelId="{1E9BADDA-FECC-484B-8E77-B112C256B7D7}" type="pres">
      <dgm:prSet presAssocID="{B5545455-8225-4CA9-95B7-CA661FF2F941}" presName="Name0" presStyleCnt="0">
        <dgm:presLayoutVars>
          <dgm:dir/>
          <dgm:resizeHandles val="exact"/>
        </dgm:presLayoutVars>
      </dgm:prSet>
      <dgm:spPr/>
    </dgm:pt>
    <dgm:pt modelId="{A33444B0-1CF3-45F0-9F6E-A04121C4D4DC}" type="pres">
      <dgm:prSet presAssocID="{FFC9DB5D-ADE2-41BA-A256-D1AF574BBB3E}" presName="node" presStyleLbl="node1" presStyleIdx="0" presStyleCnt="3">
        <dgm:presLayoutVars>
          <dgm:bulletEnabled val="1"/>
        </dgm:presLayoutVars>
      </dgm:prSet>
      <dgm:spPr/>
    </dgm:pt>
    <dgm:pt modelId="{E306F8C6-6DDF-4965-8582-A04C52ACD074}" type="pres">
      <dgm:prSet presAssocID="{C66B970F-06B6-406E-960D-D2AC9EAA28B9}" presName="sibTrans" presStyleLbl="sibTrans2D1" presStyleIdx="0" presStyleCnt="2"/>
      <dgm:spPr/>
    </dgm:pt>
    <dgm:pt modelId="{837960F9-9BE8-4F00-840D-4F5D0114BC2A}" type="pres">
      <dgm:prSet presAssocID="{C66B970F-06B6-406E-960D-D2AC9EAA28B9}" presName="connectorText" presStyleLbl="sibTrans2D1" presStyleIdx="0" presStyleCnt="2"/>
      <dgm:spPr/>
    </dgm:pt>
    <dgm:pt modelId="{F6CC9FCF-B3C9-4C9F-A4AA-B8859EF46817}" type="pres">
      <dgm:prSet presAssocID="{4A2F4911-DFEE-4E69-88E8-A2EF32CB2FC5}" presName="node" presStyleLbl="node1" presStyleIdx="1" presStyleCnt="3">
        <dgm:presLayoutVars>
          <dgm:bulletEnabled val="1"/>
        </dgm:presLayoutVars>
      </dgm:prSet>
      <dgm:spPr/>
    </dgm:pt>
    <dgm:pt modelId="{393132BB-D1CB-4C46-BD56-F1083A297657}" type="pres">
      <dgm:prSet presAssocID="{4A03AE05-1619-4157-8D3B-19950C8C9F68}" presName="sibTrans" presStyleLbl="sibTrans2D1" presStyleIdx="1" presStyleCnt="2"/>
      <dgm:spPr/>
    </dgm:pt>
    <dgm:pt modelId="{D646553C-54C7-4909-AA94-FD9409CF0BC4}" type="pres">
      <dgm:prSet presAssocID="{4A03AE05-1619-4157-8D3B-19950C8C9F68}" presName="connectorText" presStyleLbl="sibTrans2D1" presStyleIdx="1" presStyleCnt="2"/>
      <dgm:spPr/>
    </dgm:pt>
    <dgm:pt modelId="{2E1EBF82-8350-42CF-8962-70952847B5F6}" type="pres">
      <dgm:prSet presAssocID="{8A37E847-38A6-4436-A949-73D970E718F4}" presName="node" presStyleLbl="node1" presStyleIdx="2" presStyleCnt="3">
        <dgm:presLayoutVars>
          <dgm:bulletEnabled val="1"/>
        </dgm:presLayoutVars>
      </dgm:prSet>
      <dgm:spPr/>
    </dgm:pt>
  </dgm:ptLst>
  <dgm:cxnLst>
    <dgm:cxn modelId="{B1A40035-AB2E-4CCC-A5BE-729C4B2A3ED1}" srcId="{B5545455-8225-4CA9-95B7-CA661FF2F941}" destId="{FFC9DB5D-ADE2-41BA-A256-D1AF574BBB3E}" srcOrd="0" destOrd="0" parTransId="{D21C28CA-CA43-4CE3-8956-6A16B1E2CABD}" sibTransId="{C66B970F-06B6-406E-960D-D2AC9EAA28B9}"/>
    <dgm:cxn modelId="{A7AA303A-C2B3-49EE-95CF-555A226C1C83}" srcId="{B5545455-8225-4CA9-95B7-CA661FF2F941}" destId="{4A2F4911-DFEE-4E69-88E8-A2EF32CB2FC5}" srcOrd="1" destOrd="0" parTransId="{83795DCD-5E46-4F1E-9E4F-CE64264EEE42}" sibTransId="{4A03AE05-1619-4157-8D3B-19950C8C9F68}"/>
    <dgm:cxn modelId="{6F030E72-A34F-4823-867F-94BD99EBA1BB}" srcId="{B5545455-8225-4CA9-95B7-CA661FF2F941}" destId="{8A37E847-38A6-4436-A949-73D970E718F4}" srcOrd="2" destOrd="0" parTransId="{EA7A9F9F-7423-4815-BA4F-9AD6BB4F0A80}" sibTransId="{93877BFF-25FD-4D90-8B8F-3E7736CC9FB1}"/>
    <dgm:cxn modelId="{C4551974-A2EB-4A0D-B1D2-92C59B8C21DF}" type="presOf" srcId="{C66B970F-06B6-406E-960D-D2AC9EAA28B9}" destId="{E306F8C6-6DDF-4965-8582-A04C52ACD074}" srcOrd="0" destOrd="0" presId="urn:microsoft.com/office/officeart/2005/8/layout/process1"/>
    <dgm:cxn modelId="{DB72BB56-5902-42B8-B70D-FEAD96A5BCE2}" type="presOf" srcId="{FFC9DB5D-ADE2-41BA-A256-D1AF574BBB3E}" destId="{A33444B0-1CF3-45F0-9F6E-A04121C4D4DC}" srcOrd="0" destOrd="0" presId="urn:microsoft.com/office/officeart/2005/8/layout/process1"/>
    <dgm:cxn modelId="{80633B8D-100D-4438-ADCB-BD2552BAF02A}" type="presOf" srcId="{4A03AE05-1619-4157-8D3B-19950C8C9F68}" destId="{393132BB-D1CB-4C46-BD56-F1083A297657}" srcOrd="0" destOrd="0" presId="urn:microsoft.com/office/officeart/2005/8/layout/process1"/>
    <dgm:cxn modelId="{1A37FE9A-E84C-49B4-B594-B3A7FA9974CF}" type="presOf" srcId="{C66B970F-06B6-406E-960D-D2AC9EAA28B9}" destId="{837960F9-9BE8-4F00-840D-4F5D0114BC2A}" srcOrd="1" destOrd="0" presId="urn:microsoft.com/office/officeart/2005/8/layout/process1"/>
    <dgm:cxn modelId="{7E8488AC-B4B4-4DBA-A605-2570B1F557E4}" type="presOf" srcId="{4A2F4911-DFEE-4E69-88E8-A2EF32CB2FC5}" destId="{F6CC9FCF-B3C9-4C9F-A4AA-B8859EF46817}" srcOrd="0" destOrd="0" presId="urn:microsoft.com/office/officeart/2005/8/layout/process1"/>
    <dgm:cxn modelId="{F6748AD0-22E5-411A-86D2-7076AE81BD29}" type="presOf" srcId="{8A37E847-38A6-4436-A949-73D970E718F4}" destId="{2E1EBF82-8350-42CF-8962-70952847B5F6}" srcOrd="0" destOrd="0" presId="urn:microsoft.com/office/officeart/2005/8/layout/process1"/>
    <dgm:cxn modelId="{630189EA-0C54-4B14-8BA6-D017E5336857}" type="presOf" srcId="{B5545455-8225-4CA9-95B7-CA661FF2F941}" destId="{1E9BADDA-FECC-484B-8E77-B112C256B7D7}" srcOrd="0" destOrd="0" presId="urn:microsoft.com/office/officeart/2005/8/layout/process1"/>
    <dgm:cxn modelId="{F44828F1-7359-4874-83EB-7B34F554814A}" type="presOf" srcId="{4A03AE05-1619-4157-8D3B-19950C8C9F68}" destId="{D646553C-54C7-4909-AA94-FD9409CF0BC4}" srcOrd="1" destOrd="0" presId="urn:microsoft.com/office/officeart/2005/8/layout/process1"/>
    <dgm:cxn modelId="{05BD1DDB-69A1-4117-A01B-17F16EFB7099}" type="presParOf" srcId="{1E9BADDA-FECC-484B-8E77-B112C256B7D7}" destId="{A33444B0-1CF3-45F0-9F6E-A04121C4D4DC}" srcOrd="0" destOrd="0" presId="urn:microsoft.com/office/officeart/2005/8/layout/process1"/>
    <dgm:cxn modelId="{50B8F4B0-E9EE-4AAC-B068-77CCFBF87AFC}" type="presParOf" srcId="{1E9BADDA-FECC-484B-8E77-B112C256B7D7}" destId="{E306F8C6-6DDF-4965-8582-A04C52ACD074}" srcOrd="1" destOrd="0" presId="urn:microsoft.com/office/officeart/2005/8/layout/process1"/>
    <dgm:cxn modelId="{1B60E413-8171-43FD-B1EF-4D673044C554}" type="presParOf" srcId="{E306F8C6-6DDF-4965-8582-A04C52ACD074}" destId="{837960F9-9BE8-4F00-840D-4F5D0114BC2A}" srcOrd="0" destOrd="0" presId="urn:microsoft.com/office/officeart/2005/8/layout/process1"/>
    <dgm:cxn modelId="{F83A7CFD-563C-4028-BF1B-D3B287201A27}" type="presParOf" srcId="{1E9BADDA-FECC-484B-8E77-B112C256B7D7}" destId="{F6CC9FCF-B3C9-4C9F-A4AA-B8859EF46817}" srcOrd="2" destOrd="0" presId="urn:microsoft.com/office/officeart/2005/8/layout/process1"/>
    <dgm:cxn modelId="{95E36445-B153-4A1E-9DC9-D3C97FA8B0A8}" type="presParOf" srcId="{1E9BADDA-FECC-484B-8E77-B112C256B7D7}" destId="{393132BB-D1CB-4C46-BD56-F1083A297657}" srcOrd="3" destOrd="0" presId="urn:microsoft.com/office/officeart/2005/8/layout/process1"/>
    <dgm:cxn modelId="{16DBA1C2-E60B-4A3E-B97C-3553294B1AC6}" type="presParOf" srcId="{393132BB-D1CB-4C46-BD56-F1083A297657}" destId="{D646553C-54C7-4909-AA94-FD9409CF0BC4}" srcOrd="0" destOrd="0" presId="urn:microsoft.com/office/officeart/2005/8/layout/process1"/>
    <dgm:cxn modelId="{8BA1DB84-E0D0-4614-9196-A49CAE9E4E05}" type="presParOf" srcId="{1E9BADDA-FECC-484B-8E77-B112C256B7D7}" destId="{2E1EBF82-8350-42CF-8962-70952847B5F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B3BF26-36B5-4BE4-B2C6-10DC1DF76EB5}"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GB"/>
        </a:p>
      </dgm:t>
    </dgm:pt>
    <dgm:pt modelId="{43916AEB-38FD-4545-96EB-13D612108EE3}">
      <dgm:prSet phldrT="[Text]"/>
      <dgm:spPr/>
      <dgm:t>
        <a:bodyPr/>
        <a:lstStyle/>
        <a:p>
          <a:pPr>
            <a:lnSpc>
              <a:spcPct val="100000"/>
            </a:lnSpc>
          </a:pPr>
          <a:r>
            <a:rPr lang="en-GB" dirty="0"/>
            <a:t>Actuaries’ Code and TAS 100</a:t>
          </a:r>
        </a:p>
      </dgm:t>
    </dgm:pt>
    <dgm:pt modelId="{2988B234-7EC0-47F2-B429-FCA324B82201}" type="parTrans" cxnId="{FEFE60E8-3655-4DDF-AA6A-94A58032C9AD}">
      <dgm:prSet/>
      <dgm:spPr/>
      <dgm:t>
        <a:bodyPr/>
        <a:lstStyle/>
        <a:p>
          <a:endParaRPr lang="en-GB"/>
        </a:p>
      </dgm:t>
    </dgm:pt>
    <dgm:pt modelId="{8F62754C-1CC3-4A63-91AE-BCF523482D67}" type="sibTrans" cxnId="{FEFE60E8-3655-4DDF-AA6A-94A58032C9AD}">
      <dgm:prSet/>
      <dgm:spPr/>
      <dgm:t>
        <a:bodyPr/>
        <a:lstStyle/>
        <a:p>
          <a:pPr>
            <a:lnSpc>
              <a:spcPct val="100000"/>
            </a:lnSpc>
          </a:pPr>
          <a:endParaRPr lang="en-GB"/>
        </a:p>
      </dgm:t>
    </dgm:pt>
    <dgm:pt modelId="{8AFD0C89-DC7C-49A9-9D26-2988FF053C19}">
      <dgm:prSet phldrT="[Text]"/>
      <dgm:spPr/>
      <dgm:t>
        <a:bodyPr/>
        <a:lstStyle/>
        <a:p>
          <a:pPr>
            <a:lnSpc>
              <a:spcPct val="100000"/>
            </a:lnSpc>
          </a:pPr>
          <a:r>
            <a:rPr lang="en-GB" dirty="0"/>
            <a:t>APS X2 Work Review</a:t>
          </a:r>
        </a:p>
      </dgm:t>
    </dgm:pt>
    <dgm:pt modelId="{7C12524C-8AAF-4CC6-9454-4F8777347AE4}" type="parTrans" cxnId="{C30B7C6D-9FDA-4813-BFDE-B90389C5C402}">
      <dgm:prSet/>
      <dgm:spPr/>
      <dgm:t>
        <a:bodyPr/>
        <a:lstStyle/>
        <a:p>
          <a:endParaRPr lang="en-GB"/>
        </a:p>
      </dgm:t>
    </dgm:pt>
    <dgm:pt modelId="{24311E85-F05F-4734-8E13-B47282619B1B}" type="sibTrans" cxnId="{C30B7C6D-9FDA-4813-BFDE-B90389C5C402}">
      <dgm:prSet/>
      <dgm:spPr/>
      <dgm:t>
        <a:bodyPr/>
        <a:lstStyle/>
        <a:p>
          <a:pPr>
            <a:lnSpc>
              <a:spcPct val="100000"/>
            </a:lnSpc>
          </a:pPr>
          <a:endParaRPr lang="en-GB"/>
        </a:p>
      </dgm:t>
    </dgm:pt>
    <dgm:pt modelId="{5789B61D-3394-4956-8D03-0E3304AC50A2}">
      <dgm:prSet phldrT="[Text]"/>
      <dgm:spPr/>
      <dgm:t>
        <a:bodyPr/>
        <a:lstStyle/>
        <a:p>
          <a:pPr>
            <a:lnSpc>
              <a:spcPct val="100000"/>
            </a:lnSpc>
          </a:pPr>
          <a:r>
            <a:rPr lang="en-GB" dirty="0"/>
            <a:t>Ways of working</a:t>
          </a:r>
        </a:p>
      </dgm:t>
    </dgm:pt>
    <dgm:pt modelId="{140DE4FE-ECF3-4941-891F-26CB2D9F32D3}" type="parTrans" cxnId="{6E0158A8-D68D-4946-9234-5D289AADF6CA}">
      <dgm:prSet/>
      <dgm:spPr/>
      <dgm:t>
        <a:bodyPr/>
        <a:lstStyle/>
        <a:p>
          <a:endParaRPr lang="en-GB"/>
        </a:p>
      </dgm:t>
    </dgm:pt>
    <dgm:pt modelId="{88B6E440-DAA1-40F7-9D9F-1CF5894B7B5B}" type="sibTrans" cxnId="{6E0158A8-D68D-4946-9234-5D289AADF6CA}">
      <dgm:prSet/>
      <dgm:spPr/>
      <dgm:t>
        <a:bodyPr/>
        <a:lstStyle/>
        <a:p>
          <a:pPr>
            <a:lnSpc>
              <a:spcPct val="100000"/>
            </a:lnSpc>
          </a:pPr>
          <a:endParaRPr lang="en-GB"/>
        </a:p>
      </dgm:t>
    </dgm:pt>
    <dgm:pt modelId="{31CE0A18-660C-4EBC-8C99-89D6ACAB47A5}">
      <dgm:prSet phldrT="[Text]"/>
      <dgm:spPr/>
      <dgm:t>
        <a:bodyPr/>
        <a:lstStyle/>
        <a:p>
          <a:pPr>
            <a:lnSpc>
              <a:spcPct val="100000"/>
            </a:lnSpc>
          </a:pPr>
          <a:r>
            <a:rPr lang="en-GB" dirty="0"/>
            <a:t>Interviews and feedback</a:t>
          </a:r>
        </a:p>
      </dgm:t>
    </dgm:pt>
    <dgm:pt modelId="{6AD20F14-C35C-4002-A076-B761660E5E19}" type="parTrans" cxnId="{5407E98C-785C-42AC-A533-DC570FD912DA}">
      <dgm:prSet/>
      <dgm:spPr/>
      <dgm:t>
        <a:bodyPr/>
        <a:lstStyle/>
        <a:p>
          <a:endParaRPr lang="en-GB"/>
        </a:p>
      </dgm:t>
    </dgm:pt>
    <dgm:pt modelId="{EA699B7B-54E4-4564-B59C-5BF51E296FD9}" type="sibTrans" cxnId="{5407E98C-785C-42AC-A533-DC570FD912DA}">
      <dgm:prSet/>
      <dgm:spPr/>
      <dgm:t>
        <a:bodyPr/>
        <a:lstStyle/>
        <a:p>
          <a:endParaRPr lang="en-GB"/>
        </a:p>
      </dgm:t>
    </dgm:pt>
    <dgm:pt modelId="{90F7A09A-450F-455C-B0E4-7E9C38C15AB3}">
      <dgm:prSet phldrT="[Text]"/>
      <dgm:spPr/>
      <dgm:t>
        <a:bodyPr/>
        <a:lstStyle/>
        <a:p>
          <a:pPr>
            <a:lnSpc>
              <a:spcPct val="100000"/>
            </a:lnSpc>
          </a:pPr>
          <a:r>
            <a:rPr lang="en-GB" dirty="0"/>
            <a:t>Presentation and context of advice</a:t>
          </a:r>
        </a:p>
      </dgm:t>
    </dgm:pt>
    <dgm:pt modelId="{8CB66135-C1AE-41F5-A7D5-E87D3E8FDB84}" type="sibTrans" cxnId="{E2EF2CC0-8366-4D65-8732-2E7EFC350C37}">
      <dgm:prSet/>
      <dgm:spPr/>
      <dgm:t>
        <a:bodyPr/>
        <a:lstStyle/>
        <a:p>
          <a:pPr>
            <a:lnSpc>
              <a:spcPct val="100000"/>
            </a:lnSpc>
          </a:pPr>
          <a:endParaRPr lang="en-GB"/>
        </a:p>
      </dgm:t>
    </dgm:pt>
    <dgm:pt modelId="{6A92E1F0-6E57-44E8-B5A9-E1468CF0E668}" type="parTrans" cxnId="{E2EF2CC0-8366-4D65-8732-2E7EFC350C37}">
      <dgm:prSet/>
      <dgm:spPr/>
      <dgm:t>
        <a:bodyPr/>
        <a:lstStyle/>
        <a:p>
          <a:endParaRPr lang="en-GB"/>
        </a:p>
      </dgm:t>
    </dgm:pt>
    <dgm:pt modelId="{C6E830F1-6FBC-4940-BF1D-088047C34840}" type="pres">
      <dgm:prSet presAssocID="{9AB3BF26-36B5-4BE4-B2C6-10DC1DF76EB5}" presName="root" presStyleCnt="0">
        <dgm:presLayoutVars>
          <dgm:dir/>
          <dgm:resizeHandles val="exact"/>
        </dgm:presLayoutVars>
      </dgm:prSet>
      <dgm:spPr/>
    </dgm:pt>
    <dgm:pt modelId="{518391F5-E7A5-476C-AD36-FD9C2A4E60AB}" type="pres">
      <dgm:prSet presAssocID="{9AB3BF26-36B5-4BE4-B2C6-10DC1DF76EB5}" presName="container" presStyleCnt="0">
        <dgm:presLayoutVars>
          <dgm:dir/>
          <dgm:resizeHandles val="exact"/>
        </dgm:presLayoutVars>
      </dgm:prSet>
      <dgm:spPr/>
    </dgm:pt>
    <dgm:pt modelId="{13B7A922-A456-4C41-A20F-6528A3902383}" type="pres">
      <dgm:prSet presAssocID="{90F7A09A-450F-455C-B0E4-7E9C38C15AB3}" presName="compNode" presStyleCnt="0"/>
      <dgm:spPr/>
    </dgm:pt>
    <dgm:pt modelId="{09CB4F90-5C26-4E63-8D90-E0906E93AF3C}" type="pres">
      <dgm:prSet presAssocID="{90F7A09A-450F-455C-B0E4-7E9C38C15AB3}" presName="iconBgRect" presStyleLbl="bgShp" presStyleIdx="0" presStyleCnt="5"/>
      <dgm:spPr/>
    </dgm:pt>
    <dgm:pt modelId="{7E61DC19-00E5-46D6-BD41-7E008BC82FBE}" type="pres">
      <dgm:prSet presAssocID="{90F7A09A-450F-455C-B0E4-7E9C38C15AB3}" presName="iconRect" presStyleLbl="node1" presStyleIdx="0" presStyleCnt="5"/>
      <dgm:spPr>
        <a:blipFill>
          <a:blip xmlns:r="http://schemas.openxmlformats.org/officeDocument/2006/relationships" r:embed="rId1">
            <a:duotone>
              <a:prstClr val="black"/>
              <a:srgbClr val="D9C3A5">
                <a:tint val="50000"/>
                <a:satMod val="180000"/>
              </a:srgb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outline"/>
        </a:ext>
      </dgm:extLst>
    </dgm:pt>
    <dgm:pt modelId="{24C3DAA5-C7EA-42FA-8C0B-DFD07BA2110B}" type="pres">
      <dgm:prSet presAssocID="{90F7A09A-450F-455C-B0E4-7E9C38C15AB3}" presName="spaceRect" presStyleCnt="0"/>
      <dgm:spPr/>
    </dgm:pt>
    <dgm:pt modelId="{02CCC6B0-3F75-4306-9A22-F238FD455430}" type="pres">
      <dgm:prSet presAssocID="{90F7A09A-450F-455C-B0E4-7E9C38C15AB3}" presName="textRect" presStyleLbl="revTx" presStyleIdx="0" presStyleCnt="5">
        <dgm:presLayoutVars>
          <dgm:chMax val="1"/>
          <dgm:chPref val="1"/>
        </dgm:presLayoutVars>
      </dgm:prSet>
      <dgm:spPr/>
    </dgm:pt>
    <dgm:pt modelId="{BFC354F2-F6F8-4180-97B1-A3ED2F846F06}" type="pres">
      <dgm:prSet presAssocID="{8CB66135-C1AE-41F5-A7D5-E87D3E8FDB84}" presName="sibTrans" presStyleLbl="sibTrans2D1" presStyleIdx="0" presStyleCnt="0"/>
      <dgm:spPr/>
    </dgm:pt>
    <dgm:pt modelId="{21ADE357-5B35-4AC4-8BFA-6E736BA06E3D}" type="pres">
      <dgm:prSet presAssocID="{43916AEB-38FD-4545-96EB-13D612108EE3}" presName="compNode" presStyleCnt="0"/>
      <dgm:spPr/>
    </dgm:pt>
    <dgm:pt modelId="{6AA4E3F6-8104-4C50-8E3C-0AD82AB71E1C}" type="pres">
      <dgm:prSet presAssocID="{43916AEB-38FD-4545-96EB-13D612108EE3}" presName="iconBgRect" presStyleLbl="bgShp" presStyleIdx="1" presStyleCnt="5"/>
      <dgm:spPr/>
    </dgm:pt>
    <dgm:pt modelId="{9FC6D982-D88C-452B-89A2-B7C8818B92CA}" type="pres">
      <dgm:prSet presAssocID="{43916AEB-38FD-4545-96EB-13D612108EE3}" presName="iconRect" presStyleLbl="node1" presStyleIdx="1" presStyleCnt="5"/>
      <dgm:spPr>
        <a:blipFill>
          <a:blip xmlns:r="http://schemas.openxmlformats.org/officeDocument/2006/relationships" r:embed="rId3">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Judge female outline"/>
        </a:ext>
      </dgm:extLst>
    </dgm:pt>
    <dgm:pt modelId="{A9295481-7E73-46EF-AD4F-EFF876C5ED60}" type="pres">
      <dgm:prSet presAssocID="{43916AEB-38FD-4545-96EB-13D612108EE3}" presName="spaceRect" presStyleCnt="0"/>
      <dgm:spPr/>
    </dgm:pt>
    <dgm:pt modelId="{05709306-E6D6-491F-A5BF-768088519E38}" type="pres">
      <dgm:prSet presAssocID="{43916AEB-38FD-4545-96EB-13D612108EE3}" presName="textRect" presStyleLbl="revTx" presStyleIdx="1" presStyleCnt="5">
        <dgm:presLayoutVars>
          <dgm:chMax val="1"/>
          <dgm:chPref val="1"/>
        </dgm:presLayoutVars>
      </dgm:prSet>
      <dgm:spPr/>
    </dgm:pt>
    <dgm:pt modelId="{68BAD131-BFB9-4462-9AFE-0D5E3AADB44B}" type="pres">
      <dgm:prSet presAssocID="{8F62754C-1CC3-4A63-91AE-BCF523482D67}" presName="sibTrans" presStyleLbl="sibTrans2D1" presStyleIdx="0" presStyleCnt="0"/>
      <dgm:spPr/>
    </dgm:pt>
    <dgm:pt modelId="{90410F8C-E3D7-4770-87D8-4C23E496728B}" type="pres">
      <dgm:prSet presAssocID="{8AFD0C89-DC7C-49A9-9D26-2988FF053C19}" presName="compNode" presStyleCnt="0"/>
      <dgm:spPr/>
    </dgm:pt>
    <dgm:pt modelId="{6064EECB-0CEC-41D7-97D1-2B3EAB795AFD}" type="pres">
      <dgm:prSet presAssocID="{8AFD0C89-DC7C-49A9-9D26-2988FF053C19}" presName="iconBgRect" presStyleLbl="bgShp" presStyleIdx="2" presStyleCnt="5"/>
      <dgm:spPr/>
    </dgm:pt>
    <dgm:pt modelId="{496F9F85-AF75-44AF-87F0-A20885EDC444}" type="pres">
      <dgm:prSet presAssocID="{8AFD0C89-DC7C-49A9-9D26-2988FF053C19}" presName="iconRect" presStyleLbl="node1" presStyleIdx="2" presStyleCnt="5"/>
      <dgm:spPr>
        <a:blipFill>
          <a:blip xmlns:r="http://schemas.openxmlformats.org/officeDocument/2006/relationships" r:embed="rId5">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Mixed outline"/>
        </a:ext>
      </dgm:extLst>
    </dgm:pt>
    <dgm:pt modelId="{E5D72E38-2C23-4E2D-A704-5479A545E5EA}" type="pres">
      <dgm:prSet presAssocID="{8AFD0C89-DC7C-49A9-9D26-2988FF053C19}" presName="spaceRect" presStyleCnt="0"/>
      <dgm:spPr/>
    </dgm:pt>
    <dgm:pt modelId="{380EB85F-951D-40F3-B7D4-77D55F511DC6}" type="pres">
      <dgm:prSet presAssocID="{8AFD0C89-DC7C-49A9-9D26-2988FF053C19}" presName="textRect" presStyleLbl="revTx" presStyleIdx="2" presStyleCnt="5">
        <dgm:presLayoutVars>
          <dgm:chMax val="1"/>
          <dgm:chPref val="1"/>
        </dgm:presLayoutVars>
      </dgm:prSet>
      <dgm:spPr/>
    </dgm:pt>
    <dgm:pt modelId="{7AB8A2BF-E024-4357-90C9-27A98F9B8C7E}" type="pres">
      <dgm:prSet presAssocID="{24311E85-F05F-4734-8E13-B47282619B1B}" presName="sibTrans" presStyleLbl="sibTrans2D1" presStyleIdx="0" presStyleCnt="0"/>
      <dgm:spPr/>
    </dgm:pt>
    <dgm:pt modelId="{0E2FAEB9-A03D-4755-A065-455D7828AADE}" type="pres">
      <dgm:prSet presAssocID="{5789B61D-3394-4956-8D03-0E3304AC50A2}" presName="compNode" presStyleCnt="0"/>
      <dgm:spPr/>
    </dgm:pt>
    <dgm:pt modelId="{D1F56DAB-6B65-482F-B478-E3BF6879CE4E}" type="pres">
      <dgm:prSet presAssocID="{5789B61D-3394-4956-8D03-0E3304AC50A2}" presName="iconBgRect" presStyleLbl="bgShp" presStyleIdx="3" presStyleCnt="5" custLinFactX="100000" custLinFactNeighborX="103806" custLinFactNeighborY="4681"/>
      <dgm:spPr/>
    </dgm:pt>
    <dgm:pt modelId="{D01FBE17-B60E-40ED-8985-E1A0B82BD3EE}" type="pres">
      <dgm:prSet presAssocID="{5789B61D-3394-4956-8D03-0E3304AC50A2}" presName="iconRect" presStyleLbl="node1" presStyleIdx="3" presStyleCnt="5" custLinFactX="154507" custLinFactNeighborX="200000" custLinFactNeighborY="9915"/>
      <dgm:spPr>
        <a:blipFill>
          <a:blip xmlns:r="http://schemas.openxmlformats.org/officeDocument/2006/relationships" r:embed="rId7">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5DA66F6B-EBB7-4360-8132-2A4AF70D4A5B}" type="pres">
      <dgm:prSet presAssocID="{5789B61D-3394-4956-8D03-0E3304AC50A2}" presName="spaceRect" presStyleCnt="0"/>
      <dgm:spPr/>
    </dgm:pt>
    <dgm:pt modelId="{D0955D71-385A-405D-A31A-4B51DDB4C912}" type="pres">
      <dgm:prSet presAssocID="{5789B61D-3394-4956-8D03-0E3304AC50A2}" presName="textRect" presStyleLbl="revTx" presStyleIdx="3" presStyleCnt="5" custLinFactNeighborX="86758" custLinFactNeighborY="4681">
        <dgm:presLayoutVars>
          <dgm:chMax val="1"/>
          <dgm:chPref val="1"/>
        </dgm:presLayoutVars>
      </dgm:prSet>
      <dgm:spPr/>
    </dgm:pt>
    <dgm:pt modelId="{A8488A3F-D8F6-4CAF-8203-1B9BA90ED563}" type="pres">
      <dgm:prSet presAssocID="{88B6E440-DAA1-40F7-9D9F-1CF5894B7B5B}" presName="sibTrans" presStyleLbl="sibTrans2D1" presStyleIdx="0" presStyleCnt="0"/>
      <dgm:spPr/>
    </dgm:pt>
    <dgm:pt modelId="{1A58D24C-FB4A-4D38-AB6A-FA50E56FDFB1}" type="pres">
      <dgm:prSet presAssocID="{31CE0A18-660C-4EBC-8C99-89D6ACAB47A5}" presName="compNode" presStyleCnt="0"/>
      <dgm:spPr/>
    </dgm:pt>
    <dgm:pt modelId="{FEE5E7A8-A989-4F2A-98B0-0342046414EA}" type="pres">
      <dgm:prSet presAssocID="{31CE0A18-660C-4EBC-8C99-89D6ACAB47A5}" presName="iconBgRect" presStyleLbl="bgShp" presStyleIdx="4" presStyleCnt="5" custLinFactX="100000" custLinFactNeighborX="103588" custLinFactNeighborY="4681"/>
      <dgm:spPr/>
    </dgm:pt>
    <dgm:pt modelId="{6914AB17-7781-47E4-8066-B32988607C40}" type="pres">
      <dgm:prSet presAssocID="{31CE0A18-660C-4EBC-8C99-89D6ACAB47A5}" presName="iconRect" presStyleLbl="node1" presStyleIdx="4" presStyleCnt="5" custLinFactX="152859" custLinFactNeighborX="200000" custLinFactNeighborY="9915"/>
      <dgm:spPr>
        <a:blipFill>
          <a:blip xmlns:r="http://schemas.openxmlformats.org/officeDocument/2006/relationships" r:embed="rId9">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osed book outline"/>
        </a:ext>
      </dgm:extLst>
    </dgm:pt>
    <dgm:pt modelId="{D4D9DA3D-252E-4008-BCD7-DD983D8E277B}" type="pres">
      <dgm:prSet presAssocID="{31CE0A18-660C-4EBC-8C99-89D6ACAB47A5}" presName="spaceRect" presStyleCnt="0"/>
      <dgm:spPr/>
    </dgm:pt>
    <dgm:pt modelId="{90CF741D-D444-4FC7-99A7-81E6AD7C3DDC}" type="pres">
      <dgm:prSet presAssocID="{31CE0A18-660C-4EBC-8C99-89D6ACAB47A5}" presName="textRect" presStyleLbl="revTx" presStyleIdx="4" presStyleCnt="5" custLinFactNeighborX="91034" custLinFactNeighborY="4681">
        <dgm:presLayoutVars>
          <dgm:chMax val="1"/>
          <dgm:chPref val="1"/>
        </dgm:presLayoutVars>
      </dgm:prSet>
      <dgm:spPr/>
    </dgm:pt>
  </dgm:ptLst>
  <dgm:cxnLst>
    <dgm:cxn modelId="{A16E0515-742E-4B6C-9AD8-985B0BB78044}" type="presOf" srcId="{90F7A09A-450F-455C-B0E4-7E9C38C15AB3}" destId="{02CCC6B0-3F75-4306-9A22-F238FD455430}" srcOrd="0" destOrd="0" presId="urn:microsoft.com/office/officeart/2018/2/layout/IconCircleList"/>
    <dgm:cxn modelId="{A23ACA33-7047-480A-A95F-67EC939433FB}" type="presOf" srcId="{9AB3BF26-36B5-4BE4-B2C6-10DC1DF76EB5}" destId="{C6E830F1-6FBC-4940-BF1D-088047C34840}" srcOrd="0" destOrd="0" presId="urn:microsoft.com/office/officeart/2018/2/layout/IconCircleList"/>
    <dgm:cxn modelId="{C30B7C6D-9FDA-4813-BFDE-B90389C5C402}" srcId="{9AB3BF26-36B5-4BE4-B2C6-10DC1DF76EB5}" destId="{8AFD0C89-DC7C-49A9-9D26-2988FF053C19}" srcOrd="2" destOrd="0" parTransId="{7C12524C-8AAF-4CC6-9454-4F8777347AE4}" sibTransId="{24311E85-F05F-4734-8E13-B47282619B1B}"/>
    <dgm:cxn modelId="{84FDDC6F-656B-4D15-8436-CC88018A1AAB}" type="presOf" srcId="{5789B61D-3394-4956-8D03-0E3304AC50A2}" destId="{D0955D71-385A-405D-A31A-4B51DDB4C912}" srcOrd="0" destOrd="0" presId="urn:microsoft.com/office/officeart/2018/2/layout/IconCircleList"/>
    <dgm:cxn modelId="{0AE07F76-F7C4-40DF-8947-DBEF3087E9A3}" type="presOf" srcId="{8F62754C-1CC3-4A63-91AE-BCF523482D67}" destId="{68BAD131-BFB9-4462-9AFE-0D5E3AADB44B}" srcOrd="0" destOrd="0" presId="urn:microsoft.com/office/officeart/2018/2/layout/IconCircleList"/>
    <dgm:cxn modelId="{5407E98C-785C-42AC-A533-DC570FD912DA}" srcId="{9AB3BF26-36B5-4BE4-B2C6-10DC1DF76EB5}" destId="{31CE0A18-660C-4EBC-8C99-89D6ACAB47A5}" srcOrd="4" destOrd="0" parTransId="{6AD20F14-C35C-4002-A076-B761660E5E19}" sibTransId="{EA699B7B-54E4-4564-B59C-5BF51E296FD9}"/>
    <dgm:cxn modelId="{C95E4C93-1096-43FD-B519-35A246009065}" type="presOf" srcId="{8AFD0C89-DC7C-49A9-9D26-2988FF053C19}" destId="{380EB85F-951D-40F3-B7D4-77D55F511DC6}" srcOrd="0" destOrd="0" presId="urn:microsoft.com/office/officeart/2018/2/layout/IconCircleList"/>
    <dgm:cxn modelId="{E00F3F96-6CD8-442B-8D18-63F7FA8E9EEB}" type="presOf" srcId="{43916AEB-38FD-4545-96EB-13D612108EE3}" destId="{05709306-E6D6-491F-A5BF-768088519E38}" srcOrd="0" destOrd="0" presId="urn:microsoft.com/office/officeart/2018/2/layout/IconCircleList"/>
    <dgm:cxn modelId="{4916A8A5-C242-4CF6-8A7D-96B7B2C22C36}" type="presOf" srcId="{31CE0A18-660C-4EBC-8C99-89D6ACAB47A5}" destId="{90CF741D-D444-4FC7-99A7-81E6AD7C3DDC}" srcOrd="0" destOrd="0" presId="urn:microsoft.com/office/officeart/2018/2/layout/IconCircleList"/>
    <dgm:cxn modelId="{6E0158A8-D68D-4946-9234-5D289AADF6CA}" srcId="{9AB3BF26-36B5-4BE4-B2C6-10DC1DF76EB5}" destId="{5789B61D-3394-4956-8D03-0E3304AC50A2}" srcOrd="3" destOrd="0" parTransId="{140DE4FE-ECF3-4941-891F-26CB2D9F32D3}" sibTransId="{88B6E440-DAA1-40F7-9D9F-1CF5894B7B5B}"/>
    <dgm:cxn modelId="{F3C315AA-3B4B-4168-B89E-2EB55E177B0F}" type="presOf" srcId="{88B6E440-DAA1-40F7-9D9F-1CF5894B7B5B}" destId="{A8488A3F-D8F6-4CAF-8203-1B9BA90ED563}" srcOrd="0" destOrd="0" presId="urn:microsoft.com/office/officeart/2018/2/layout/IconCircleList"/>
    <dgm:cxn modelId="{B1B0C8B4-6BA8-4B75-A5D0-6266CD6CBBF9}" type="presOf" srcId="{8CB66135-C1AE-41F5-A7D5-E87D3E8FDB84}" destId="{BFC354F2-F6F8-4180-97B1-A3ED2F846F06}" srcOrd="0" destOrd="0" presId="urn:microsoft.com/office/officeart/2018/2/layout/IconCircleList"/>
    <dgm:cxn modelId="{E2EF2CC0-8366-4D65-8732-2E7EFC350C37}" srcId="{9AB3BF26-36B5-4BE4-B2C6-10DC1DF76EB5}" destId="{90F7A09A-450F-455C-B0E4-7E9C38C15AB3}" srcOrd="0" destOrd="0" parTransId="{6A92E1F0-6E57-44E8-B5A9-E1468CF0E668}" sibTransId="{8CB66135-C1AE-41F5-A7D5-E87D3E8FDB84}"/>
    <dgm:cxn modelId="{FD294FD2-BBAE-4C67-A3AC-1BBA5AA44FC4}" type="presOf" srcId="{24311E85-F05F-4734-8E13-B47282619B1B}" destId="{7AB8A2BF-E024-4357-90C9-27A98F9B8C7E}" srcOrd="0" destOrd="0" presId="urn:microsoft.com/office/officeart/2018/2/layout/IconCircleList"/>
    <dgm:cxn modelId="{FEFE60E8-3655-4DDF-AA6A-94A58032C9AD}" srcId="{9AB3BF26-36B5-4BE4-B2C6-10DC1DF76EB5}" destId="{43916AEB-38FD-4545-96EB-13D612108EE3}" srcOrd="1" destOrd="0" parTransId="{2988B234-7EC0-47F2-B429-FCA324B82201}" sibTransId="{8F62754C-1CC3-4A63-91AE-BCF523482D67}"/>
    <dgm:cxn modelId="{4EDC369B-01D4-436D-A0B8-9606E0E61D76}" type="presParOf" srcId="{C6E830F1-6FBC-4940-BF1D-088047C34840}" destId="{518391F5-E7A5-476C-AD36-FD9C2A4E60AB}" srcOrd="0" destOrd="0" presId="urn:microsoft.com/office/officeart/2018/2/layout/IconCircleList"/>
    <dgm:cxn modelId="{082F6144-C135-48C4-A0EB-241F96F3CA60}" type="presParOf" srcId="{518391F5-E7A5-476C-AD36-FD9C2A4E60AB}" destId="{13B7A922-A456-4C41-A20F-6528A3902383}" srcOrd="0" destOrd="0" presId="urn:microsoft.com/office/officeart/2018/2/layout/IconCircleList"/>
    <dgm:cxn modelId="{8D1E94BB-AC6F-4556-B983-7FBC54B1846B}" type="presParOf" srcId="{13B7A922-A456-4C41-A20F-6528A3902383}" destId="{09CB4F90-5C26-4E63-8D90-E0906E93AF3C}" srcOrd="0" destOrd="0" presId="urn:microsoft.com/office/officeart/2018/2/layout/IconCircleList"/>
    <dgm:cxn modelId="{E67B10DB-24DE-4BD6-824B-8AEC94458B31}" type="presParOf" srcId="{13B7A922-A456-4C41-A20F-6528A3902383}" destId="{7E61DC19-00E5-46D6-BD41-7E008BC82FBE}" srcOrd="1" destOrd="0" presId="urn:microsoft.com/office/officeart/2018/2/layout/IconCircleList"/>
    <dgm:cxn modelId="{5E57F442-1C37-4F2C-8073-F449062A0476}" type="presParOf" srcId="{13B7A922-A456-4C41-A20F-6528A3902383}" destId="{24C3DAA5-C7EA-42FA-8C0B-DFD07BA2110B}" srcOrd="2" destOrd="0" presId="urn:microsoft.com/office/officeart/2018/2/layout/IconCircleList"/>
    <dgm:cxn modelId="{4B0640E9-13A2-4B89-82CC-91553A705416}" type="presParOf" srcId="{13B7A922-A456-4C41-A20F-6528A3902383}" destId="{02CCC6B0-3F75-4306-9A22-F238FD455430}" srcOrd="3" destOrd="0" presId="urn:microsoft.com/office/officeart/2018/2/layout/IconCircleList"/>
    <dgm:cxn modelId="{DC069F37-B78F-4BD7-B017-4FE970A6805E}" type="presParOf" srcId="{518391F5-E7A5-476C-AD36-FD9C2A4E60AB}" destId="{BFC354F2-F6F8-4180-97B1-A3ED2F846F06}" srcOrd="1" destOrd="0" presId="urn:microsoft.com/office/officeart/2018/2/layout/IconCircleList"/>
    <dgm:cxn modelId="{0370ED80-E39A-4620-84A2-8B8F7A9575AC}" type="presParOf" srcId="{518391F5-E7A5-476C-AD36-FD9C2A4E60AB}" destId="{21ADE357-5B35-4AC4-8BFA-6E736BA06E3D}" srcOrd="2" destOrd="0" presId="urn:microsoft.com/office/officeart/2018/2/layout/IconCircleList"/>
    <dgm:cxn modelId="{84E72904-CE53-461C-A04B-1FEA0D2EE3F5}" type="presParOf" srcId="{21ADE357-5B35-4AC4-8BFA-6E736BA06E3D}" destId="{6AA4E3F6-8104-4C50-8E3C-0AD82AB71E1C}" srcOrd="0" destOrd="0" presId="urn:microsoft.com/office/officeart/2018/2/layout/IconCircleList"/>
    <dgm:cxn modelId="{4B35E4AF-08E6-4E92-AC4D-A62AF67AF78E}" type="presParOf" srcId="{21ADE357-5B35-4AC4-8BFA-6E736BA06E3D}" destId="{9FC6D982-D88C-452B-89A2-B7C8818B92CA}" srcOrd="1" destOrd="0" presId="urn:microsoft.com/office/officeart/2018/2/layout/IconCircleList"/>
    <dgm:cxn modelId="{167DA533-AFB3-410C-B617-03E3E4489C02}" type="presParOf" srcId="{21ADE357-5B35-4AC4-8BFA-6E736BA06E3D}" destId="{A9295481-7E73-46EF-AD4F-EFF876C5ED60}" srcOrd="2" destOrd="0" presId="urn:microsoft.com/office/officeart/2018/2/layout/IconCircleList"/>
    <dgm:cxn modelId="{B314BB33-0EC9-4A92-BAB3-1B25E2E492E1}" type="presParOf" srcId="{21ADE357-5B35-4AC4-8BFA-6E736BA06E3D}" destId="{05709306-E6D6-491F-A5BF-768088519E38}" srcOrd="3" destOrd="0" presId="urn:microsoft.com/office/officeart/2018/2/layout/IconCircleList"/>
    <dgm:cxn modelId="{6982DC2A-A02C-4CB6-B49A-179A1EA82A26}" type="presParOf" srcId="{518391F5-E7A5-476C-AD36-FD9C2A4E60AB}" destId="{68BAD131-BFB9-4462-9AFE-0D5E3AADB44B}" srcOrd="3" destOrd="0" presId="urn:microsoft.com/office/officeart/2018/2/layout/IconCircleList"/>
    <dgm:cxn modelId="{E039C54E-773E-4B1A-B8BB-5F047CC67C1F}" type="presParOf" srcId="{518391F5-E7A5-476C-AD36-FD9C2A4E60AB}" destId="{90410F8C-E3D7-4770-87D8-4C23E496728B}" srcOrd="4" destOrd="0" presId="urn:microsoft.com/office/officeart/2018/2/layout/IconCircleList"/>
    <dgm:cxn modelId="{2707BFE8-045B-417C-B614-AE669BE005AE}" type="presParOf" srcId="{90410F8C-E3D7-4770-87D8-4C23E496728B}" destId="{6064EECB-0CEC-41D7-97D1-2B3EAB795AFD}" srcOrd="0" destOrd="0" presId="urn:microsoft.com/office/officeart/2018/2/layout/IconCircleList"/>
    <dgm:cxn modelId="{E8CE36DD-9008-4519-9C07-D2AD4FAA7ADD}" type="presParOf" srcId="{90410F8C-E3D7-4770-87D8-4C23E496728B}" destId="{496F9F85-AF75-44AF-87F0-A20885EDC444}" srcOrd="1" destOrd="0" presId="urn:microsoft.com/office/officeart/2018/2/layout/IconCircleList"/>
    <dgm:cxn modelId="{EAD912B8-8B63-4763-ACBE-84862C0F93CB}" type="presParOf" srcId="{90410F8C-E3D7-4770-87D8-4C23E496728B}" destId="{E5D72E38-2C23-4E2D-A704-5479A545E5EA}" srcOrd="2" destOrd="0" presId="urn:microsoft.com/office/officeart/2018/2/layout/IconCircleList"/>
    <dgm:cxn modelId="{4B88366E-4342-4754-8B47-5F0B372DA29B}" type="presParOf" srcId="{90410F8C-E3D7-4770-87D8-4C23E496728B}" destId="{380EB85F-951D-40F3-B7D4-77D55F511DC6}" srcOrd="3" destOrd="0" presId="urn:microsoft.com/office/officeart/2018/2/layout/IconCircleList"/>
    <dgm:cxn modelId="{7DDD5E34-9326-4D21-8C05-92C732ABF6CB}" type="presParOf" srcId="{518391F5-E7A5-476C-AD36-FD9C2A4E60AB}" destId="{7AB8A2BF-E024-4357-90C9-27A98F9B8C7E}" srcOrd="5" destOrd="0" presId="urn:microsoft.com/office/officeart/2018/2/layout/IconCircleList"/>
    <dgm:cxn modelId="{E801711D-3B24-4D52-88D9-34A1BB9C7828}" type="presParOf" srcId="{518391F5-E7A5-476C-AD36-FD9C2A4E60AB}" destId="{0E2FAEB9-A03D-4755-A065-455D7828AADE}" srcOrd="6" destOrd="0" presId="urn:microsoft.com/office/officeart/2018/2/layout/IconCircleList"/>
    <dgm:cxn modelId="{D51CA506-2FB3-49B5-BC33-3DD1A4DC50A0}" type="presParOf" srcId="{0E2FAEB9-A03D-4755-A065-455D7828AADE}" destId="{D1F56DAB-6B65-482F-B478-E3BF6879CE4E}" srcOrd="0" destOrd="0" presId="urn:microsoft.com/office/officeart/2018/2/layout/IconCircleList"/>
    <dgm:cxn modelId="{C85BE578-3DBE-4FB2-B737-2D54183A0B78}" type="presParOf" srcId="{0E2FAEB9-A03D-4755-A065-455D7828AADE}" destId="{D01FBE17-B60E-40ED-8985-E1A0B82BD3EE}" srcOrd="1" destOrd="0" presId="urn:microsoft.com/office/officeart/2018/2/layout/IconCircleList"/>
    <dgm:cxn modelId="{3D6AE51D-78F5-4ABD-8C45-A5739CF01A73}" type="presParOf" srcId="{0E2FAEB9-A03D-4755-A065-455D7828AADE}" destId="{5DA66F6B-EBB7-4360-8132-2A4AF70D4A5B}" srcOrd="2" destOrd="0" presId="urn:microsoft.com/office/officeart/2018/2/layout/IconCircleList"/>
    <dgm:cxn modelId="{77DBE152-A9AC-4020-B76C-E3F17D304DEA}" type="presParOf" srcId="{0E2FAEB9-A03D-4755-A065-455D7828AADE}" destId="{D0955D71-385A-405D-A31A-4B51DDB4C912}" srcOrd="3" destOrd="0" presId="urn:microsoft.com/office/officeart/2018/2/layout/IconCircleList"/>
    <dgm:cxn modelId="{CFC4546F-A5C6-442C-B7C9-847525F83AE5}" type="presParOf" srcId="{518391F5-E7A5-476C-AD36-FD9C2A4E60AB}" destId="{A8488A3F-D8F6-4CAF-8203-1B9BA90ED563}" srcOrd="7" destOrd="0" presId="urn:microsoft.com/office/officeart/2018/2/layout/IconCircleList"/>
    <dgm:cxn modelId="{7ADD745D-E4DC-4136-81D5-B15710F60985}" type="presParOf" srcId="{518391F5-E7A5-476C-AD36-FD9C2A4E60AB}" destId="{1A58D24C-FB4A-4D38-AB6A-FA50E56FDFB1}" srcOrd="8" destOrd="0" presId="urn:microsoft.com/office/officeart/2018/2/layout/IconCircleList"/>
    <dgm:cxn modelId="{7669150A-D79C-4C44-987A-31F39C108766}" type="presParOf" srcId="{1A58D24C-FB4A-4D38-AB6A-FA50E56FDFB1}" destId="{FEE5E7A8-A989-4F2A-98B0-0342046414EA}" srcOrd="0" destOrd="0" presId="urn:microsoft.com/office/officeart/2018/2/layout/IconCircleList"/>
    <dgm:cxn modelId="{BC840680-0554-4486-8414-D893E84C773D}" type="presParOf" srcId="{1A58D24C-FB4A-4D38-AB6A-FA50E56FDFB1}" destId="{6914AB17-7781-47E4-8066-B32988607C40}" srcOrd="1" destOrd="0" presId="urn:microsoft.com/office/officeart/2018/2/layout/IconCircleList"/>
    <dgm:cxn modelId="{421DCCE7-090D-4A44-A0BE-35E37D4F0C19}" type="presParOf" srcId="{1A58D24C-FB4A-4D38-AB6A-FA50E56FDFB1}" destId="{D4D9DA3D-252E-4008-BCD7-DD983D8E277B}" srcOrd="2" destOrd="0" presId="urn:microsoft.com/office/officeart/2018/2/layout/IconCircleList"/>
    <dgm:cxn modelId="{DE96FE20-9142-403F-8017-48388BEE399C}" type="presParOf" srcId="{1A58D24C-FB4A-4D38-AB6A-FA50E56FDFB1}" destId="{90CF741D-D444-4FC7-99A7-81E6AD7C3D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545455-8225-4CA9-95B7-CA661FF2F941}" type="doc">
      <dgm:prSet loTypeId="urn:microsoft.com/office/officeart/2005/8/layout/process1" loCatId="process" qsTypeId="urn:microsoft.com/office/officeart/2005/8/quickstyle/simple1" qsCatId="simple" csTypeId="urn:microsoft.com/office/officeart/2005/8/colors/accent1_2" csCatId="accent1" phldr="1"/>
      <dgm:spPr/>
    </dgm:pt>
    <dgm:pt modelId="{FFC9DB5D-ADE2-41BA-A256-D1AF574BBB3E}">
      <dgm:prSet phldrT="[Text]"/>
      <dgm:spPr/>
      <dgm:t>
        <a:bodyPr/>
        <a:lstStyle/>
        <a:p>
          <a:r>
            <a:rPr lang="en-GB" dirty="0"/>
            <a:t>Pensions on Divorce expert</a:t>
          </a:r>
        </a:p>
      </dgm:t>
    </dgm:pt>
    <dgm:pt modelId="{D21C28CA-CA43-4CE3-8956-6A16B1E2CABD}" type="parTrans" cxnId="{B1A40035-AB2E-4CCC-A5BE-729C4B2A3ED1}">
      <dgm:prSet/>
      <dgm:spPr/>
      <dgm:t>
        <a:bodyPr/>
        <a:lstStyle/>
        <a:p>
          <a:endParaRPr lang="en-GB"/>
        </a:p>
      </dgm:t>
    </dgm:pt>
    <dgm:pt modelId="{C66B970F-06B6-406E-960D-D2AC9EAA28B9}" type="sibTrans" cxnId="{B1A40035-AB2E-4CCC-A5BE-729C4B2A3ED1}">
      <dgm:prSet/>
      <dgm:spPr/>
      <dgm:t>
        <a:bodyPr/>
        <a:lstStyle/>
        <a:p>
          <a:endParaRPr lang="en-GB"/>
        </a:p>
      </dgm:t>
    </dgm:pt>
    <dgm:pt modelId="{CACFCA14-6326-4D88-96C9-49802F93C0AC}">
      <dgm:prSet phldrT="[Text]"/>
      <dgm:spPr/>
      <dgm:t>
        <a:bodyPr/>
        <a:lstStyle/>
        <a:p>
          <a:r>
            <a:rPr lang="en-GB" dirty="0"/>
            <a:t>Family lawyer</a:t>
          </a:r>
        </a:p>
      </dgm:t>
    </dgm:pt>
    <dgm:pt modelId="{71631D57-85B2-4418-8D8C-EB047A1F2368}" type="parTrans" cxnId="{1394BFF7-99D7-496F-8F20-A5FEE8633683}">
      <dgm:prSet/>
      <dgm:spPr/>
      <dgm:t>
        <a:bodyPr/>
        <a:lstStyle/>
        <a:p>
          <a:endParaRPr lang="en-GB"/>
        </a:p>
      </dgm:t>
    </dgm:pt>
    <dgm:pt modelId="{65F797EE-18CA-4411-9008-EA631D41EF9C}" type="sibTrans" cxnId="{1394BFF7-99D7-496F-8F20-A5FEE8633683}">
      <dgm:prSet/>
      <dgm:spPr/>
      <dgm:t>
        <a:bodyPr/>
        <a:lstStyle/>
        <a:p>
          <a:endParaRPr lang="en-GB"/>
        </a:p>
      </dgm:t>
    </dgm:pt>
    <dgm:pt modelId="{2476483E-A1C2-44C6-A4C2-CB990ADFE694}">
      <dgm:prSet phldrT="[Text]"/>
      <dgm:spPr/>
      <dgm:t>
        <a:bodyPr/>
        <a:lstStyle/>
        <a:p>
          <a:r>
            <a:rPr lang="en-GB" dirty="0"/>
            <a:t>Active interest in pensions on divorce</a:t>
          </a:r>
        </a:p>
      </dgm:t>
    </dgm:pt>
    <dgm:pt modelId="{F49CAEEE-AEE8-4D81-B4E2-0FC8F200D589}" type="parTrans" cxnId="{F66531E6-51EF-45FE-9E1C-E7FC05DEBBEC}">
      <dgm:prSet/>
      <dgm:spPr/>
      <dgm:t>
        <a:bodyPr/>
        <a:lstStyle/>
        <a:p>
          <a:endParaRPr lang="en-GB"/>
        </a:p>
      </dgm:t>
    </dgm:pt>
    <dgm:pt modelId="{EAE914F0-7372-4162-8B3C-7C5C568CB91F}" type="sibTrans" cxnId="{F66531E6-51EF-45FE-9E1C-E7FC05DEBBEC}">
      <dgm:prSet/>
      <dgm:spPr/>
      <dgm:t>
        <a:bodyPr/>
        <a:lstStyle/>
        <a:p>
          <a:endParaRPr lang="en-GB"/>
        </a:p>
      </dgm:t>
    </dgm:pt>
    <dgm:pt modelId="{9307A5AD-46EC-4A7C-B810-4F2AB386E19D}">
      <dgm:prSet phldrT="[Text]"/>
      <dgm:spPr/>
      <dgm:t>
        <a:bodyPr/>
        <a:lstStyle/>
        <a:p>
          <a:r>
            <a:rPr lang="en-GB" dirty="0"/>
            <a:t>Other</a:t>
          </a:r>
        </a:p>
      </dgm:t>
    </dgm:pt>
    <dgm:pt modelId="{75D92FDD-A2ED-4638-BEC2-92E30F85F3FD}" type="parTrans" cxnId="{F28AB546-5E1F-40DC-AA86-0FDA9EB8F640}">
      <dgm:prSet/>
      <dgm:spPr/>
      <dgm:t>
        <a:bodyPr/>
        <a:lstStyle/>
        <a:p>
          <a:endParaRPr lang="en-GB"/>
        </a:p>
      </dgm:t>
    </dgm:pt>
    <dgm:pt modelId="{C4D82172-CFE6-4171-A218-5F6CB2ABEA44}" type="sibTrans" cxnId="{F28AB546-5E1F-40DC-AA86-0FDA9EB8F640}">
      <dgm:prSet/>
      <dgm:spPr/>
      <dgm:t>
        <a:bodyPr/>
        <a:lstStyle/>
        <a:p>
          <a:endParaRPr lang="en-GB"/>
        </a:p>
      </dgm:t>
    </dgm:pt>
    <dgm:pt modelId="{1E9BADDA-FECC-484B-8E77-B112C256B7D7}" type="pres">
      <dgm:prSet presAssocID="{B5545455-8225-4CA9-95B7-CA661FF2F941}" presName="Name0" presStyleCnt="0">
        <dgm:presLayoutVars>
          <dgm:dir/>
          <dgm:resizeHandles val="exact"/>
        </dgm:presLayoutVars>
      </dgm:prSet>
      <dgm:spPr/>
    </dgm:pt>
    <dgm:pt modelId="{A33444B0-1CF3-45F0-9F6E-A04121C4D4DC}" type="pres">
      <dgm:prSet presAssocID="{FFC9DB5D-ADE2-41BA-A256-D1AF574BBB3E}" presName="node" presStyleLbl="node1" presStyleIdx="0" presStyleCnt="4">
        <dgm:presLayoutVars>
          <dgm:bulletEnabled val="1"/>
        </dgm:presLayoutVars>
      </dgm:prSet>
      <dgm:spPr/>
    </dgm:pt>
    <dgm:pt modelId="{E306F8C6-6DDF-4965-8582-A04C52ACD074}" type="pres">
      <dgm:prSet presAssocID="{C66B970F-06B6-406E-960D-D2AC9EAA28B9}" presName="sibTrans" presStyleLbl="sibTrans2D1" presStyleIdx="0" presStyleCnt="3"/>
      <dgm:spPr/>
    </dgm:pt>
    <dgm:pt modelId="{837960F9-9BE8-4F00-840D-4F5D0114BC2A}" type="pres">
      <dgm:prSet presAssocID="{C66B970F-06B6-406E-960D-D2AC9EAA28B9}" presName="connectorText" presStyleLbl="sibTrans2D1" presStyleIdx="0" presStyleCnt="3"/>
      <dgm:spPr/>
    </dgm:pt>
    <dgm:pt modelId="{9DF3B51A-8CBB-4361-AD82-AA63EA51154E}" type="pres">
      <dgm:prSet presAssocID="{CACFCA14-6326-4D88-96C9-49802F93C0AC}" presName="node" presStyleLbl="node1" presStyleIdx="1" presStyleCnt="4">
        <dgm:presLayoutVars>
          <dgm:bulletEnabled val="1"/>
        </dgm:presLayoutVars>
      </dgm:prSet>
      <dgm:spPr/>
    </dgm:pt>
    <dgm:pt modelId="{52C2FD4C-9EA1-4508-9508-4A2880889847}" type="pres">
      <dgm:prSet presAssocID="{65F797EE-18CA-4411-9008-EA631D41EF9C}" presName="sibTrans" presStyleLbl="sibTrans2D1" presStyleIdx="1" presStyleCnt="3"/>
      <dgm:spPr/>
    </dgm:pt>
    <dgm:pt modelId="{1071D683-B9EB-4FE7-920D-EF3E4C5AF9D5}" type="pres">
      <dgm:prSet presAssocID="{65F797EE-18CA-4411-9008-EA631D41EF9C}" presName="connectorText" presStyleLbl="sibTrans2D1" presStyleIdx="1" presStyleCnt="3"/>
      <dgm:spPr/>
    </dgm:pt>
    <dgm:pt modelId="{87F2034D-85BF-42B7-AC98-22C528B98717}" type="pres">
      <dgm:prSet presAssocID="{2476483E-A1C2-44C6-A4C2-CB990ADFE694}" presName="node" presStyleLbl="node1" presStyleIdx="2" presStyleCnt="4">
        <dgm:presLayoutVars>
          <dgm:bulletEnabled val="1"/>
        </dgm:presLayoutVars>
      </dgm:prSet>
      <dgm:spPr/>
    </dgm:pt>
    <dgm:pt modelId="{5EB44499-9A55-4B9C-8A4F-C38EE5FD8E5F}" type="pres">
      <dgm:prSet presAssocID="{EAE914F0-7372-4162-8B3C-7C5C568CB91F}" presName="sibTrans" presStyleLbl="sibTrans2D1" presStyleIdx="2" presStyleCnt="3"/>
      <dgm:spPr/>
    </dgm:pt>
    <dgm:pt modelId="{BBBC757E-E65D-48E4-B39B-FFFE2C3A79AB}" type="pres">
      <dgm:prSet presAssocID="{EAE914F0-7372-4162-8B3C-7C5C568CB91F}" presName="connectorText" presStyleLbl="sibTrans2D1" presStyleIdx="2" presStyleCnt="3"/>
      <dgm:spPr/>
    </dgm:pt>
    <dgm:pt modelId="{CF6D1806-1691-4097-9562-7625B7035D1F}" type="pres">
      <dgm:prSet presAssocID="{9307A5AD-46EC-4A7C-B810-4F2AB386E19D}" presName="node" presStyleLbl="node1" presStyleIdx="3" presStyleCnt="4">
        <dgm:presLayoutVars>
          <dgm:bulletEnabled val="1"/>
        </dgm:presLayoutVars>
      </dgm:prSet>
      <dgm:spPr/>
    </dgm:pt>
  </dgm:ptLst>
  <dgm:cxnLst>
    <dgm:cxn modelId="{B1A40035-AB2E-4CCC-A5BE-729C4B2A3ED1}" srcId="{B5545455-8225-4CA9-95B7-CA661FF2F941}" destId="{FFC9DB5D-ADE2-41BA-A256-D1AF574BBB3E}" srcOrd="0" destOrd="0" parTransId="{D21C28CA-CA43-4CE3-8956-6A16B1E2CABD}" sibTransId="{C66B970F-06B6-406E-960D-D2AC9EAA28B9}"/>
    <dgm:cxn modelId="{72781B60-CBD5-4813-8A12-10E68AA62066}" type="presOf" srcId="{9307A5AD-46EC-4A7C-B810-4F2AB386E19D}" destId="{CF6D1806-1691-4097-9562-7625B7035D1F}" srcOrd="0" destOrd="0" presId="urn:microsoft.com/office/officeart/2005/8/layout/process1"/>
    <dgm:cxn modelId="{DA862D45-5754-492B-B2A2-DCEAD4707AFE}" type="presOf" srcId="{EAE914F0-7372-4162-8B3C-7C5C568CB91F}" destId="{BBBC757E-E65D-48E4-B39B-FFFE2C3A79AB}" srcOrd="1" destOrd="0" presId="urn:microsoft.com/office/officeart/2005/8/layout/process1"/>
    <dgm:cxn modelId="{F28AB546-5E1F-40DC-AA86-0FDA9EB8F640}" srcId="{B5545455-8225-4CA9-95B7-CA661FF2F941}" destId="{9307A5AD-46EC-4A7C-B810-4F2AB386E19D}" srcOrd="3" destOrd="0" parTransId="{75D92FDD-A2ED-4638-BEC2-92E30F85F3FD}" sibTransId="{C4D82172-CFE6-4171-A218-5F6CB2ABEA44}"/>
    <dgm:cxn modelId="{1000934E-8332-4428-9874-AC6AF788BB4F}" type="presOf" srcId="{2476483E-A1C2-44C6-A4C2-CB990ADFE694}" destId="{87F2034D-85BF-42B7-AC98-22C528B98717}" srcOrd="0" destOrd="0" presId="urn:microsoft.com/office/officeart/2005/8/layout/process1"/>
    <dgm:cxn modelId="{81A44371-1472-4D93-A82F-86C887F55AAB}" type="presOf" srcId="{65F797EE-18CA-4411-9008-EA631D41EF9C}" destId="{52C2FD4C-9EA1-4508-9508-4A2880889847}" srcOrd="0" destOrd="0" presId="urn:microsoft.com/office/officeart/2005/8/layout/process1"/>
    <dgm:cxn modelId="{C4551974-A2EB-4A0D-B1D2-92C59B8C21DF}" type="presOf" srcId="{C66B970F-06B6-406E-960D-D2AC9EAA28B9}" destId="{E306F8C6-6DDF-4965-8582-A04C52ACD074}" srcOrd="0" destOrd="0" presId="urn:microsoft.com/office/officeart/2005/8/layout/process1"/>
    <dgm:cxn modelId="{DB72BB56-5902-42B8-B70D-FEAD96A5BCE2}" type="presOf" srcId="{FFC9DB5D-ADE2-41BA-A256-D1AF574BBB3E}" destId="{A33444B0-1CF3-45F0-9F6E-A04121C4D4DC}" srcOrd="0" destOrd="0" presId="urn:microsoft.com/office/officeart/2005/8/layout/process1"/>
    <dgm:cxn modelId="{1A37FE9A-E84C-49B4-B594-B3A7FA9974CF}" type="presOf" srcId="{C66B970F-06B6-406E-960D-D2AC9EAA28B9}" destId="{837960F9-9BE8-4F00-840D-4F5D0114BC2A}" srcOrd="1" destOrd="0" presId="urn:microsoft.com/office/officeart/2005/8/layout/process1"/>
    <dgm:cxn modelId="{B4A56DAA-8334-43A4-8150-FDB51F186968}" type="presOf" srcId="{65F797EE-18CA-4411-9008-EA631D41EF9C}" destId="{1071D683-B9EB-4FE7-920D-EF3E4C5AF9D5}" srcOrd="1" destOrd="0" presId="urn:microsoft.com/office/officeart/2005/8/layout/process1"/>
    <dgm:cxn modelId="{74A843C4-F77C-490D-AD7E-44C6692F58C9}" type="presOf" srcId="{CACFCA14-6326-4D88-96C9-49802F93C0AC}" destId="{9DF3B51A-8CBB-4361-AD82-AA63EA51154E}" srcOrd="0" destOrd="0" presId="urn:microsoft.com/office/officeart/2005/8/layout/process1"/>
    <dgm:cxn modelId="{F66531E6-51EF-45FE-9E1C-E7FC05DEBBEC}" srcId="{B5545455-8225-4CA9-95B7-CA661FF2F941}" destId="{2476483E-A1C2-44C6-A4C2-CB990ADFE694}" srcOrd="2" destOrd="0" parTransId="{F49CAEEE-AEE8-4D81-B4E2-0FC8F200D589}" sibTransId="{EAE914F0-7372-4162-8B3C-7C5C568CB91F}"/>
    <dgm:cxn modelId="{630189EA-0C54-4B14-8BA6-D017E5336857}" type="presOf" srcId="{B5545455-8225-4CA9-95B7-CA661FF2F941}" destId="{1E9BADDA-FECC-484B-8E77-B112C256B7D7}" srcOrd="0" destOrd="0" presId="urn:microsoft.com/office/officeart/2005/8/layout/process1"/>
    <dgm:cxn modelId="{1394BFF7-99D7-496F-8F20-A5FEE8633683}" srcId="{B5545455-8225-4CA9-95B7-CA661FF2F941}" destId="{CACFCA14-6326-4D88-96C9-49802F93C0AC}" srcOrd="1" destOrd="0" parTransId="{71631D57-85B2-4418-8D8C-EB047A1F2368}" sibTransId="{65F797EE-18CA-4411-9008-EA631D41EF9C}"/>
    <dgm:cxn modelId="{C27B3FFB-E605-4F54-8815-B381E38A03B1}" type="presOf" srcId="{EAE914F0-7372-4162-8B3C-7C5C568CB91F}" destId="{5EB44499-9A55-4B9C-8A4F-C38EE5FD8E5F}" srcOrd="0" destOrd="0" presId="urn:microsoft.com/office/officeart/2005/8/layout/process1"/>
    <dgm:cxn modelId="{05BD1DDB-69A1-4117-A01B-17F16EFB7099}" type="presParOf" srcId="{1E9BADDA-FECC-484B-8E77-B112C256B7D7}" destId="{A33444B0-1CF3-45F0-9F6E-A04121C4D4DC}" srcOrd="0" destOrd="0" presId="urn:microsoft.com/office/officeart/2005/8/layout/process1"/>
    <dgm:cxn modelId="{50B8F4B0-E9EE-4AAC-B068-77CCFBF87AFC}" type="presParOf" srcId="{1E9BADDA-FECC-484B-8E77-B112C256B7D7}" destId="{E306F8C6-6DDF-4965-8582-A04C52ACD074}" srcOrd="1" destOrd="0" presId="urn:microsoft.com/office/officeart/2005/8/layout/process1"/>
    <dgm:cxn modelId="{1B60E413-8171-43FD-B1EF-4D673044C554}" type="presParOf" srcId="{E306F8C6-6DDF-4965-8582-A04C52ACD074}" destId="{837960F9-9BE8-4F00-840D-4F5D0114BC2A}" srcOrd="0" destOrd="0" presId="urn:microsoft.com/office/officeart/2005/8/layout/process1"/>
    <dgm:cxn modelId="{666004A6-C6A7-4CF1-9081-D1155653686B}" type="presParOf" srcId="{1E9BADDA-FECC-484B-8E77-B112C256B7D7}" destId="{9DF3B51A-8CBB-4361-AD82-AA63EA51154E}" srcOrd="2" destOrd="0" presId="urn:microsoft.com/office/officeart/2005/8/layout/process1"/>
    <dgm:cxn modelId="{7B0FFE7B-0C9F-4186-974C-548C362AD3A7}" type="presParOf" srcId="{1E9BADDA-FECC-484B-8E77-B112C256B7D7}" destId="{52C2FD4C-9EA1-4508-9508-4A2880889847}" srcOrd="3" destOrd="0" presId="urn:microsoft.com/office/officeart/2005/8/layout/process1"/>
    <dgm:cxn modelId="{308181CE-19F0-4EDC-9B9A-60A5B7C8B6BA}" type="presParOf" srcId="{52C2FD4C-9EA1-4508-9508-4A2880889847}" destId="{1071D683-B9EB-4FE7-920D-EF3E4C5AF9D5}" srcOrd="0" destOrd="0" presId="urn:microsoft.com/office/officeart/2005/8/layout/process1"/>
    <dgm:cxn modelId="{7526FF6C-B5BF-4039-BC6B-C94F49D863AA}" type="presParOf" srcId="{1E9BADDA-FECC-484B-8E77-B112C256B7D7}" destId="{87F2034D-85BF-42B7-AC98-22C528B98717}" srcOrd="4" destOrd="0" presId="urn:microsoft.com/office/officeart/2005/8/layout/process1"/>
    <dgm:cxn modelId="{5A049FE6-6A1E-4EB6-84BF-345B138B052B}" type="presParOf" srcId="{1E9BADDA-FECC-484B-8E77-B112C256B7D7}" destId="{5EB44499-9A55-4B9C-8A4F-C38EE5FD8E5F}" srcOrd="5" destOrd="0" presId="urn:microsoft.com/office/officeart/2005/8/layout/process1"/>
    <dgm:cxn modelId="{B0FF9DE4-74E3-43BF-BC83-0B5409F8773E}" type="presParOf" srcId="{5EB44499-9A55-4B9C-8A4F-C38EE5FD8E5F}" destId="{BBBC757E-E65D-48E4-B39B-FFFE2C3A79AB}" srcOrd="0" destOrd="0" presId="urn:microsoft.com/office/officeart/2005/8/layout/process1"/>
    <dgm:cxn modelId="{16E435D2-F7F8-4AED-9445-7C7B1044ACE4}" type="presParOf" srcId="{1E9BADDA-FECC-484B-8E77-B112C256B7D7}" destId="{CF6D1806-1691-4097-9562-7625B7035D1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B0C356-45B6-4E12-8BE7-470A3B16373E}"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GB"/>
        </a:p>
      </dgm:t>
    </dgm:pt>
    <dgm:pt modelId="{A85E6375-8C93-4048-91A8-8B6BC340792A}">
      <dgm:prSet phldrT="[Text]"/>
      <dgm:spPr/>
      <dgm:t>
        <a:bodyPr/>
        <a:lstStyle/>
        <a:p>
          <a:r>
            <a:rPr lang="en-GB" dirty="0"/>
            <a:t>Pension sharing</a:t>
          </a:r>
        </a:p>
      </dgm:t>
    </dgm:pt>
    <dgm:pt modelId="{2EBB219A-9B28-430B-8DE8-8E21FF06FFFF}" type="parTrans" cxnId="{32419497-4660-4B9C-AFEA-FCAD7DE1FF8E}">
      <dgm:prSet/>
      <dgm:spPr/>
      <dgm:t>
        <a:bodyPr/>
        <a:lstStyle/>
        <a:p>
          <a:endParaRPr lang="en-GB"/>
        </a:p>
      </dgm:t>
    </dgm:pt>
    <dgm:pt modelId="{3F9BA801-0752-4E14-ABA9-DF45EE80ED5A}" type="sibTrans" cxnId="{32419497-4660-4B9C-AFEA-FCAD7DE1FF8E}">
      <dgm:prSet/>
      <dgm:spPr/>
      <dgm:t>
        <a:bodyPr/>
        <a:lstStyle/>
        <a:p>
          <a:endParaRPr lang="en-GB"/>
        </a:p>
      </dgm:t>
    </dgm:pt>
    <dgm:pt modelId="{3E959565-A502-4C1B-93B3-47655B8894A9}">
      <dgm:prSet phldrT="[Text]"/>
      <dgm:spPr/>
      <dgm:t>
        <a:bodyPr/>
        <a:lstStyle/>
        <a:p>
          <a:r>
            <a:rPr lang="en-GB" dirty="0"/>
            <a:t>Part or all pension  rights effectively transferred so that spouse’s have their own pensions</a:t>
          </a:r>
        </a:p>
      </dgm:t>
    </dgm:pt>
    <dgm:pt modelId="{8A24A5F6-CE3D-4686-AF78-F29A5221A8B0}" type="parTrans" cxnId="{1B197133-C508-4490-8578-EE4FA530610F}">
      <dgm:prSet/>
      <dgm:spPr/>
      <dgm:t>
        <a:bodyPr/>
        <a:lstStyle/>
        <a:p>
          <a:endParaRPr lang="en-GB"/>
        </a:p>
      </dgm:t>
    </dgm:pt>
    <dgm:pt modelId="{05E0105C-EC42-48CD-9375-10709B060BA0}" type="sibTrans" cxnId="{1B197133-C508-4490-8578-EE4FA530610F}">
      <dgm:prSet/>
      <dgm:spPr/>
      <dgm:t>
        <a:bodyPr/>
        <a:lstStyle/>
        <a:p>
          <a:endParaRPr lang="en-GB"/>
        </a:p>
      </dgm:t>
    </dgm:pt>
    <dgm:pt modelId="{21D1D241-CFDE-49D4-98A7-D04B1EDB810F}">
      <dgm:prSet phldrT="[Text]"/>
      <dgm:spPr/>
      <dgm:t>
        <a:bodyPr/>
        <a:lstStyle/>
        <a:p>
          <a:r>
            <a:rPr lang="en-GB" dirty="0"/>
            <a:t>Available since 2000</a:t>
          </a:r>
        </a:p>
      </dgm:t>
    </dgm:pt>
    <dgm:pt modelId="{CA7D34D0-14A3-43C0-B251-7522A5FDEEB4}" type="parTrans" cxnId="{83877A41-263D-4E36-A9CF-C902B59909B1}">
      <dgm:prSet/>
      <dgm:spPr/>
      <dgm:t>
        <a:bodyPr/>
        <a:lstStyle/>
        <a:p>
          <a:endParaRPr lang="en-GB"/>
        </a:p>
      </dgm:t>
    </dgm:pt>
    <dgm:pt modelId="{B3797556-A0B1-439B-89DF-979EE1C1E0F2}" type="sibTrans" cxnId="{83877A41-263D-4E36-A9CF-C902B59909B1}">
      <dgm:prSet/>
      <dgm:spPr/>
      <dgm:t>
        <a:bodyPr/>
        <a:lstStyle/>
        <a:p>
          <a:endParaRPr lang="en-GB"/>
        </a:p>
      </dgm:t>
    </dgm:pt>
    <dgm:pt modelId="{8E02C6DC-B7CA-4280-A511-84D650795376}">
      <dgm:prSet phldrT="[Text]"/>
      <dgm:spPr/>
      <dgm:t>
        <a:bodyPr/>
        <a:lstStyle/>
        <a:p>
          <a:r>
            <a:rPr lang="en-GB" dirty="0"/>
            <a:t>Pension attachment</a:t>
          </a:r>
        </a:p>
      </dgm:t>
    </dgm:pt>
    <dgm:pt modelId="{A42DB80A-8B98-402F-938A-53D54A793978}" type="parTrans" cxnId="{0EA7C3D9-9CD6-4CDF-A7DF-0ED6A2C35755}">
      <dgm:prSet/>
      <dgm:spPr/>
      <dgm:t>
        <a:bodyPr/>
        <a:lstStyle/>
        <a:p>
          <a:endParaRPr lang="en-GB"/>
        </a:p>
      </dgm:t>
    </dgm:pt>
    <dgm:pt modelId="{50F48893-DD0E-4998-9FC9-140A372C7CE6}" type="sibTrans" cxnId="{0EA7C3D9-9CD6-4CDF-A7DF-0ED6A2C35755}">
      <dgm:prSet/>
      <dgm:spPr/>
      <dgm:t>
        <a:bodyPr/>
        <a:lstStyle/>
        <a:p>
          <a:endParaRPr lang="en-GB"/>
        </a:p>
      </dgm:t>
    </dgm:pt>
    <dgm:pt modelId="{E7963733-0F87-41D2-A507-FAD0178AA111}">
      <dgm:prSet phldrT="[Text]"/>
      <dgm:spPr/>
      <dgm:t>
        <a:bodyPr/>
        <a:lstStyle/>
        <a:p>
          <a:r>
            <a:rPr lang="en-GB" dirty="0"/>
            <a:t>One spouse’s pension is earmarked to the other</a:t>
          </a:r>
        </a:p>
      </dgm:t>
    </dgm:pt>
    <dgm:pt modelId="{3DBB92A9-5CC1-470E-A8F5-B470967CBD92}" type="parTrans" cxnId="{D846B6EF-C724-4EDC-9572-897B0523B3F7}">
      <dgm:prSet/>
      <dgm:spPr/>
      <dgm:t>
        <a:bodyPr/>
        <a:lstStyle/>
        <a:p>
          <a:endParaRPr lang="en-GB"/>
        </a:p>
      </dgm:t>
    </dgm:pt>
    <dgm:pt modelId="{1F071AC6-181D-4BF9-9DEF-6F56988DDF5A}" type="sibTrans" cxnId="{D846B6EF-C724-4EDC-9572-897B0523B3F7}">
      <dgm:prSet/>
      <dgm:spPr/>
      <dgm:t>
        <a:bodyPr/>
        <a:lstStyle/>
        <a:p>
          <a:endParaRPr lang="en-GB"/>
        </a:p>
      </dgm:t>
    </dgm:pt>
    <dgm:pt modelId="{ED79704B-F14F-4ADD-8330-8DABAB1FA56B}">
      <dgm:prSet phldrT="[Text]"/>
      <dgm:spPr/>
      <dgm:t>
        <a:bodyPr/>
        <a:lstStyle/>
        <a:p>
          <a:r>
            <a:rPr lang="en-GB" dirty="0"/>
            <a:t>Available since 1997</a:t>
          </a:r>
        </a:p>
        <a:p>
          <a:r>
            <a:rPr lang="en-GB" dirty="0"/>
            <a:t>Now rarely used</a:t>
          </a:r>
        </a:p>
      </dgm:t>
    </dgm:pt>
    <dgm:pt modelId="{305F8663-1F11-4FD2-B913-9228CB0FB1E1}" type="parTrans" cxnId="{BD002C14-A9B5-4ED5-AAAF-951B10FEA450}">
      <dgm:prSet/>
      <dgm:spPr/>
      <dgm:t>
        <a:bodyPr/>
        <a:lstStyle/>
        <a:p>
          <a:endParaRPr lang="en-GB"/>
        </a:p>
      </dgm:t>
    </dgm:pt>
    <dgm:pt modelId="{EDF72D03-10AD-498F-95EC-2ACB406DFD02}" type="sibTrans" cxnId="{BD002C14-A9B5-4ED5-AAAF-951B10FEA450}">
      <dgm:prSet/>
      <dgm:spPr/>
      <dgm:t>
        <a:bodyPr/>
        <a:lstStyle/>
        <a:p>
          <a:endParaRPr lang="en-GB"/>
        </a:p>
      </dgm:t>
    </dgm:pt>
    <dgm:pt modelId="{BA71A3A1-E35A-478E-AC4A-4AC53124FCEC}">
      <dgm:prSet phldrT="[Text]"/>
      <dgm:spPr/>
      <dgm:t>
        <a:bodyPr/>
        <a:lstStyle/>
        <a:p>
          <a:r>
            <a:rPr lang="en-GB" dirty="0"/>
            <a:t>Offsetting</a:t>
          </a:r>
        </a:p>
      </dgm:t>
    </dgm:pt>
    <dgm:pt modelId="{07E9AE9E-97F0-4DAF-9A45-114C11685121}" type="parTrans" cxnId="{5CAC0BE9-9825-4FD6-B7F3-9AACEF9375A8}">
      <dgm:prSet/>
      <dgm:spPr/>
      <dgm:t>
        <a:bodyPr/>
        <a:lstStyle/>
        <a:p>
          <a:endParaRPr lang="en-GB"/>
        </a:p>
      </dgm:t>
    </dgm:pt>
    <dgm:pt modelId="{78617CAF-8682-4CBC-8DA3-317C4400316B}" type="sibTrans" cxnId="{5CAC0BE9-9825-4FD6-B7F3-9AACEF9375A8}">
      <dgm:prSet/>
      <dgm:spPr/>
      <dgm:t>
        <a:bodyPr/>
        <a:lstStyle/>
        <a:p>
          <a:endParaRPr lang="en-GB"/>
        </a:p>
      </dgm:t>
    </dgm:pt>
    <dgm:pt modelId="{4778733E-C885-4E60-B10B-3C2F46C6888D}">
      <dgm:prSet phldrT="[Text]"/>
      <dgm:spPr/>
      <dgm:t>
        <a:bodyPr/>
        <a:lstStyle/>
        <a:p>
          <a:r>
            <a:rPr lang="en-GB" dirty="0"/>
            <a:t>Value of pension is offset against another asset, for example property or investments</a:t>
          </a:r>
        </a:p>
      </dgm:t>
    </dgm:pt>
    <dgm:pt modelId="{CDCBF750-A845-47C1-94B8-EBA7756AC7F0}" type="parTrans" cxnId="{6F18199F-51FD-4A96-8C09-9EA873542934}">
      <dgm:prSet/>
      <dgm:spPr/>
      <dgm:t>
        <a:bodyPr/>
        <a:lstStyle/>
        <a:p>
          <a:endParaRPr lang="en-GB"/>
        </a:p>
      </dgm:t>
    </dgm:pt>
    <dgm:pt modelId="{7A4E66F2-A3CF-4681-ABB4-67191355BE5A}" type="sibTrans" cxnId="{6F18199F-51FD-4A96-8C09-9EA873542934}">
      <dgm:prSet/>
      <dgm:spPr/>
      <dgm:t>
        <a:bodyPr/>
        <a:lstStyle/>
        <a:p>
          <a:endParaRPr lang="en-GB"/>
        </a:p>
      </dgm:t>
    </dgm:pt>
    <dgm:pt modelId="{0F968BE5-AFA0-44D0-94B4-C28475103D39}">
      <dgm:prSet phldrT="[Text]"/>
      <dgm:spPr/>
      <dgm:t>
        <a:bodyPr/>
        <a:lstStyle/>
        <a:p>
          <a:r>
            <a:rPr lang="en-GB" dirty="0"/>
            <a:t>Always available ... but how should the pension be valued?</a:t>
          </a:r>
        </a:p>
      </dgm:t>
    </dgm:pt>
    <dgm:pt modelId="{37ED3AFA-8A14-4E51-984A-D21E9DF66929}" type="parTrans" cxnId="{392A4243-AF2C-4CA2-B1C3-781A5D425110}">
      <dgm:prSet/>
      <dgm:spPr/>
      <dgm:t>
        <a:bodyPr/>
        <a:lstStyle/>
        <a:p>
          <a:endParaRPr lang="en-GB"/>
        </a:p>
      </dgm:t>
    </dgm:pt>
    <dgm:pt modelId="{F3B8C52F-C214-47DA-877D-FEE7290FD696}" type="sibTrans" cxnId="{392A4243-AF2C-4CA2-B1C3-781A5D425110}">
      <dgm:prSet/>
      <dgm:spPr/>
      <dgm:t>
        <a:bodyPr/>
        <a:lstStyle/>
        <a:p>
          <a:endParaRPr lang="en-GB"/>
        </a:p>
      </dgm:t>
    </dgm:pt>
    <dgm:pt modelId="{1B5218B7-D046-4730-BD81-F25642FA3349}" type="pres">
      <dgm:prSet presAssocID="{9BB0C356-45B6-4E12-8BE7-470A3B16373E}" presName="Name0" presStyleCnt="0">
        <dgm:presLayoutVars>
          <dgm:chPref val="3"/>
          <dgm:dir/>
          <dgm:animLvl val="lvl"/>
          <dgm:resizeHandles/>
        </dgm:presLayoutVars>
      </dgm:prSet>
      <dgm:spPr/>
    </dgm:pt>
    <dgm:pt modelId="{5337B311-977A-4D79-A791-2C925E56FC9B}" type="pres">
      <dgm:prSet presAssocID="{A85E6375-8C93-4048-91A8-8B6BC340792A}" presName="horFlow" presStyleCnt="0"/>
      <dgm:spPr/>
    </dgm:pt>
    <dgm:pt modelId="{5B7FD4A9-2A3B-4BA7-9D8E-27C496B3EBED}" type="pres">
      <dgm:prSet presAssocID="{A85E6375-8C93-4048-91A8-8B6BC340792A}" presName="bigChev" presStyleLbl="node1" presStyleIdx="0" presStyleCnt="3"/>
      <dgm:spPr/>
    </dgm:pt>
    <dgm:pt modelId="{FB9606FB-F16E-4DA4-B756-656BB1483B49}" type="pres">
      <dgm:prSet presAssocID="{8A24A5F6-CE3D-4686-AF78-F29A5221A8B0}" presName="parTrans" presStyleCnt="0"/>
      <dgm:spPr/>
    </dgm:pt>
    <dgm:pt modelId="{8F3D8AB0-E2C0-4C89-B324-F99FCAFB2E2F}" type="pres">
      <dgm:prSet presAssocID="{3E959565-A502-4C1B-93B3-47655B8894A9}" presName="node" presStyleLbl="alignAccFollowNode1" presStyleIdx="0" presStyleCnt="6">
        <dgm:presLayoutVars>
          <dgm:bulletEnabled val="1"/>
        </dgm:presLayoutVars>
      </dgm:prSet>
      <dgm:spPr/>
    </dgm:pt>
    <dgm:pt modelId="{882F989C-9155-4F86-AAE9-7E98EC1F83E0}" type="pres">
      <dgm:prSet presAssocID="{05E0105C-EC42-48CD-9375-10709B060BA0}" presName="sibTrans" presStyleCnt="0"/>
      <dgm:spPr/>
    </dgm:pt>
    <dgm:pt modelId="{287D7A0F-B170-42B7-B61D-E6EAF77413DA}" type="pres">
      <dgm:prSet presAssocID="{21D1D241-CFDE-49D4-98A7-D04B1EDB810F}" presName="node" presStyleLbl="alignAccFollowNode1" presStyleIdx="1" presStyleCnt="6">
        <dgm:presLayoutVars>
          <dgm:bulletEnabled val="1"/>
        </dgm:presLayoutVars>
      </dgm:prSet>
      <dgm:spPr/>
    </dgm:pt>
    <dgm:pt modelId="{EFDA26C0-887A-45E6-B92E-43DBDBEE06C7}" type="pres">
      <dgm:prSet presAssocID="{A85E6375-8C93-4048-91A8-8B6BC340792A}" presName="vSp" presStyleCnt="0"/>
      <dgm:spPr/>
    </dgm:pt>
    <dgm:pt modelId="{677156EC-5B98-4ED2-867C-6020FF599904}" type="pres">
      <dgm:prSet presAssocID="{8E02C6DC-B7CA-4280-A511-84D650795376}" presName="horFlow" presStyleCnt="0"/>
      <dgm:spPr/>
    </dgm:pt>
    <dgm:pt modelId="{D08664D1-6BD3-4F6D-89EA-00D5BCCBD6C8}" type="pres">
      <dgm:prSet presAssocID="{8E02C6DC-B7CA-4280-A511-84D650795376}" presName="bigChev" presStyleLbl="node1" presStyleIdx="1" presStyleCnt="3"/>
      <dgm:spPr/>
    </dgm:pt>
    <dgm:pt modelId="{C8902626-6613-48CE-9781-CC229BB2C382}" type="pres">
      <dgm:prSet presAssocID="{3DBB92A9-5CC1-470E-A8F5-B470967CBD92}" presName="parTrans" presStyleCnt="0"/>
      <dgm:spPr/>
    </dgm:pt>
    <dgm:pt modelId="{29DA439A-A3DE-4CFC-B7AD-AA8D8345FFB4}" type="pres">
      <dgm:prSet presAssocID="{E7963733-0F87-41D2-A507-FAD0178AA111}" presName="node" presStyleLbl="alignAccFollowNode1" presStyleIdx="2" presStyleCnt="6">
        <dgm:presLayoutVars>
          <dgm:bulletEnabled val="1"/>
        </dgm:presLayoutVars>
      </dgm:prSet>
      <dgm:spPr/>
    </dgm:pt>
    <dgm:pt modelId="{1B88B6E9-0DDD-410F-87EA-67BA7E2695F8}" type="pres">
      <dgm:prSet presAssocID="{1F071AC6-181D-4BF9-9DEF-6F56988DDF5A}" presName="sibTrans" presStyleCnt="0"/>
      <dgm:spPr/>
    </dgm:pt>
    <dgm:pt modelId="{66C9191F-7A6E-4674-B3B2-E0B2B3786FE4}" type="pres">
      <dgm:prSet presAssocID="{ED79704B-F14F-4ADD-8330-8DABAB1FA56B}" presName="node" presStyleLbl="alignAccFollowNode1" presStyleIdx="3" presStyleCnt="6">
        <dgm:presLayoutVars>
          <dgm:bulletEnabled val="1"/>
        </dgm:presLayoutVars>
      </dgm:prSet>
      <dgm:spPr/>
    </dgm:pt>
    <dgm:pt modelId="{6D03A24B-E9A4-4201-9144-B81005ED5230}" type="pres">
      <dgm:prSet presAssocID="{8E02C6DC-B7CA-4280-A511-84D650795376}" presName="vSp" presStyleCnt="0"/>
      <dgm:spPr/>
    </dgm:pt>
    <dgm:pt modelId="{E6967034-186D-457E-81B8-D65F2E7B7689}" type="pres">
      <dgm:prSet presAssocID="{BA71A3A1-E35A-478E-AC4A-4AC53124FCEC}" presName="horFlow" presStyleCnt="0"/>
      <dgm:spPr/>
    </dgm:pt>
    <dgm:pt modelId="{9EF49513-E257-45A6-90C2-54114D114344}" type="pres">
      <dgm:prSet presAssocID="{BA71A3A1-E35A-478E-AC4A-4AC53124FCEC}" presName="bigChev" presStyleLbl="node1" presStyleIdx="2" presStyleCnt="3"/>
      <dgm:spPr/>
    </dgm:pt>
    <dgm:pt modelId="{EC3F938C-9342-4550-9800-14F387E3A154}" type="pres">
      <dgm:prSet presAssocID="{CDCBF750-A845-47C1-94B8-EBA7756AC7F0}" presName="parTrans" presStyleCnt="0"/>
      <dgm:spPr/>
    </dgm:pt>
    <dgm:pt modelId="{BA21E145-B771-4228-8A95-3ADEFD1AF239}" type="pres">
      <dgm:prSet presAssocID="{4778733E-C885-4E60-B10B-3C2F46C6888D}" presName="node" presStyleLbl="alignAccFollowNode1" presStyleIdx="4" presStyleCnt="6">
        <dgm:presLayoutVars>
          <dgm:bulletEnabled val="1"/>
        </dgm:presLayoutVars>
      </dgm:prSet>
      <dgm:spPr/>
    </dgm:pt>
    <dgm:pt modelId="{796E9461-3E2E-4EDE-9DD8-DE3064A75CE9}" type="pres">
      <dgm:prSet presAssocID="{7A4E66F2-A3CF-4681-ABB4-67191355BE5A}" presName="sibTrans" presStyleCnt="0"/>
      <dgm:spPr/>
    </dgm:pt>
    <dgm:pt modelId="{CC6CFAD4-53F8-452B-8F7B-3BFAB818C437}" type="pres">
      <dgm:prSet presAssocID="{0F968BE5-AFA0-44D0-94B4-C28475103D39}" presName="node" presStyleLbl="alignAccFollowNode1" presStyleIdx="5" presStyleCnt="6">
        <dgm:presLayoutVars>
          <dgm:bulletEnabled val="1"/>
        </dgm:presLayoutVars>
      </dgm:prSet>
      <dgm:spPr/>
    </dgm:pt>
  </dgm:ptLst>
  <dgm:cxnLst>
    <dgm:cxn modelId="{BD002C14-A9B5-4ED5-AAAF-951B10FEA450}" srcId="{8E02C6DC-B7CA-4280-A511-84D650795376}" destId="{ED79704B-F14F-4ADD-8330-8DABAB1FA56B}" srcOrd="1" destOrd="0" parTransId="{305F8663-1F11-4FD2-B913-9228CB0FB1E1}" sibTransId="{EDF72D03-10AD-498F-95EC-2ACB406DFD02}"/>
    <dgm:cxn modelId="{1B197133-C508-4490-8578-EE4FA530610F}" srcId="{A85E6375-8C93-4048-91A8-8B6BC340792A}" destId="{3E959565-A502-4C1B-93B3-47655B8894A9}" srcOrd="0" destOrd="0" parTransId="{8A24A5F6-CE3D-4686-AF78-F29A5221A8B0}" sibTransId="{05E0105C-EC42-48CD-9375-10709B060BA0}"/>
    <dgm:cxn modelId="{194AA439-91EF-4E50-8FF8-FFDFA76A5095}" type="presOf" srcId="{21D1D241-CFDE-49D4-98A7-D04B1EDB810F}" destId="{287D7A0F-B170-42B7-B61D-E6EAF77413DA}" srcOrd="0" destOrd="0" presId="urn:microsoft.com/office/officeart/2005/8/layout/lProcess3"/>
    <dgm:cxn modelId="{8664B339-F164-43CB-9F39-24558A92EA3A}" type="presOf" srcId="{ED79704B-F14F-4ADD-8330-8DABAB1FA56B}" destId="{66C9191F-7A6E-4674-B3B2-E0B2B3786FE4}" srcOrd="0" destOrd="0" presId="urn:microsoft.com/office/officeart/2005/8/layout/lProcess3"/>
    <dgm:cxn modelId="{83877A41-263D-4E36-A9CF-C902B59909B1}" srcId="{A85E6375-8C93-4048-91A8-8B6BC340792A}" destId="{21D1D241-CFDE-49D4-98A7-D04B1EDB810F}" srcOrd="1" destOrd="0" parTransId="{CA7D34D0-14A3-43C0-B251-7522A5FDEEB4}" sibTransId="{B3797556-A0B1-439B-89DF-979EE1C1E0F2}"/>
    <dgm:cxn modelId="{392A4243-AF2C-4CA2-B1C3-781A5D425110}" srcId="{BA71A3A1-E35A-478E-AC4A-4AC53124FCEC}" destId="{0F968BE5-AFA0-44D0-94B4-C28475103D39}" srcOrd="1" destOrd="0" parTransId="{37ED3AFA-8A14-4E51-984A-D21E9DF66929}" sibTransId="{F3B8C52F-C214-47DA-877D-FEE7290FD696}"/>
    <dgm:cxn modelId="{EF765F6C-23D9-4024-9323-3C7C30D02BC8}" type="presOf" srcId="{BA71A3A1-E35A-478E-AC4A-4AC53124FCEC}" destId="{9EF49513-E257-45A6-90C2-54114D114344}" srcOrd="0" destOrd="0" presId="urn:microsoft.com/office/officeart/2005/8/layout/lProcess3"/>
    <dgm:cxn modelId="{5883C758-C374-4855-98E6-F55F60FA09DE}" type="presOf" srcId="{9BB0C356-45B6-4E12-8BE7-470A3B16373E}" destId="{1B5218B7-D046-4730-BD81-F25642FA3349}" srcOrd="0" destOrd="0" presId="urn:microsoft.com/office/officeart/2005/8/layout/lProcess3"/>
    <dgm:cxn modelId="{1F57FD5A-F82D-476E-9265-D49DE4CA0E2A}" type="presOf" srcId="{4778733E-C885-4E60-B10B-3C2F46C6888D}" destId="{BA21E145-B771-4228-8A95-3ADEFD1AF239}" srcOrd="0" destOrd="0" presId="urn:microsoft.com/office/officeart/2005/8/layout/lProcess3"/>
    <dgm:cxn modelId="{2918A88C-39A8-45C9-87F0-56E9338DDA5B}" type="presOf" srcId="{0F968BE5-AFA0-44D0-94B4-C28475103D39}" destId="{CC6CFAD4-53F8-452B-8F7B-3BFAB818C437}" srcOrd="0" destOrd="0" presId="urn:microsoft.com/office/officeart/2005/8/layout/lProcess3"/>
    <dgm:cxn modelId="{32419497-4660-4B9C-AFEA-FCAD7DE1FF8E}" srcId="{9BB0C356-45B6-4E12-8BE7-470A3B16373E}" destId="{A85E6375-8C93-4048-91A8-8B6BC340792A}" srcOrd="0" destOrd="0" parTransId="{2EBB219A-9B28-430B-8DE8-8E21FF06FFFF}" sibTransId="{3F9BA801-0752-4E14-ABA9-DF45EE80ED5A}"/>
    <dgm:cxn modelId="{FFACF99C-2946-418B-B9A4-2998A7F193BA}" type="presOf" srcId="{8E02C6DC-B7CA-4280-A511-84D650795376}" destId="{D08664D1-6BD3-4F6D-89EA-00D5BCCBD6C8}" srcOrd="0" destOrd="0" presId="urn:microsoft.com/office/officeart/2005/8/layout/lProcess3"/>
    <dgm:cxn modelId="{6F18199F-51FD-4A96-8C09-9EA873542934}" srcId="{BA71A3A1-E35A-478E-AC4A-4AC53124FCEC}" destId="{4778733E-C885-4E60-B10B-3C2F46C6888D}" srcOrd="0" destOrd="0" parTransId="{CDCBF750-A845-47C1-94B8-EBA7756AC7F0}" sibTransId="{7A4E66F2-A3CF-4681-ABB4-67191355BE5A}"/>
    <dgm:cxn modelId="{862F03C3-96A8-4ED0-A27A-B50A171C11F9}" type="presOf" srcId="{A85E6375-8C93-4048-91A8-8B6BC340792A}" destId="{5B7FD4A9-2A3B-4BA7-9D8E-27C496B3EBED}" srcOrd="0" destOrd="0" presId="urn:microsoft.com/office/officeart/2005/8/layout/lProcess3"/>
    <dgm:cxn modelId="{0EA7C3D9-9CD6-4CDF-A7DF-0ED6A2C35755}" srcId="{9BB0C356-45B6-4E12-8BE7-470A3B16373E}" destId="{8E02C6DC-B7CA-4280-A511-84D650795376}" srcOrd="1" destOrd="0" parTransId="{A42DB80A-8B98-402F-938A-53D54A793978}" sibTransId="{50F48893-DD0E-4998-9FC9-140A372C7CE6}"/>
    <dgm:cxn modelId="{5CAC0BE9-9825-4FD6-B7F3-9AACEF9375A8}" srcId="{9BB0C356-45B6-4E12-8BE7-470A3B16373E}" destId="{BA71A3A1-E35A-478E-AC4A-4AC53124FCEC}" srcOrd="2" destOrd="0" parTransId="{07E9AE9E-97F0-4DAF-9A45-114C11685121}" sibTransId="{78617CAF-8682-4CBC-8DA3-317C4400316B}"/>
    <dgm:cxn modelId="{D846B6EF-C724-4EDC-9572-897B0523B3F7}" srcId="{8E02C6DC-B7CA-4280-A511-84D650795376}" destId="{E7963733-0F87-41D2-A507-FAD0178AA111}" srcOrd="0" destOrd="0" parTransId="{3DBB92A9-5CC1-470E-A8F5-B470967CBD92}" sibTransId="{1F071AC6-181D-4BF9-9DEF-6F56988DDF5A}"/>
    <dgm:cxn modelId="{CEB223F2-6D9C-4C70-8C1B-29F42F59FA8F}" type="presOf" srcId="{3E959565-A502-4C1B-93B3-47655B8894A9}" destId="{8F3D8AB0-E2C0-4C89-B324-F99FCAFB2E2F}" srcOrd="0" destOrd="0" presId="urn:microsoft.com/office/officeart/2005/8/layout/lProcess3"/>
    <dgm:cxn modelId="{C94035F9-242D-4C02-9862-0D709996051A}" type="presOf" srcId="{E7963733-0F87-41D2-A507-FAD0178AA111}" destId="{29DA439A-A3DE-4CFC-B7AD-AA8D8345FFB4}" srcOrd="0" destOrd="0" presId="urn:microsoft.com/office/officeart/2005/8/layout/lProcess3"/>
    <dgm:cxn modelId="{F2F3407C-E339-49D3-BA1E-92F19C7E52EF}" type="presParOf" srcId="{1B5218B7-D046-4730-BD81-F25642FA3349}" destId="{5337B311-977A-4D79-A791-2C925E56FC9B}" srcOrd="0" destOrd="0" presId="urn:microsoft.com/office/officeart/2005/8/layout/lProcess3"/>
    <dgm:cxn modelId="{72F7C381-A301-4F92-A000-23D26EFBE274}" type="presParOf" srcId="{5337B311-977A-4D79-A791-2C925E56FC9B}" destId="{5B7FD4A9-2A3B-4BA7-9D8E-27C496B3EBED}" srcOrd="0" destOrd="0" presId="urn:microsoft.com/office/officeart/2005/8/layout/lProcess3"/>
    <dgm:cxn modelId="{4F857C76-325B-4F9C-AF58-974F17C73283}" type="presParOf" srcId="{5337B311-977A-4D79-A791-2C925E56FC9B}" destId="{FB9606FB-F16E-4DA4-B756-656BB1483B49}" srcOrd="1" destOrd="0" presId="urn:microsoft.com/office/officeart/2005/8/layout/lProcess3"/>
    <dgm:cxn modelId="{DD87F94C-4342-4234-97D0-238C1D5AF78A}" type="presParOf" srcId="{5337B311-977A-4D79-A791-2C925E56FC9B}" destId="{8F3D8AB0-E2C0-4C89-B324-F99FCAFB2E2F}" srcOrd="2" destOrd="0" presId="urn:microsoft.com/office/officeart/2005/8/layout/lProcess3"/>
    <dgm:cxn modelId="{92B067CC-81F6-49E4-88AC-3587E2FE177C}" type="presParOf" srcId="{5337B311-977A-4D79-A791-2C925E56FC9B}" destId="{882F989C-9155-4F86-AAE9-7E98EC1F83E0}" srcOrd="3" destOrd="0" presId="urn:microsoft.com/office/officeart/2005/8/layout/lProcess3"/>
    <dgm:cxn modelId="{ACE33234-D960-4972-80D2-F6B748920A3E}" type="presParOf" srcId="{5337B311-977A-4D79-A791-2C925E56FC9B}" destId="{287D7A0F-B170-42B7-B61D-E6EAF77413DA}" srcOrd="4" destOrd="0" presId="urn:microsoft.com/office/officeart/2005/8/layout/lProcess3"/>
    <dgm:cxn modelId="{A387FB48-CB39-47CB-A9AA-FB7B3650187B}" type="presParOf" srcId="{1B5218B7-D046-4730-BD81-F25642FA3349}" destId="{EFDA26C0-887A-45E6-B92E-43DBDBEE06C7}" srcOrd="1" destOrd="0" presId="urn:microsoft.com/office/officeart/2005/8/layout/lProcess3"/>
    <dgm:cxn modelId="{C92C2A5A-9C48-4799-BF63-0E974C010A91}" type="presParOf" srcId="{1B5218B7-D046-4730-BD81-F25642FA3349}" destId="{677156EC-5B98-4ED2-867C-6020FF599904}" srcOrd="2" destOrd="0" presId="urn:microsoft.com/office/officeart/2005/8/layout/lProcess3"/>
    <dgm:cxn modelId="{A569EF49-4811-467F-A0CF-DF8AA87D0B9C}" type="presParOf" srcId="{677156EC-5B98-4ED2-867C-6020FF599904}" destId="{D08664D1-6BD3-4F6D-89EA-00D5BCCBD6C8}" srcOrd="0" destOrd="0" presId="urn:microsoft.com/office/officeart/2005/8/layout/lProcess3"/>
    <dgm:cxn modelId="{42F70116-2174-45CF-8D9F-70535B0F97B6}" type="presParOf" srcId="{677156EC-5B98-4ED2-867C-6020FF599904}" destId="{C8902626-6613-48CE-9781-CC229BB2C382}" srcOrd="1" destOrd="0" presId="urn:microsoft.com/office/officeart/2005/8/layout/lProcess3"/>
    <dgm:cxn modelId="{4B9A194A-2A23-4EF6-9C8B-60CDD0FFDD65}" type="presParOf" srcId="{677156EC-5B98-4ED2-867C-6020FF599904}" destId="{29DA439A-A3DE-4CFC-B7AD-AA8D8345FFB4}" srcOrd="2" destOrd="0" presId="urn:microsoft.com/office/officeart/2005/8/layout/lProcess3"/>
    <dgm:cxn modelId="{882BE259-2418-4ADB-A540-237C3C70BD52}" type="presParOf" srcId="{677156EC-5B98-4ED2-867C-6020FF599904}" destId="{1B88B6E9-0DDD-410F-87EA-67BA7E2695F8}" srcOrd="3" destOrd="0" presId="urn:microsoft.com/office/officeart/2005/8/layout/lProcess3"/>
    <dgm:cxn modelId="{B52F0B62-7A70-4E5C-8EC2-3D577F83F105}" type="presParOf" srcId="{677156EC-5B98-4ED2-867C-6020FF599904}" destId="{66C9191F-7A6E-4674-B3B2-E0B2B3786FE4}" srcOrd="4" destOrd="0" presId="urn:microsoft.com/office/officeart/2005/8/layout/lProcess3"/>
    <dgm:cxn modelId="{7CD740B4-95BE-460C-8729-745E5B7943BB}" type="presParOf" srcId="{1B5218B7-D046-4730-BD81-F25642FA3349}" destId="{6D03A24B-E9A4-4201-9144-B81005ED5230}" srcOrd="3" destOrd="0" presId="urn:microsoft.com/office/officeart/2005/8/layout/lProcess3"/>
    <dgm:cxn modelId="{552D9BBC-0052-45CA-949C-1F71D33C6EAD}" type="presParOf" srcId="{1B5218B7-D046-4730-BD81-F25642FA3349}" destId="{E6967034-186D-457E-81B8-D65F2E7B7689}" srcOrd="4" destOrd="0" presId="urn:microsoft.com/office/officeart/2005/8/layout/lProcess3"/>
    <dgm:cxn modelId="{E651CE8C-86C2-4F45-98B8-F2F3E26E6977}" type="presParOf" srcId="{E6967034-186D-457E-81B8-D65F2E7B7689}" destId="{9EF49513-E257-45A6-90C2-54114D114344}" srcOrd="0" destOrd="0" presId="urn:microsoft.com/office/officeart/2005/8/layout/lProcess3"/>
    <dgm:cxn modelId="{914CA272-B44D-4EFD-9CA5-73145FB9CC00}" type="presParOf" srcId="{E6967034-186D-457E-81B8-D65F2E7B7689}" destId="{EC3F938C-9342-4550-9800-14F387E3A154}" srcOrd="1" destOrd="0" presId="urn:microsoft.com/office/officeart/2005/8/layout/lProcess3"/>
    <dgm:cxn modelId="{898F98A5-82DD-4129-B23A-D64A0A3D3095}" type="presParOf" srcId="{E6967034-186D-457E-81B8-D65F2E7B7689}" destId="{BA21E145-B771-4228-8A95-3ADEFD1AF239}" srcOrd="2" destOrd="0" presId="urn:microsoft.com/office/officeart/2005/8/layout/lProcess3"/>
    <dgm:cxn modelId="{749B73AA-52C7-4963-A8F7-62E50B6FE358}" type="presParOf" srcId="{E6967034-186D-457E-81B8-D65F2E7B7689}" destId="{796E9461-3E2E-4EDE-9DD8-DE3064A75CE9}" srcOrd="3" destOrd="0" presId="urn:microsoft.com/office/officeart/2005/8/layout/lProcess3"/>
    <dgm:cxn modelId="{2DB70EDA-4F44-47B0-A7CB-A3469C755642}" type="presParOf" srcId="{E6967034-186D-457E-81B8-D65F2E7B7689}" destId="{CC6CFAD4-53F8-452B-8F7B-3BFAB818C437}"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99E7A2-7852-44AC-818E-A33F579B7081}"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GB"/>
        </a:p>
      </dgm:t>
    </dgm:pt>
    <dgm:pt modelId="{B7EDD92D-C311-4632-B4FD-40648F372A28}">
      <dgm:prSet phldrT="[Text]"/>
      <dgm:spPr/>
      <dgm:t>
        <a:bodyPr/>
        <a:lstStyle/>
        <a:p>
          <a:r>
            <a:rPr lang="en-GB" dirty="0"/>
            <a:t>Family Procedure Rules</a:t>
          </a:r>
        </a:p>
      </dgm:t>
    </dgm:pt>
    <dgm:pt modelId="{96B87E36-A447-468F-AF0E-479996AB51BF}" type="parTrans" cxnId="{26F66C23-5559-4B7C-B873-54E135C76C8B}">
      <dgm:prSet/>
      <dgm:spPr/>
      <dgm:t>
        <a:bodyPr/>
        <a:lstStyle/>
        <a:p>
          <a:endParaRPr lang="en-GB"/>
        </a:p>
      </dgm:t>
    </dgm:pt>
    <dgm:pt modelId="{F880DB0C-2298-4A2E-8436-2D369276028A}" type="sibTrans" cxnId="{26F66C23-5559-4B7C-B873-54E135C76C8B}">
      <dgm:prSet/>
      <dgm:spPr/>
      <dgm:t>
        <a:bodyPr/>
        <a:lstStyle/>
        <a:p>
          <a:endParaRPr lang="en-GB"/>
        </a:p>
      </dgm:t>
    </dgm:pt>
    <dgm:pt modelId="{700C267A-C241-41F6-B590-CB54CACFA0D3}">
      <dgm:prSet phldrT="[Text]"/>
      <dgm:spPr/>
      <dgm:t>
        <a:bodyPr/>
        <a:lstStyle/>
        <a:p>
          <a:r>
            <a:rPr lang="en-GB" dirty="0"/>
            <a:t>Ministry of Justice</a:t>
          </a:r>
        </a:p>
      </dgm:t>
    </dgm:pt>
    <dgm:pt modelId="{7CDCBF1F-76FF-4208-82C6-46CEEE680556}" type="parTrans" cxnId="{267D5AFC-6B75-49DC-8FFF-CFA5AAFAF773}">
      <dgm:prSet/>
      <dgm:spPr/>
      <dgm:t>
        <a:bodyPr/>
        <a:lstStyle/>
        <a:p>
          <a:endParaRPr lang="en-GB"/>
        </a:p>
      </dgm:t>
    </dgm:pt>
    <dgm:pt modelId="{CE6747A2-33A0-418A-BDBD-10CB6B9FDBF1}" type="sibTrans" cxnId="{267D5AFC-6B75-49DC-8FFF-CFA5AAFAF773}">
      <dgm:prSet/>
      <dgm:spPr/>
      <dgm:t>
        <a:bodyPr/>
        <a:lstStyle/>
        <a:p>
          <a:endParaRPr lang="en-GB"/>
        </a:p>
      </dgm:t>
    </dgm:pt>
    <dgm:pt modelId="{5B589BA8-9644-4E48-B4A7-41498756A918}">
      <dgm:prSet phldrT="[Text]"/>
      <dgm:spPr/>
      <dgm:t>
        <a:bodyPr/>
        <a:lstStyle/>
        <a:p>
          <a:r>
            <a:rPr lang="en-GB" dirty="0"/>
            <a:t>Letter of instruction</a:t>
          </a:r>
        </a:p>
      </dgm:t>
    </dgm:pt>
    <dgm:pt modelId="{2438809C-B760-44CC-A9A1-E23F86A0B439}" type="parTrans" cxnId="{371A04C9-A854-46AC-AA4D-5EAD7ADD0C6F}">
      <dgm:prSet/>
      <dgm:spPr/>
      <dgm:t>
        <a:bodyPr/>
        <a:lstStyle/>
        <a:p>
          <a:endParaRPr lang="en-GB"/>
        </a:p>
      </dgm:t>
    </dgm:pt>
    <dgm:pt modelId="{4B0C0E1C-E6A4-4E47-84D2-4E3063C70A06}" type="sibTrans" cxnId="{371A04C9-A854-46AC-AA4D-5EAD7ADD0C6F}">
      <dgm:prSet/>
      <dgm:spPr/>
      <dgm:t>
        <a:bodyPr/>
        <a:lstStyle/>
        <a:p>
          <a:endParaRPr lang="en-GB"/>
        </a:p>
      </dgm:t>
    </dgm:pt>
    <dgm:pt modelId="{19663E4A-F01E-4A5C-8303-00216BCA5073}">
      <dgm:prSet phldrT="[Text]"/>
      <dgm:spPr/>
      <dgm:t>
        <a:bodyPr/>
        <a:lstStyle/>
        <a:p>
          <a:r>
            <a:rPr lang="en-GB" dirty="0"/>
            <a:t>Pensions Advisory Group</a:t>
          </a:r>
        </a:p>
      </dgm:t>
    </dgm:pt>
    <dgm:pt modelId="{F407873A-FF5D-4F2B-A73F-718E71D7D134}" type="parTrans" cxnId="{895F9F66-625E-4414-A4BA-CD9129AA4D17}">
      <dgm:prSet/>
      <dgm:spPr/>
      <dgm:t>
        <a:bodyPr/>
        <a:lstStyle/>
        <a:p>
          <a:endParaRPr lang="en-GB"/>
        </a:p>
      </dgm:t>
    </dgm:pt>
    <dgm:pt modelId="{F5E0F0BF-99FE-40CF-A8CA-88CCE3FCCC98}" type="sibTrans" cxnId="{895F9F66-625E-4414-A4BA-CD9129AA4D17}">
      <dgm:prSet/>
      <dgm:spPr/>
      <dgm:t>
        <a:bodyPr/>
        <a:lstStyle/>
        <a:p>
          <a:endParaRPr lang="en-GB"/>
        </a:p>
      </dgm:t>
    </dgm:pt>
    <dgm:pt modelId="{155DA7C4-4ED7-4C0B-A0AB-B9CFCA558D3E}">
      <dgm:prSet phldrT="[Text]"/>
      <dgm:spPr/>
      <dgm:t>
        <a:bodyPr/>
        <a:lstStyle/>
        <a:p>
          <a:r>
            <a:rPr lang="en-GB" dirty="0"/>
            <a:t>Multi-disciplinary group</a:t>
          </a:r>
        </a:p>
      </dgm:t>
    </dgm:pt>
    <dgm:pt modelId="{8448DA90-1EFE-4F29-A61C-75D80F0867E3}" type="parTrans" cxnId="{6E20BE9C-23CD-4482-B333-0D44DE534F8D}">
      <dgm:prSet/>
      <dgm:spPr/>
      <dgm:t>
        <a:bodyPr/>
        <a:lstStyle/>
        <a:p>
          <a:endParaRPr lang="en-GB"/>
        </a:p>
      </dgm:t>
    </dgm:pt>
    <dgm:pt modelId="{8B418E11-3FC5-4F00-B6BA-1CF65AE2212C}" type="sibTrans" cxnId="{6E20BE9C-23CD-4482-B333-0D44DE534F8D}">
      <dgm:prSet/>
      <dgm:spPr/>
      <dgm:t>
        <a:bodyPr/>
        <a:lstStyle/>
        <a:p>
          <a:endParaRPr lang="en-GB"/>
        </a:p>
      </dgm:t>
    </dgm:pt>
    <dgm:pt modelId="{9D5C8C76-F60E-4ACE-AEAD-ABC94BE17215}">
      <dgm:prSet phldrT="[Text]"/>
      <dgm:spPr/>
      <dgm:t>
        <a:bodyPr/>
        <a:lstStyle/>
        <a:p>
          <a:r>
            <a:rPr lang="en-GB" dirty="0"/>
            <a:t>Guidance for lawyers, courts and experts</a:t>
          </a:r>
        </a:p>
      </dgm:t>
    </dgm:pt>
    <dgm:pt modelId="{E2309CBD-3AD4-4ADA-978D-3E67EEB59958}" type="parTrans" cxnId="{32D2D5D7-B875-4CD9-8642-2A1CD73ACBD9}">
      <dgm:prSet/>
      <dgm:spPr/>
      <dgm:t>
        <a:bodyPr/>
        <a:lstStyle/>
        <a:p>
          <a:endParaRPr lang="en-GB"/>
        </a:p>
      </dgm:t>
    </dgm:pt>
    <dgm:pt modelId="{38E412A2-581D-4C8D-B578-98F7F1AD5708}" type="sibTrans" cxnId="{32D2D5D7-B875-4CD9-8642-2A1CD73ACBD9}">
      <dgm:prSet/>
      <dgm:spPr/>
      <dgm:t>
        <a:bodyPr/>
        <a:lstStyle/>
        <a:p>
          <a:endParaRPr lang="en-GB"/>
        </a:p>
      </dgm:t>
    </dgm:pt>
    <dgm:pt modelId="{4836AB81-1851-4325-B408-41AA916028B0}">
      <dgm:prSet phldrT="[Text]"/>
      <dgm:spPr/>
      <dgm:t>
        <a:bodyPr/>
        <a:lstStyle/>
        <a:p>
          <a:r>
            <a:rPr lang="en-GB" dirty="0"/>
            <a:t>Actuarial standards</a:t>
          </a:r>
        </a:p>
      </dgm:t>
    </dgm:pt>
    <dgm:pt modelId="{D4AB3C04-4166-4B19-9DD6-49A6F27D17CF}" type="parTrans" cxnId="{08C4E7CF-852D-4190-A525-2B5FBB6E9AEE}">
      <dgm:prSet/>
      <dgm:spPr/>
      <dgm:t>
        <a:bodyPr/>
        <a:lstStyle/>
        <a:p>
          <a:endParaRPr lang="en-GB"/>
        </a:p>
      </dgm:t>
    </dgm:pt>
    <dgm:pt modelId="{2B76EA68-6995-45EF-AC59-67FF601C7C62}" type="sibTrans" cxnId="{08C4E7CF-852D-4190-A525-2B5FBB6E9AEE}">
      <dgm:prSet/>
      <dgm:spPr/>
      <dgm:t>
        <a:bodyPr/>
        <a:lstStyle/>
        <a:p>
          <a:endParaRPr lang="en-GB"/>
        </a:p>
      </dgm:t>
    </dgm:pt>
    <dgm:pt modelId="{E1BB88CD-0E07-425F-8BF9-CB1572C9CF86}">
      <dgm:prSet phldrT="[Text]"/>
      <dgm:spPr/>
      <dgm:t>
        <a:bodyPr/>
        <a:lstStyle/>
        <a:p>
          <a:r>
            <a:rPr lang="en-GB" dirty="0"/>
            <a:t>Code</a:t>
          </a:r>
        </a:p>
      </dgm:t>
    </dgm:pt>
    <dgm:pt modelId="{B8882CCD-2823-4172-8641-74ED9C6F3270}" type="parTrans" cxnId="{91F1F3B3-E40F-41C8-A506-DB929B5566B2}">
      <dgm:prSet/>
      <dgm:spPr/>
      <dgm:t>
        <a:bodyPr/>
        <a:lstStyle/>
        <a:p>
          <a:endParaRPr lang="en-GB"/>
        </a:p>
      </dgm:t>
    </dgm:pt>
    <dgm:pt modelId="{7ED32259-735D-482A-A426-7C4C2EB862E3}" type="sibTrans" cxnId="{91F1F3B3-E40F-41C8-A506-DB929B5566B2}">
      <dgm:prSet/>
      <dgm:spPr/>
      <dgm:t>
        <a:bodyPr/>
        <a:lstStyle/>
        <a:p>
          <a:endParaRPr lang="en-GB"/>
        </a:p>
      </dgm:t>
    </dgm:pt>
    <dgm:pt modelId="{47260FEB-CA31-4C36-BE55-33F76288521A}">
      <dgm:prSet phldrT="[Text]"/>
      <dgm:spPr/>
      <dgm:t>
        <a:bodyPr/>
        <a:lstStyle/>
        <a:p>
          <a:r>
            <a:rPr lang="en-GB" dirty="0"/>
            <a:t>TAS 100</a:t>
          </a:r>
        </a:p>
      </dgm:t>
    </dgm:pt>
    <dgm:pt modelId="{DF5D0962-6052-4A63-ADDB-EA5975130DA3}" type="parTrans" cxnId="{0B481C08-2F21-4CBF-BFDB-7A636560C64E}">
      <dgm:prSet/>
      <dgm:spPr/>
      <dgm:t>
        <a:bodyPr/>
        <a:lstStyle/>
        <a:p>
          <a:endParaRPr lang="en-GB"/>
        </a:p>
      </dgm:t>
    </dgm:pt>
    <dgm:pt modelId="{DA03EFAD-61E7-4340-8F78-5C02E10D9A9F}" type="sibTrans" cxnId="{0B481C08-2F21-4CBF-BFDB-7A636560C64E}">
      <dgm:prSet/>
      <dgm:spPr/>
      <dgm:t>
        <a:bodyPr/>
        <a:lstStyle/>
        <a:p>
          <a:endParaRPr lang="en-GB"/>
        </a:p>
      </dgm:t>
    </dgm:pt>
    <dgm:pt modelId="{8513FA21-4462-42A1-B831-63BD4CBFD837}">
      <dgm:prSet phldrT="[Text]"/>
      <dgm:spPr/>
      <dgm:t>
        <a:bodyPr/>
        <a:lstStyle/>
        <a:p>
          <a:r>
            <a:rPr lang="en-GB" dirty="0"/>
            <a:t>Limited interaction with divorcing parties</a:t>
          </a:r>
        </a:p>
      </dgm:t>
    </dgm:pt>
    <dgm:pt modelId="{185FB90A-7CDB-4C5A-99F7-B1C3DC4E67B7}" type="parTrans" cxnId="{2F1A0678-0DEA-4FA0-BC45-2A138F5C86B3}">
      <dgm:prSet/>
      <dgm:spPr/>
      <dgm:t>
        <a:bodyPr/>
        <a:lstStyle/>
        <a:p>
          <a:endParaRPr lang="en-GB"/>
        </a:p>
      </dgm:t>
    </dgm:pt>
    <dgm:pt modelId="{F02C9CEC-CB5A-42D9-A188-AE056F7D38A8}" type="sibTrans" cxnId="{2F1A0678-0DEA-4FA0-BC45-2A138F5C86B3}">
      <dgm:prSet/>
      <dgm:spPr/>
      <dgm:t>
        <a:bodyPr/>
        <a:lstStyle/>
        <a:p>
          <a:endParaRPr lang="en-GB"/>
        </a:p>
      </dgm:t>
    </dgm:pt>
    <dgm:pt modelId="{E77067F4-0076-4775-888F-C9A7EFC50B4E}">
      <dgm:prSet phldrT="[Text]"/>
      <dgm:spPr/>
      <dgm:t>
        <a:bodyPr/>
        <a:lstStyle/>
        <a:p>
          <a:r>
            <a:rPr lang="en-GB" dirty="0"/>
            <a:t>Overriding duty to Court</a:t>
          </a:r>
        </a:p>
      </dgm:t>
    </dgm:pt>
    <dgm:pt modelId="{6DA0EA62-794B-4313-BCB3-4A9D635E38A8}" type="parTrans" cxnId="{26FD6CE2-436E-4138-88B3-55DB54D54BA5}">
      <dgm:prSet/>
      <dgm:spPr/>
      <dgm:t>
        <a:bodyPr/>
        <a:lstStyle/>
        <a:p>
          <a:endParaRPr lang="en-GB"/>
        </a:p>
      </dgm:t>
    </dgm:pt>
    <dgm:pt modelId="{30ED7433-ACEE-46A8-BBED-AB64C8ED5BFC}" type="sibTrans" cxnId="{26FD6CE2-436E-4138-88B3-55DB54D54BA5}">
      <dgm:prSet/>
      <dgm:spPr/>
      <dgm:t>
        <a:bodyPr/>
        <a:lstStyle/>
        <a:p>
          <a:endParaRPr lang="en-GB"/>
        </a:p>
      </dgm:t>
    </dgm:pt>
    <dgm:pt modelId="{BAB887D0-8DD0-4665-A784-1FB0E9D5BAF6}">
      <dgm:prSet phldrT="[Text]"/>
      <dgm:spPr/>
      <dgm:t>
        <a:bodyPr/>
        <a:lstStyle/>
        <a:p>
          <a:r>
            <a:rPr lang="en-GB" dirty="0"/>
            <a:t>Describes range of methods</a:t>
          </a:r>
        </a:p>
      </dgm:t>
    </dgm:pt>
    <dgm:pt modelId="{8A775078-E920-47AB-8C1B-F740F5BE3EDB}" type="parTrans" cxnId="{55CFC28F-ECFD-46B8-A860-264677827A93}">
      <dgm:prSet/>
      <dgm:spPr/>
      <dgm:t>
        <a:bodyPr/>
        <a:lstStyle/>
        <a:p>
          <a:endParaRPr lang="en-GB"/>
        </a:p>
      </dgm:t>
    </dgm:pt>
    <dgm:pt modelId="{9974D317-F268-4D11-A50B-C12A29789927}" type="sibTrans" cxnId="{55CFC28F-ECFD-46B8-A860-264677827A93}">
      <dgm:prSet/>
      <dgm:spPr/>
      <dgm:t>
        <a:bodyPr/>
        <a:lstStyle/>
        <a:p>
          <a:endParaRPr lang="en-GB"/>
        </a:p>
      </dgm:t>
    </dgm:pt>
    <dgm:pt modelId="{F7C1C559-1C09-4C45-B3FA-E617F0D0261A}">
      <dgm:prSet phldrT="[Text]"/>
      <dgm:spPr/>
      <dgm:t>
        <a:bodyPr/>
        <a:lstStyle/>
        <a:p>
          <a:r>
            <a:rPr lang="en-GB" dirty="0"/>
            <a:t>APS X3 – The actuary as an expert in legal proceedings</a:t>
          </a:r>
        </a:p>
      </dgm:t>
    </dgm:pt>
    <dgm:pt modelId="{A2D0D844-300E-4C76-BA54-F97F2E493105}" type="parTrans" cxnId="{7912B9DF-11E7-40FD-BEC1-A4F1BF86414D}">
      <dgm:prSet/>
      <dgm:spPr/>
      <dgm:t>
        <a:bodyPr/>
        <a:lstStyle/>
        <a:p>
          <a:endParaRPr lang="en-GB"/>
        </a:p>
      </dgm:t>
    </dgm:pt>
    <dgm:pt modelId="{A9C42CC7-3D11-42DF-B99E-3D1E02D038DD}" type="sibTrans" cxnId="{7912B9DF-11E7-40FD-BEC1-A4F1BF86414D}">
      <dgm:prSet/>
      <dgm:spPr/>
      <dgm:t>
        <a:bodyPr/>
        <a:lstStyle/>
        <a:p>
          <a:endParaRPr lang="en-GB"/>
        </a:p>
      </dgm:t>
    </dgm:pt>
    <dgm:pt modelId="{3DA53429-58BF-4D55-9EC1-5D6C2D0B9C16}">
      <dgm:prSet phldrT="[Text]"/>
      <dgm:spPr/>
      <dgm:t>
        <a:bodyPr/>
        <a:lstStyle/>
        <a:p>
          <a:r>
            <a:rPr lang="en-GB" dirty="0"/>
            <a:t>APS X2 – Work review</a:t>
          </a:r>
        </a:p>
      </dgm:t>
    </dgm:pt>
    <dgm:pt modelId="{651D0C94-2A0A-44D1-A4B8-B9B819912A96}" type="parTrans" cxnId="{D242A2D0-76BA-4FA9-994D-F7BCD3BA0505}">
      <dgm:prSet/>
      <dgm:spPr/>
      <dgm:t>
        <a:bodyPr/>
        <a:lstStyle/>
        <a:p>
          <a:endParaRPr lang="en-GB"/>
        </a:p>
      </dgm:t>
    </dgm:pt>
    <dgm:pt modelId="{DB398663-0CD9-41DF-BF00-8546B94E6EB0}" type="sibTrans" cxnId="{D242A2D0-76BA-4FA9-994D-F7BCD3BA0505}">
      <dgm:prSet/>
      <dgm:spPr/>
      <dgm:t>
        <a:bodyPr/>
        <a:lstStyle/>
        <a:p>
          <a:endParaRPr lang="en-GB"/>
        </a:p>
      </dgm:t>
    </dgm:pt>
    <dgm:pt modelId="{4378A70E-0CA7-4B42-84E6-FD5E6C32788E}">
      <dgm:prSet phldrT="[Text]"/>
      <dgm:spPr/>
      <dgm:t>
        <a:bodyPr/>
        <a:lstStyle/>
        <a:p>
          <a:r>
            <a:rPr lang="en-GB" dirty="0"/>
            <a:t>Single joint expert</a:t>
          </a:r>
        </a:p>
      </dgm:t>
    </dgm:pt>
    <dgm:pt modelId="{91652057-4A54-4117-9DAD-A6673BF37DF4}" type="parTrans" cxnId="{09653EB6-CC93-4EBF-B6B1-AF84EA7FB67C}">
      <dgm:prSet/>
      <dgm:spPr/>
      <dgm:t>
        <a:bodyPr/>
        <a:lstStyle/>
        <a:p>
          <a:endParaRPr lang="en-GB"/>
        </a:p>
      </dgm:t>
    </dgm:pt>
    <dgm:pt modelId="{435C653C-5F09-430D-848E-A89606D99505}" type="sibTrans" cxnId="{09653EB6-CC93-4EBF-B6B1-AF84EA7FB67C}">
      <dgm:prSet/>
      <dgm:spPr/>
      <dgm:t>
        <a:bodyPr/>
        <a:lstStyle/>
        <a:p>
          <a:endParaRPr lang="en-GB"/>
        </a:p>
      </dgm:t>
    </dgm:pt>
    <dgm:pt modelId="{47543527-BB75-4BE0-B741-D307A54A9F6D}">
      <dgm:prSet phldrT="[Text]"/>
      <dgm:spPr/>
      <dgm:t>
        <a:bodyPr/>
        <a:lstStyle/>
        <a:p>
          <a:r>
            <a:rPr lang="en-GB" dirty="0"/>
            <a:t>Version 2 published December 2023</a:t>
          </a:r>
        </a:p>
      </dgm:t>
    </dgm:pt>
    <dgm:pt modelId="{163417F7-2680-4B9C-9479-7BB4089670BF}" type="parTrans" cxnId="{1CFDD576-3897-4D71-A24D-D147EF964D89}">
      <dgm:prSet/>
      <dgm:spPr/>
      <dgm:t>
        <a:bodyPr/>
        <a:lstStyle/>
        <a:p>
          <a:endParaRPr lang="en-GB"/>
        </a:p>
      </dgm:t>
    </dgm:pt>
    <dgm:pt modelId="{4E042D60-3A31-4D3C-B5FC-8C099DF8ED0E}" type="sibTrans" cxnId="{1CFDD576-3897-4D71-A24D-D147EF964D89}">
      <dgm:prSet/>
      <dgm:spPr/>
      <dgm:t>
        <a:bodyPr/>
        <a:lstStyle/>
        <a:p>
          <a:endParaRPr lang="en-GB"/>
        </a:p>
      </dgm:t>
    </dgm:pt>
    <dgm:pt modelId="{5B086735-0CA3-47A7-A9CF-982A046B20A4}" type="pres">
      <dgm:prSet presAssocID="{9399E7A2-7852-44AC-818E-A33F579B7081}" presName="Name0" presStyleCnt="0">
        <dgm:presLayoutVars>
          <dgm:dir/>
          <dgm:animLvl val="lvl"/>
          <dgm:resizeHandles val="exact"/>
        </dgm:presLayoutVars>
      </dgm:prSet>
      <dgm:spPr/>
    </dgm:pt>
    <dgm:pt modelId="{BA87BA5B-2408-467C-AB6A-5E9D807FB174}" type="pres">
      <dgm:prSet presAssocID="{B7EDD92D-C311-4632-B4FD-40648F372A28}" presName="composite" presStyleCnt="0"/>
      <dgm:spPr/>
    </dgm:pt>
    <dgm:pt modelId="{24E2C9C8-3BEC-447C-B517-5238D2BE9632}" type="pres">
      <dgm:prSet presAssocID="{B7EDD92D-C311-4632-B4FD-40648F372A28}" presName="parTx" presStyleLbl="alignNode1" presStyleIdx="0" presStyleCnt="3">
        <dgm:presLayoutVars>
          <dgm:chMax val="0"/>
          <dgm:chPref val="0"/>
          <dgm:bulletEnabled val="1"/>
        </dgm:presLayoutVars>
      </dgm:prSet>
      <dgm:spPr/>
    </dgm:pt>
    <dgm:pt modelId="{1E2CFF00-81EE-49F8-A585-A9C3AAE3F245}" type="pres">
      <dgm:prSet presAssocID="{B7EDD92D-C311-4632-B4FD-40648F372A28}" presName="desTx" presStyleLbl="alignAccFollowNode1" presStyleIdx="0" presStyleCnt="3" custScaleX="100205">
        <dgm:presLayoutVars>
          <dgm:bulletEnabled val="1"/>
        </dgm:presLayoutVars>
      </dgm:prSet>
      <dgm:spPr/>
    </dgm:pt>
    <dgm:pt modelId="{4812AC45-FB63-48EB-A15A-3D230ED256AB}" type="pres">
      <dgm:prSet presAssocID="{F880DB0C-2298-4A2E-8436-2D369276028A}" presName="space" presStyleCnt="0"/>
      <dgm:spPr/>
    </dgm:pt>
    <dgm:pt modelId="{B46E8BEE-29DD-4359-B5B6-D2935ABB9EA8}" type="pres">
      <dgm:prSet presAssocID="{19663E4A-F01E-4A5C-8303-00216BCA5073}" presName="composite" presStyleCnt="0"/>
      <dgm:spPr/>
    </dgm:pt>
    <dgm:pt modelId="{6B0B38D3-81D2-47DC-98B4-89CF5D0C1EAF}" type="pres">
      <dgm:prSet presAssocID="{19663E4A-F01E-4A5C-8303-00216BCA5073}" presName="parTx" presStyleLbl="alignNode1" presStyleIdx="1" presStyleCnt="3">
        <dgm:presLayoutVars>
          <dgm:chMax val="0"/>
          <dgm:chPref val="0"/>
          <dgm:bulletEnabled val="1"/>
        </dgm:presLayoutVars>
      </dgm:prSet>
      <dgm:spPr/>
    </dgm:pt>
    <dgm:pt modelId="{2DBF2C5B-804B-4E74-8789-C753890C0BD8}" type="pres">
      <dgm:prSet presAssocID="{19663E4A-F01E-4A5C-8303-00216BCA5073}" presName="desTx" presStyleLbl="alignAccFollowNode1" presStyleIdx="1" presStyleCnt="3">
        <dgm:presLayoutVars>
          <dgm:bulletEnabled val="1"/>
        </dgm:presLayoutVars>
      </dgm:prSet>
      <dgm:spPr/>
    </dgm:pt>
    <dgm:pt modelId="{E203FF8B-2FE5-455D-AF8F-59575BD6808D}" type="pres">
      <dgm:prSet presAssocID="{F5E0F0BF-99FE-40CF-A8CA-88CCE3FCCC98}" presName="space" presStyleCnt="0"/>
      <dgm:spPr/>
    </dgm:pt>
    <dgm:pt modelId="{22FCF636-DBC7-4BAA-ADE1-C74199775ADD}" type="pres">
      <dgm:prSet presAssocID="{4836AB81-1851-4325-B408-41AA916028B0}" presName="composite" presStyleCnt="0"/>
      <dgm:spPr/>
    </dgm:pt>
    <dgm:pt modelId="{734A6D50-01E3-4760-A4D5-2771D5D0CF43}" type="pres">
      <dgm:prSet presAssocID="{4836AB81-1851-4325-B408-41AA916028B0}" presName="parTx" presStyleLbl="alignNode1" presStyleIdx="2" presStyleCnt="3">
        <dgm:presLayoutVars>
          <dgm:chMax val="0"/>
          <dgm:chPref val="0"/>
          <dgm:bulletEnabled val="1"/>
        </dgm:presLayoutVars>
      </dgm:prSet>
      <dgm:spPr/>
    </dgm:pt>
    <dgm:pt modelId="{E5DBC0E5-61F2-4CDC-B248-48C256EAF020}" type="pres">
      <dgm:prSet presAssocID="{4836AB81-1851-4325-B408-41AA916028B0}" presName="desTx" presStyleLbl="alignAccFollowNode1" presStyleIdx="2" presStyleCnt="3">
        <dgm:presLayoutVars>
          <dgm:bulletEnabled val="1"/>
        </dgm:presLayoutVars>
      </dgm:prSet>
      <dgm:spPr/>
    </dgm:pt>
  </dgm:ptLst>
  <dgm:cxnLst>
    <dgm:cxn modelId="{8798B002-DC6A-43C5-A170-9A05EE0A99C2}" type="presOf" srcId="{9D5C8C76-F60E-4ACE-AEAD-ABC94BE17215}" destId="{2DBF2C5B-804B-4E74-8789-C753890C0BD8}" srcOrd="0" destOrd="1" presId="urn:microsoft.com/office/officeart/2005/8/layout/hList1"/>
    <dgm:cxn modelId="{9F430B04-1437-4B69-9658-7ADF679C582D}" type="presOf" srcId="{F7C1C559-1C09-4C45-B3FA-E617F0D0261A}" destId="{E5DBC0E5-61F2-4CDC-B248-48C256EAF020}" srcOrd="0" destOrd="1" presId="urn:microsoft.com/office/officeart/2005/8/layout/hList1"/>
    <dgm:cxn modelId="{C985D705-49F8-4171-A15B-383FFADC865C}" type="presOf" srcId="{3DA53429-58BF-4D55-9EC1-5D6C2D0B9C16}" destId="{E5DBC0E5-61F2-4CDC-B248-48C256EAF020}" srcOrd="0" destOrd="2" presId="urn:microsoft.com/office/officeart/2005/8/layout/hList1"/>
    <dgm:cxn modelId="{0B481C08-2F21-4CBF-BFDB-7A636560C64E}" srcId="{4836AB81-1851-4325-B408-41AA916028B0}" destId="{47260FEB-CA31-4C36-BE55-33F76288521A}" srcOrd="3" destOrd="0" parTransId="{DF5D0962-6052-4A63-ADDB-EA5975130DA3}" sibTransId="{DA03EFAD-61E7-4340-8F78-5C02E10D9A9F}"/>
    <dgm:cxn modelId="{20A42B15-5FFD-44E2-A76C-B7E107F0DF8A}" type="presOf" srcId="{E1BB88CD-0E07-425F-8BF9-CB1572C9CF86}" destId="{E5DBC0E5-61F2-4CDC-B248-48C256EAF020}" srcOrd="0" destOrd="0" presId="urn:microsoft.com/office/officeart/2005/8/layout/hList1"/>
    <dgm:cxn modelId="{F9FF2E17-2194-421A-AA0E-3806B4A176EB}" type="presOf" srcId="{4836AB81-1851-4325-B408-41AA916028B0}" destId="{734A6D50-01E3-4760-A4D5-2771D5D0CF43}" srcOrd="0" destOrd="0" presId="urn:microsoft.com/office/officeart/2005/8/layout/hList1"/>
    <dgm:cxn modelId="{26F66C23-5559-4B7C-B873-54E135C76C8B}" srcId="{9399E7A2-7852-44AC-818E-A33F579B7081}" destId="{B7EDD92D-C311-4632-B4FD-40648F372A28}" srcOrd="0" destOrd="0" parTransId="{96B87E36-A447-468F-AF0E-479996AB51BF}" sibTransId="{F880DB0C-2298-4A2E-8436-2D369276028A}"/>
    <dgm:cxn modelId="{895F9F66-625E-4414-A4BA-CD9129AA4D17}" srcId="{9399E7A2-7852-44AC-818E-A33F579B7081}" destId="{19663E4A-F01E-4A5C-8303-00216BCA5073}" srcOrd="1" destOrd="0" parTransId="{F407873A-FF5D-4F2B-A73F-718E71D7D134}" sibTransId="{F5E0F0BF-99FE-40CF-A8CA-88CCE3FCCC98}"/>
    <dgm:cxn modelId="{E1730F4D-8C4F-4553-AEBD-7750E1BEC9EF}" type="presOf" srcId="{4378A70E-0CA7-4B42-84E6-FD5E6C32788E}" destId="{1E2CFF00-81EE-49F8-A585-A9C3AAE3F245}" srcOrd="0" destOrd="1" presId="urn:microsoft.com/office/officeart/2005/8/layout/hList1"/>
    <dgm:cxn modelId="{1CFDD576-3897-4D71-A24D-D147EF964D89}" srcId="{19663E4A-F01E-4A5C-8303-00216BCA5073}" destId="{47543527-BB75-4BE0-B741-D307A54A9F6D}" srcOrd="3" destOrd="0" parTransId="{163417F7-2680-4B9C-9479-7BB4089670BF}" sibTransId="{4E042D60-3A31-4D3C-B5FC-8C099DF8ED0E}"/>
    <dgm:cxn modelId="{2F1A0678-0DEA-4FA0-BC45-2A138F5C86B3}" srcId="{B7EDD92D-C311-4632-B4FD-40648F372A28}" destId="{8513FA21-4462-42A1-B831-63BD4CBFD837}" srcOrd="4" destOrd="0" parTransId="{185FB90A-7CDB-4C5A-99F7-B1C3DC4E67B7}" sibTransId="{F02C9CEC-CB5A-42D9-A188-AE056F7D38A8}"/>
    <dgm:cxn modelId="{172AC078-AD13-41BA-9721-FC97AE2BADEA}" type="presOf" srcId="{8513FA21-4462-42A1-B831-63BD4CBFD837}" destId="{1E2CFF00-81EE-49F8-A585-A9C3AAE3F245}" srcOrd="0" destOrd="4" presId="urn:microsoft.com/office/officeart/2005/8/layout/hList1"/>
    <dgm:cxn modelId="{69F87B7D-E0AB-4C51-847D-5066B8004C4A}" type="presOf" srcId="{E77067F4-0076-4775-888F-C9A7EFC50B4E}" destId="{1E2CFF00-81EE-49F8-A585-A9C3AAE3F245}" srcOrd="0" destOrd="2" presId="urn:microsoft.com/office/officeart/2005/8/layout/hList1"/>
    <dgm:cxn modelId="{BE3C7F88-5ABB-4439-8BBB-2B9A4BEE6182}" type="presOf" srcId="{700C267A-C241-41F6-B590-CB54CACFA0D3}" destId="{1E2CFF00-81EE-49F8-A585-A9C3AAE3F245}" srcOrd="0" destOrd="0" presId="urn:microsoft.com/office/officeart/2005/8/layout/hList1"/>
    <dgm:cxn modelId="{55CFC28F-ECFD-46B8-A860-264677827A93}" srcId="{19663E4A-F01E-4A5C-8303-00216BCA5073}" destId="{BAB887D0-8DD0-4665-A784-1FB0E9D5BAF6}" srcOrd="2" destOrd="0" parTransId="{8A775078-E920-47AB-8C1B-F740F5BE3EDB}" sibTransId="{9974D317-F268-4D11-A50B-C12A29789927}"/>
    <dgm:cxn modelId="{7D79EB96-2075-4948-B9F2-5E6C00F53A32}" type="presOf" srcId="{9399E7A2-7852-44AC-818E-A33F579B7081}" destId="{5B086735-0CA3-47A7-A9CF-982A046B20A4}" srcOrd="0" destOrd="0" presId="urn:microsoft.com/office/officeart/2005/8/layout/hList1"/>
    <dgm:cxn modelId="{2EAAB698-160F-4BAC-B65C-CF47074B0174}" type="presOf" srcId="{BAB887D0-8DD0-4665-A784-1FB0E9D5BAF6}" destId="{2DBF2C5B-804B-4E74-8789-C753890C0BD8}" srcOrd="0" destOrd="2" presId="urn:microsoft.com/office/officeart/2005/8/layout/hList1"/>
    <dgm:cxn modelId="{6E20BE9C-23CD-4482-B333-0D44DE534F8D}" srcId="{19663E4A-F01E-4A5C-8303-00216BCA5073}" destId="{155DA7C4-4ED7-4C0B-A0AB-B9CFCA558D3E}" srcOrd="0" destOrd="0" parTransId="{8448DA90-1EFE-4F29-A61C-75D80F0867E3}" sibTransId="{8B418E11-3FC5-4F00-B6BA-1CF65AE2212C}"/>
    <dgm:cxn modelId="{91F1F3B3-E40F-41C8-A506-DB929B5566B2}" srcId="{4836AB81-1851-4325-B408-41AA916028B0}" destId="{E1BB88CD-0E07-425F-8BF9-CB1572C9CF86}" srcOrd="0" destOrd="0" parTransId="{B8882CCD-2823-4172-8641-74ED9C6F3270}" sibTransId="{7ED32259-735D-482A-A426-7C4C2EB862E3}"/>
    <dgm:cxn modelId="{BD37FFB5-8BF7-4075-B428-EDE832A73AC0}" type="presOf" srcId="{5B589BA8-9644-4E48-B4A7-41498756A918}" destId="{1E2CFF00-81EE-49F8-A585-A9C3AAE3F245}" srcOrd="0" destOrd="3" presId="urn:microsoft.com/office/officeart/2005/8/layout/hList1"/>
    <dgm:cxn modelId="{09653EB6-CC93-4EBF-B6B1-AF84EA7FB67C}" srcId="{B7EDD92D-C311-4632-B4FD-40648F372A28}" destId="{4378A70E-0CA7-4B42-84E6-FD5E6C32788E}" srcOrd="1" destOrd="0" parTransId="{91652057-4A54-4117-9DAD-A6673BF37DF4}" sibTransId="{435C653C-5F09-430D-848E-A89606D99505}"/>
    <dgm:cxn modelId="{371A04C9-A854-46AC-AA4D-5EAD7ADD0C6F}" srcId="{B7EDD92D-C311-4632-B4FD-40648F372A28}" destId="{5B589BA8-9644-4E48-B4A7-41498756A918}" srcOrd="3" destOrd="0" parTransId="{2438809C-B760-44CC-A9A1-E23F86A0B439}" sibTransId="{4B0C0E1C-E6A4-4E47-84D2-4E3063C70A06}"/>
    <dgm:cxn modelId="{08C4E7CF-852D-4190-A525-2B5FBB6E9AEE}" srcId="{9399E7A2-7852-44AC-818E-A33F579B7081}" destId="{4836AB81-1851-4325-B408-41AA916028B0}" srcOrd="2" destOrd="0" parTransId="{D4AB3C04-4166-4B19-9DD6-49A6F27D17CF}" sibTransId="{2B76EA68-6995-45EF-AC59-67FF601C7C62}"/>
    <dgm:cxn modelId="{D242A2D0-76BA-4FA9-994D-F7BCD3BA0505}" srcId="{4836AB81-1851-4325-B408-41AA916028B0}" destId="{3DA53429-58BF-4D55-9EC1-5D6C2D0B9C16}" srcOrd="2" destOrd="0" parTransId="{651D0C94-2A0A-44D1-A4B8-B9B819912A96}" sibTransId="{DB398663-0CD9-41DF-BF00-8546B94E6EB0}"/>
    <dgm:cxn modelId="{F0B517D4-C7F9-488B-BA7D-45827707A8C8}" type="presOf" srcId="{B7EDD92D-C311-4632-B4FD-40648F372A28}" destId="{24E2C9C8-3BEC-447C-B517-5238D2BE9632}" srcOrd="0" destOrd="0" presId="urn:microsoft.com/office/officeart/2005/8/layout/hList1"/>
    <dgm:cxn modelId="{32D2D5D7-B875-4CD9-8642-2A1CD73ACBD9}" srcId="{19663E4A-F01E-4A5C-8303-00216BCA5073}" destId="{9D5C8C76-F60E-4ACE-AEAD-ABC94BE17215}" srcOrd="1" destOrd="0" parTransId="{E2309CBD-3AD4-4ADA-978D-3E67EEB59958}" sibTransId="{38E412A2-581D-4C8D-B578-98F7F1AD5708}"/>
    <dgm:cxn modelId="{050950D9-E119-4209-B038-BE9D116830AF}" type="presOf" srcId="{47260FEB-CA31-4C36-BE55-33F76288521A}" destId="{E5DBC0E5-61F2-4CDC-B248-48C256EAF020}" srcOrd="0" destOrd="3" presId="urn:microsoft.com/office/officeart/2005/8/layout/hList1"/>
    <dgm:cxn modelId="{7912B9DF-11E7-40FD-BEC1-A4F1BF86414D}" srcId="{4836AB81-1851-4325-B408-41AA916028B0}" destId="{F7C1C559-1C09-4C45-B3FA-E617F0D0261A}" srcOrd="1" destOrd="0" parTransId="{A2D0D844-300E-4C76-BA54-F97F2E493105}" sibTransId="{A9C42CC7-3D11-42DF-B99E-3D1E02D038DD}"/>
    <dgm:cxn modelId="{26FD6CE2-436E-4138-88B3-55DB54D54BA5}" srcId="{B7EDD92D-C311-4632-B4FD-40648F372A28}" destId="{E77067F4-0076-4775-888F-C9A7EFC50B4E}" srcOrd="2" destOrd="0" parTransId="{6DA0EA62-794B-4313-BCB3-4A9D635E38A8}" sibTransId="{30ED7433-ACEE-46A8-BBED-AB64C8ED5BFC}"/>
    <dgm:cxn modelId="{9ADBCAE6-0AF1-4F69-BD99-EBA45D9DE5ED}" type="presOf" srcId="{155DA7C4-4ED7-4C0B-A0AB-B9CFCA558D3E}" destId="{2DBF2C5B-804B-4E74-8789-C753890C0BD8}" srcOrd="0" destOrd="0" presId="urn:microsoft.com/office/officeart/2005/8/layout/hList1"/>
    <dgm:cxn modelId="{CAAA27ED-D096-42FE-B2C1-6389C6D3DFDF}" type="presOf" srcId="{19663E4A-F01E-4A5C-8303-00216BCA5073}" destId="{6B0B38D3-81D2-47DC-98B4-89CF5D0C1EAF}" srcOrd="0" destOrd="0" presId="urn:microsoft.com/office/officeart/2005/8/layout/hList1"/>
    <dgm:cxn modelId="{C7118EF7-C089-49D6-AA4B-F2F893323115}" type="presOf" srcId="{47543527-BB75-4BE0-B741-D307A54A9F6D}" destId="{2DBF2C5B-804B-4E74-8789-C753890C0BD8}" srcOrd="0" destOrd="3" presId="urn:microsoft.com/office/officeart/2005/8/layout/hList1"/>
    <dgm:cxn modelId="{267D5AFC-6B75-49DC-8FFF-CFA5AAFAF773}" srcId="{B7EDD92D-C311-4632-B4FD-40648F372A28}" destId="{700C267A-C241-41F6-B590-CB54CACFA0D3}" srcOrd="0" destOrd="0" parTransId="{7CDCBF1F-76FF-4208-82C6-46CEEE680556}" sibTransId="{CE6747A2-33A0-418A-BDBD-10CB6B9FDBF1}"/>
    <dgm:cxn modelId="{0D8906E8-F605-49A9-940B-E234DE9BC223}" type="presParOf" srcId="{5B086735-0CA3-47A7-A9CF-982A046B20A4}" destId="{BA87BA5B-2408-467C-AB6A-5E9D807FB174}" srcOrd="0" destOrd="0" presId="urn:microsoft.com/office/officeart/2005/8/layout/hList1"/>
    <dgm:cxn modelId="{038EF7E7-0102-4ABD-A60E-27E66A78979A}" type="presParOf" srcId="{BA87BA5B-2408-467C-AB6A-5E9D807FB174}" destId="{24E2C9C8-3BEC-447C-B517-5238D2BE9632}" srcOrd="0" destOrd="0" presId="urn:microsoft.com/office/officeart/2005/8/layout/hList1"/>
    <dgm:cxn modelId="{50F4F0E1-7B65-4A48-89B7-5A95FAD96EFB}" type="presParOf" srcId="{BA87BA5B-2408-467C-AB6A-5E9D807FB174}" destId="{1E2CFF00-81EE-49F8-A585-A9C3AAE3F245}" srcOrd="1" destOrd="0" presId="urn:microsoft.com/office/officeart/2005/8/layout/hList1"/>
    <dgm:cxn modelId="{FAAB2543-E37F-4E84-B018-592D414E2FAE}" type="presParOf" srcId="{5B086735-0CA3-47A7-A9CF-982A046B20A4}" destId="{4812AC45-FB63-48EB-A15A-3D230ED256AB}" srcOrd="1" destOrd="0" presId="urn:microsoft.com/office/officeart/2005/8/layout/hList1"/>
    <dgm:cxn modelId="{2A87D1A9-59FC-419E-8827-3B2D530B8CCB}" type="presParOf" srcId="{5B086735-0CA3-47A7-A9CF-982A046B20A4}" destId="{B46E8BEE-29DD-4359-B5B6-D2935ABB9EA8}" srcOrd="2" destOrd="0" presId="urn:microsoft.com/office/officeart/2005/8/layout/hList1"/>
    <dgm:cxn modelId="{7CF3CC85-6068-4A5B-8E86-B405618B19D7}" type="presParOf" srcId="{B46E8BEE-29DD-4359-B5B6-D2935ABB9EA8}" destId="{6B0B38D3-81D2-47DC-98B4-89CF5D0C1EAF}" srcOrd="0" destOrd="0" presId="urn:microsoft.com/office/officeart/2005/8/layout/hList1"/>
    <dgm:cxn modelId="{C9F12978-26FA-4C68-A435-53F42E1BE84D}" type="presParOf" srcId="{B46E8BEE-29DD-4359-B5B6-D2935ABB9EA8}" destId="{2DBF2C5B-804B-4E74-8789-C753890C0BD8}" srcOrd="1" destOrd="0" presId="urn:microsoft.com/office/officeart/2005/8/layout/hList1"/>
    <dgm:cxn modelId="{C0DA8220-599B-4413-8F28-8B7A072BC36B}" type="presParOf" srcId="{5B086735-0CA3-47A7-A9CF-982A046B20A4}" destId="{E203FF8B-2FE5-455D-AF8F-59575BD6808D}" srcOrd="3" destOrd="0" presId="urn:microsoft.com/office/officeart/2005/8/layout/hList1"/>
    <dgm:cxn modelId="{3284A366-E2E8-4984-B81C-0718E2C75F8E}" type="presParOf" srcId="{5B086735-0CA3-47A7-A9CF-982A046B20A4}" destId="{22FCF636-DBC7-4BAA-ADE1-C74199775ADD}" srcOrd="4" destOrd="0" presId="urn:microsoft.com/office/officeart/2005/8/layout/hList1"/>
    <dgm:cxn modelId="{620BAB48-B850-4490-97A2-03B547301915}" type="presParOf" srcId="{22FCF636-DBC7-4BAA-ADE1-C74199775ADD}" destId="{734A6D50-01E3-4760-A4D5-2771D5D0CF43}" srcOrd="0" destOrd="0" presId="urn:microsoft.com/office/officeart/2005/8/layout/hList1"/>
    <dgm:cxn modelId="{8C2F718A-BBF8-40B8-B6CF-69784C6D360B}" type="presParOf" srcId="{22FCF636-DBC7-4BAA-ADE1-C74199775ADD}" destId="{E5DBC0E5-61F2-4CDC-B248-48C256EAF0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454336-0BB5-486C-90E3-921CB87A6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A43B51-4949-4979-837C-EE46F97BC8C4}">
      <dgm:prSet/>
      <dgm:spPr/>
      <dgm:t>
        <a:bodyPr/>
        <a:lstStyle/>
        <a:p>
          <a:pPr rtl="0"/>
          <a:r>
            <a:rPr lang="en-GB" dirty="0"/>
            <a:t>Overall standard of </a:t>
          </a:r>
          <a:r>
            <a:rPr lang="en-GB" dirty="0">
              <a:latin typeface="Arial"/>
              <a:cs typeface="Arial"/>
            </a:rPr>
            <a:t>advice</a:t>
          </a:r>
          <a:endParaRPr lang="en-US" dirty="0">
            <a:latin typeface="Arial"/>
            <a:cs typeface="Arial"/>
          </a:endParaRPr>
        </a:p>
      </dgm:t>
    </dgm:pt>
    <dgm:pt modelId="{2DE74EEE-F908-474B-A54F-EA7891F322B7}" type="parTrans" cxnId="{B0F8806B-9358-4828-80CB-F2BE0424A137}">
      <dgm:prSet/>
      <dgm:spPr/>
      <dgm:t>
        <a:bodyPr/>
        <a:lstStyle/>
        <a:p>
          <a:endParaRPr lang="en-US"/>
        </a:p>
      </dgm:t>
    </dgm:pt>
    <dgm:pt modelId="{F8C10C1E-5749-40D9-8794-40FFAFAEF020}" type="sibTrans" cxnId="{B0F8806B-9358-4828-80CB-F2BE0424A137}">
      <dgm:prSet/>
      <dgm:spPr/>
      <dgm:t>
        <a:bodyPr/>
        <a:lstStyle/>
        <a:p>
          <a:endParaRPr lang="en-US"/>
        </a:p>
      </dgm:t>
    </dgm:pt>
    <dgm:pt modelId="{DFC914FA-335D-44DA-B698-1323EBCAD56D}">
      <dgm:prSet/>
      <dgm:spPr/>
      <dgm:t>
        <a:bodyPr/>
        <a:lstStyle/>
        <a:p>
          <a:pPr rtl="0"/>
          <a:r>
            <a:rPr lang="en-GB" dirty="0"/>
            <a:t>Volumes</a:t>
          </a:r>
          <a:endParaRPr lang="en-US" dirty="0">
            <a:latin typeface="Arial"/>
            <a:cs typeface="Arial"/>
          </a:endParaRPr>
        </a:p>
      </dgm:t>
    </dgm:pt>
    <dgm:pt modelId="{FE14F8CD-7C62-44F2-87AB-0C6A2EB01B28}" type="parTrans" cxnId="{1E8983AC-4F51-4135-999E-7CC1A84272DE}">
      <dgm:prSet/>
      <dgm:spPr/>
      <dgm:t>
        <a:bodyPr/>
        <a:lstStyle/>
        <a:p>
          <a:endParaRPr lang="en-US"/>
        </a:p>
      </dgm:t>
    </dgm:pt>
    <dgm:pt modelId="{0F815BBB-F48D-4A20-B620-07305DB88300}" type="sibTrans" cxnId="{1E8983AC-4F51-4135-999E-7CC1A84272DE}">
      <dgm:prSet/>
      <dgm:spPr/>
      <dgm:t>
        <a:bodyPr/>
        <a:lstStyle/>
        <a:p>
          <a:endParaRPr lang="en-US"/>
        </a:p>
      </dgm:t>
    </dgm:pt>
    <dgm:pt modelId="{D79B3778-9D11-42A8-B231-E162288BF00A}">
      <dgm:prSet/>
      <dgm:spPr/>
      <dgm:t>
        <a:bodyPr/>
        <a:lstStyle/>
        <a:p>
          <a:pPr rtl="0"/>
          <a:r>
            <a:rPr lang="en-GB" dirty="0"/>
            <a:t>Involvement </a:t>
          </a:r>
          <a:endParaRPr lang="en-US" dirty="0">
            <a:latin typeface="Arial"/>
            <a:cs typeface="Arial"/>
          </a:endParaRPr>
        </a:p>
      </dgm:t>
    </dgm:pt>
    <dgm:pt modelId="{C1160732-1679-4480-AD93-C54EE205FA6A}" type="parTrans" cxnId="{D3B6E8D3-C1BC-496E-981F-A7D90DE3758A}">
      <dgm:prSet/>
      <dgm:spPr/>
      <dgm:t>
        <a:bodyPr/>
        <a:lstStyle/>
        <a:p>
          <a:endParaRPr lang="en-US"/>
        </a:p>
      </dgm:t>
    </dgm:pt>
    <dgm:pt modelId="{74874CD8-066E-455C-AC88-0DD1FC15FE95}" type="sibTrans" cxnId="{D3B6E8D3-C1BC-496E-981F-A7D90DE3758A}">
      <dgm:prSet/>
      <dgm:spPr/>
      <dgm:t>
        <a:bodyPr/>
        <a:lstStyle/>
        <a:p>
          <a:endParaRPr lang="en-US"/>
        </a:p>
      </dgm:t>
    </dgm:pt>
    <dgm:pt modelId="{7CED3F7B-DC3F-481F-944E-DE1A1C64593A}">
      <dgm:prSet phldr="0"/>
      <dgm:spPr/>
      <dgm:t>
        <a:bodyPr/>
        <a:lstStyle/>
        <a:p>
          <a:pPr rtl="0"/>
          <a:r>
            <a:rPr lang="en-GB" sz="1000" dirty="0">
              <a:latin typeface="Arial"/>
              <a:cs typeface="Arial"/>
            </a:rPr>
            <a:t>Overall</a:t>
          </a:r>
          <a:r>
            <a:rPr lang="en-GB" sz="1000" dirty="0"/>
            <a:t> standard good</a:t>
          </a:r>
          <a:endParaRPr lang="en-US" dirty="0">
            <a:latin typeface="Arial"/>
            <a:cs typeface="Arial"/>
          </a:endParaRPr>
        </a:p>
      </dgm:t>
    </dgm:pt>
    <dgm:pt modelId="{18CA590F-1318-48A6-A145-65E6EC9048C2}" type="parTrans" cxnId="{E4A75C32-92B4-4F04-8E4B-2D56F551964C}">
      <dgm:prSet/>
      <dgm:spPr/>
      <dgm:t>
        <a:bodyPr/>
        <a:lstStyle/>
        <a:p>
          <a:endParaRPr lang="en-GB"/>
        </a:p>
      </dgm:t>
    </dgm:pt>
    <dgm:pt modelId="{7166191B-1C81-491D-BEF8-CA8EDC03C34E}" type="sibTrans" cxnId="{E4A75C32-92B4-4F04-8E4B-2D56F551964C}">
      <dgm:prSet/>
      <dgm:spPr/>
      <dgm:t>
        <a:bodyPr/>
        <a:lstStyle/>
        <a:p>
          <a:endParaRPr lang="en-GB"/>
        </a:p>
      </dgm:t>
    </dgm:pt>
    <dgm:pt modelId="{32218AB7-6979-4059-860B-468CDB6E6BD1}">
      <dgm:prSet phldr="0"/>
      <dgm:spPr/>
      <dgm:t>
        <a:bodyPr/>
        <a:lstStyle/>
        <a:p>
          <a:r>
            <a:rPr lang="en-GB" sz="1000" dirty="0"/>
            <a:t>Evidence showing</a:t>
          </a:r>
          <a:r>
            <a:rPr lang="en-GB" sz="1000" dirty="0">
              <a:latin typeface="Arial"/>
              <a:cs typeface="Arial"/>
            </a:rPr>
            <a:t> </a:t>
          </a:r>
          <a:r>
            <a:rPr lang="en-GB" sz="1000" dirty="0"/>
            <a:t>consistently </a:t>
          </a:r>
          <a:r>
            <a:rPr lang="en-GB" sz="1000" dirty="0">
              <a:latin typeface="Arial"/>
              <a:cs typeface="Arial"/>
            </a:rPr>
            <a:t>sound compliance</a:t>
          </a:r>
          <a:r>
            <a:rPr lang="en-GB" sz="1000" dirty="0"/>
            <a:t> levels</a:t>
          </a:r>
          <a:r>
            <a:rPr lang="en-GB" dirty="0">
              <a:latin typeface="Arial"/>
              <a:cs typeface="Arial"/>
            </a:rPr>
            <a:t> </a:t>
          </a:r>
          <a:endParaRPr lang="en-GB" dirty="0"/>
        </a:p>
      </dgm:t>
    </dgm:pt>
    <dgm:pt modelId="{59F2F2E6-4CD9-490A-9238-49C8D764D0E0}" type="parTrans" cxnId="{8417A2A1-6EA9-448C-8B34-F66757183980}">
      <dgm:prSet/>
      <dgm:spPr/>
      <dgm:t>
        <a:bodyPr/>
        <a:lstStyle/>
        <a:p>
          <a:endParaRPr lang="en-GB"/>
        </a:p>
      </dgm:t>
    </dgm:pt>
    <dgm:pt modelId="{C38392A0-9C5C-44B0-BADE-A771123D9ECC}" type="sibTrans" cxnId="{8417A2A1-6EA9-448C-8B34-F66757183980}">
      <dgm:prSet/>
      <dgm:spPr/>
      <dgm:t>
        <a:bodyPr/>
        <a:lstStyle/>
        <a:p>
          <a:endParaRPr lang="en-GB"/>
        </a:p>
      </dgm:t>
    </dgm:pt>
    <dgm:pt modelId="{50F9DC9E-5B83-4502-B103-502D23FF9387}">
      <dgm:prSet phldr="0"/>
      <dgm:spPr/>
      <dgm:t>
        <a:bodyPr/>
        <a:lstStyle/>
        <a:p>
          <a:r>
            <a:rPr lang="en-GB" sz="1000" dirty="0">
              <a:latin typeface="Arial"/>
              <a:cs typeface="Arial"/>
            </a:rPr>
            <a:t>Less than 1 in 20 divorcing couples obtain a report in England &amp; Wales</a:t>
          </a:r>
          <a:endParaRPr lang="en-GB" dirty="0"/>
        </a:p>
      </dgm:t>
    </dgm:pt>
    <dgm:pt modelId="{8C66BC89-A1DA-4037-B21C-FA564BBE49EA}" type="parTrans" cxnId="{693AF2F4-BD07-4535-B304-39806E0A72AC}">
      <dgm:prSet/>
      <dgm:spPr/>
      <dgm:t>
        <a:bodyPr/>
        <a:lstStyle/>
        <a:p>
          <a:endParaRPr lang="en-GB"/>
        </a:p>
      </dgm:t>
    </dgm:pt>
    <dgm:pt modelId="{B1BF8A4C-2658-42E5-9E14-118D29D74200}" type="sibTrans" cxnId="{693AF2F4-BD07-4535-B304-39806E0A72AC}">
      <dgm:prSet/>
      <dgm:spPr/>
      <dgm:t>
        <a:bodyPr/>
        <a:lstStyle/>
        <a:p>
          <a:endParaRPr lang="en-GB"/>
        </a:p>
      </dgm:t>
    </dgm:pt>
    <dgm:pt modelId="{DE11BD1A-D3B2-4AD5-B9B0-7AE8A30A9895}">
      <dgm:prSet phldr="0"/>
      <dgm:spPr/>
      <dgm:t>
        <a:bodyPr/>
        <a:lstStyle/>
        <a:p>
          <a:r>
            <a:rPr lang="en-GB" sz="1000" dirty="0">
              <a:latin typeface="Arial"/>
              <a:cs typeface="Arial"/>
            </a:rPr>
            <a:t>Experts don’t need to be IFoA members</a:t>
          </a:r>
          <a:endParaRPr lang="en-US" dirty="0"/>
        </a:p>
      </dgm:t>
    </dgm:pt>
    <dgm:pt modelId="{4218D8F2-E854-460E-A41E-3FC4F84596D5}" type="parTrans" cxnId="{C0CE5B3A-9D2A-4DA2-9C23-3808F7A17016}">
      <dgm:prSet/>
      <dgm:spPr/>
      <dgm:t>
        <a:bodyPr/>
        <a:lstStyle/>
        <a:p>
          <a:endParaRPr lang="en-GB"/>
        </a:p>
      </dgm:t>
    </dgm:pt>
    <dgm:pt modelId="{6DDC24B8-079A-4F29-8ADD-A192952D8AF7}" type="sibTrans" cxnId="{C0CE5B3A-9D2A-4DA2-9C23-3808F7A17016}">
      <dgm:prSet/>
      <dgm:spPr/>
      <dgm:t>
        <a:bodyPr/>
        <a:lstStyle/>
        <a:p>
          <a:endParaRPr lang="en-GB"/>
        </a:p>
      </dgm:t>
    </dgm:pt>
    <dgm:pt modelId="{01C2E073-BD11-48D3-974A-94BAEAAD19DE}">
      <dgm:prSet phldr="0"/>
      <dgm:spPr/>
      <dgm:t>
        <a:bodyPr/>
        <a:lstStyle/>
        <a:p>
          <a:r>
            <a:rPr lang="en-GB" dirty="0"/>
            <a:t>Good practice examples</a:t>
          </a:r>
        </a:p>
      </dgm:t>
    </dgm:pt>
    <dgm:pt modelId="{69340E40-95F9-407B-9BE9-0CDA8AC55D07}" type="parTrans" cxnId="{9B55C2DD-3D74-4D4D-8A27-D7EE49B45EF0}">
      <dgm:prSet/>
      <dgm:spPr/>
      <dgm:t>
        <a:bodyPr/>
        <a:lstStyle/>
        <a:p>
          <a:endParaRPr lang="en-GB"/>
        </a:p>
      </dgm:t>
    </dgm:pt>
    <dgm:pt modelId="{E7FC8058-6520-49A6-8BDB-5E095EE04541}" type="sibTrans" cxnId="{9B55C2DD-3D74-4D4D-8A27-D7EE49B45EF0}">
      <dgm:prSet/>
      <dgm:spPr/>
      <dgm:t>
        <a:bodyPr/>
        <a:lstStyle/>
        <a:p>
          <a:endParaRPr lang="en-GB"/>
        </a:p>
      </dgm:t>
    </dgm:pt>
    <dgm:pt modelId="{E70D8DFE-40BD-4DCC-B450-8925C16D7399}" type="pres">
      <dgm:prSet presAssocID="{2C454336-0BB5-486C-90E3-921CB87A638A}" presName="Name0" presStyleCnt="0">
        <dgm:presLayoutVars>
          <dgm:dir/>
          <dgm:animLvl val="lvl"/>
          <dgm:resizeHandles val="exact"/>
        </dgm:presLayoutVars>
      </dgm:prSet>
      <dgm:spPr/>
    </dgm:pt>
    <dgm:pt modelId="{B6F8D241-05B3-4AA9-8623-4E3EB77A7B63}" type="pres">
      <dgm:prSet presAssocID="{44A43B51-4949-4979-837C-EE46F97BC8C4}" presName="composite" presStyleCnt="0"/>
      <dgm:spPr/>
    </dgm:pt>
    <dgm:pt modelId="{575B032F-441F-4D49-848B-8B639DF813AF}" type="pres">
      <dgm:prSet presAssocID="{44A43B51-4949-4979-837C-EE46F97BC8C4}" presName="parTx" presStyleLbl="alignNode1" presStyleIdx="0" presStyleCnt="3">
        <dgm:presLayoutVars>
          <dgm:chMax val="0"/>
          <dgm:chPref val="0"/>
          <dgm:bulletEnabled val="1"/>
        </dgm:presLayoutVars>
      </dgm:prSet>
      <dgm:spPr/>
    </dgm:pt>
    <dgm:pt modelId="{E20A59AE-A360-4487-94DF-C87223FB5012}" type="pres">
      <dgm:prSet presAssocID="{44A43B51-4949-4979-837C-EE46F97BC8C4}" presName="desTx" presStyleLbl="alignAccFollowNode1" presStyleIdx="0" presStyleCnt="3">
        <dgm:presLayoutVars>
          <dgm:bulletEnabled val="1"/>
        </dgm:presLayoutVars>
      </dgm:prSet>
      <dgm:spPr/>
    </dgm:pt>
    <dgm:pt modelId="{0568165B-4C73-46FD-B36C-5659D440E5A7}" type="pres">
      <dgm:prSet presAssocID="{F8C10C1E-5749-40D9-8794-40FFAFAEF020}" presName="space" presStyleCnt="0"/>
      <dgm:spPr/>
    </dgm:pt>
    <dgm:pt modelId="{C1F89D65-E081-48E6-80CD-012B6A67A333}" type="pres">
      <dgm:prSet presAssocID="{DFC914FA-335D-44DA-B698-1323EBCAD56D}" presName="composite" presStyleCnt="0"/>
      <dgm:spPr/>
    </dgm:pt>
    <dgm:pt modelId="{B334B043-F353-49C1-98E3-C97E525694C5}" type="pres">
      <dgm:prSet presAssocID="{DFC914FA-335D-44DA-B698-1323EBCAD56D}" presName="parTx" presStyleLbl="alignNode1" presStyleIdx="1" presStyleCnt="3">
        <dgm:presLayoutVars>
          <dgm:chMax val="0"/>
          <dgm:chPref val="0"/>
          <dgm:bulletEnabled val="1"/>
        </dgm:presLayoutVars>
      </dgm:prSet>
      <dgm:spPr/>
    </dgm:pt>
    <dgm:pt modelId="{6F8824E8-0036-4532-BDB6-C8FA67F291DD}" type="pres">
      <dgm:prSet presAssocID="{DFC914FA-335D-44DA-B698-1323EBCAD56D}" presName="desTx" presStyleLbl="alignAccFollowNode1" presStyleIdx="1" presStyleCnt="3">
        <dgm:presLayoutVars>
          <dgm:bulletEnabled val="1"/>
        </dgm:presLayoutVars>
      </dgm:prSet>
      <dgm:spPr/>
    </dgm:pt>
    <dgm:pt modelId="{2B577D74-F6A8-423F-B942-E3FD0C4CDE20}" type="pres">
      <dgm:prSet presAssocID="{0F815BBB-F48D-4A20-B620-07305DB88300}" presName="space" presStyleCnt="0"/>
      <dgm:spPr/>
    </dgm:pt>
    <dgm:pt modelId="{21DCC68C-7CC2-4DBA-AD7D-2DD7B33E577F}" type="pres">
      <dgm:prSet presAssocID="{D79B3778-9D11-42A8-B231-E162288BF00A}" presName="composite" presStyleCnt="0"/>
      <dgm:spPr/>
    </dgm:pt>
    <dgm:pt modelId="{F3AE1511-0E47-4126-8387-A41459C3FAA8}" type="pres">
      <dgm:prSet presAssocID="{D79B3778-9D11-42A8-B231-E162288BF00A}" presName="parTx" presStyleLbl="alignNode1" presStyleIdx="2" presStyleCnt="3">
        <dgm:presLayoutVars>
          <dgm:chMax val="0"/>
          <dgm:chPref val="0"/>
          <dgm:bulletEnabled val="1"/>
        </dgm:presLayoutVars>
      </dgm:prSet>
      <dgm:spPr/>
    </dgm:pt>
    <dgm:pt modelId="{25299453-5BB9-4755-AB06-CB9520BA7721}" type="pres">
      <dgm:prSet presAssocID="{D79B3778-9D11-42A8-B231-E162288BF00A}" presName="desTx" presStyleLbl="alignAccFollowNode1" presStyleIdx="2" presStyleCnt="3">
        <dgm:presLayoutVars>
          <dgm:bulletEnabled val="1"/>
        </dgm:presLayoutVars>
      </dgm:prSet>
      <dgm:spPr/>
    </dgm:pt>
  </dgm:ptLst>
  <dgm:cxnLst>
    <dgm:cxn modelId="{47D67E03-F154-47B6-9264-1C4EE4F08F6C}" type="presOf" srcId="{50F9DC9E-5B83-4502-B103-502D23FF9387}" destId="{6F8824E8-0036-4532-BDB6-C8FA67F291DD}" srcOrd="0" destOrd="0" presId="urn:microsoft.com/office/officeart/2005/8/layout/hList1"/>
    <dgm:cxn modelId="{E4A75C32-92B4-4F04-8E4B-2D56F551964C}" srcId="{44A43B51-4949-4979-837C-EE46F97BC8C4}" destId="{7CED3F7B-DC3F-481F-944E-DE1A1C64593A}" srcOrd="0" destOrd="0" parTransId="{18CA590F-1318-48A6-A145-65E6EC9048C2}" sibTransId="{7166191B-1C81-491D-BEF8-CA8EDC03C34E}"/>
    <dgm:cxn modelId="{C0CE5B3A-9D2A-4DA2-9C23-3808F7A17016}" srcId="{D79B3778-9D11-42A8-B231-E162288BF00A}" destId="{DE11BD1A-D3B2-4AD5-B9B0-7AE8A30A9895}" srcOrd="0" destOrd="0" parTransId="{4218D8F2-E854-460E-A41E-3FC4F84596D5}" sibTransId="{6DDC24B8-079A-4F29-8ADD-A192952D8AF7}"/>
    <dgm:cxn modelId="{B0F8806B-9358-4828-80CB-F2BE0424A137}" srcId="{2C454336-0BB5-486C-90E3-921CB87A638A}" destId="{44A43B51-4949-4979-837C-EE46F97BC8C4}" srcOrd="0" destOrd="0" parTransId="{2DE74EEE-F908-474B-A54F-EA7891F322B7}" sibTransId="{F8C10C1E-5749-40D9-8794-40FFAFAEF020}"/>
    <dgm:cxn modelId="{3F6B6673-4FE0-48EC-B80D-6B9814DC8BB9}" type="presOf" srcId="{DFC914FA-335D-44DA-B698-1323EBCAD56D}" destId="{B334B043-F353-49C1-98E3-C97E525694C5}" srcOrd="0" destOrd="0" presId="urn:microsoft.com/office/officeart/2005/8/layout/hList1"/>
    <dgm:cxn modelId="{67581A85-1102-4E60-BBB2-B466F2E62FE5}" type="presOf" srcId="{7CED3F7B-DC3F-481F-944E-DE1A1C64593A}" destId="{E20A59AE-A360-4487-94DF-C87223FB5012}" srcOrd="0" destOrd="0" presId="urn:microsoft.com/office/officeart/2005/8/layout/hList1"/>
    <dgm:cxn modelId="{8417A2A1-6EA9-448C-8B34-F66757183980}" srcId="{44A43B51-4949-4979-837C-EE46F97BC8C4}" destId="{32218AB7-6979-4059-860B-468CDB6E6BD1}" srcOrd="1" destOrd="0" parTransId="{59F2F2E6-4CD9-490A-9238-49C8D764D0E0}" sibTransId="{C38392A0-9C5C-44B0-BADE-A771123D9ECC}"/>
    <dgm:cxn modelId="{447D62A8-AB5A-41E6-B192-C2C4E368C7E9}" type="presOf" srcId="{44A43B51-4949-4979-837C-EE46F97BC8C4}" destId="{575B032F-441F-4D49-848B-8B639DF813AF}" srcOrd="0" destOrd="0" presId="urn:microsoft.com/office/officeart/2005/8/layout/hList1"/>
    <dgm:cxn modelId="{0C3196A9-17BB-4227-967B-B8BD9898578B}" type="presOf" srcId="{DE11BD1A-D3B2-4AD5-B9B0-7AE8A30A9895}" destId="{25299453-5BB9-4755-AB06-CB9520BA7721}" srcOrd="0" destOrd="0" presId="urn:microsoft.com/office/officeart/2005/8/layout/hList1"/>
    <dgm:cxn modelId="{F26400AC-053B-432C-A454-1D4BDDF382B8}" type="presOf" srcId="{32218AB7-6979-4059-860B-468CDB6E6BD1}" destId="{E20A59AE-A360-4487-94DF-C87223FB5012}" srcOrd="0" destOrd="1" presId="urn:microsoft.com/office/officeart/2005/8/layout/hList1"/>
    <dgm:cxn modelId="{1E8983AC-4F51-4135-999E-7CC1A84272DE}" srcId="{2C454336-0BB5-486C-90E3-921CB87A638A}" destId="{DFC914FA-335D-44DA-B698-1323EBCAD56D}" srcOrd="1" destOrd="0" parTransId="{FE14F8CD-7C62-44F2-87AB-0C6A2EB01B28}" sibTransId="{0F815BBB-F48D-4A20-B620-07305DB88300}"/>
    <dgm:cxn modelId="{D3B6E8D3-C1BC-496E-981F-A7D90DE3758A}" srcId="{2C454336-0BB5-486C-90E3-921CB87A638A}" destId="{D79B3778-9D11-42A8-B231-E162288BF00A}" srcOrd="2" destOrd="0" parTransId="{C1160732-1679-4480-AD93-C54EE205FA6A}" sibTransId="{74874CD8-066E-455C-AC88-0DD1FC15FE95}"/>
    <dgm:cxn modelId="{9BFB07D9-EE95-46AE-B24B-62EDF78F6092}" type="presOf" srcId="{01C2E073-BD11-48D3-974A-94BAEAAD19DE}" destId="{E20A59AE-A360-4487-94DF-C87223FB5012}" srcOrd="0" destOrd="2" presId="urn:microsoft.com/office/officeart/2005/8/layout/hList1"/>
    <dgm:cxn modelId="{F50054D9-61A7-4756-A157-398A5EB4E2CF}" type="presOf" srcId="{2C454336-0BB5-486C-90E3-921CB87A638A}" destId="{E70D8DFE-40BD-4DCC-B450-8925C16D7399}" srcOrd="0" destOrd="0" presId="urn:microsoft.com/office/officeart/2005/8/layout/hList1"/>
    <dgm:cxn modelId="{9B55C2DD-3D74-4D4D-8A27-D7EE49B45EF0}" srcId="{44A43B51-4949-4979-837C-EE46F97BC8C4}" destId="{01C2E073-BD11-48D3-974A-94BAEAAD19DE}" srcOrd="2" destOrd="0" parTransId="{69340E40-95F9-407B-9BE9-0CDA8AC55D07}" sibTransId="{E7FC8058-6520-49A6-8BDB-5E095EE04541}"/>
    <dgm:cxn modelId="{3BADBAE2-B64A-4E16-941A-ED72CA7FD628}" type="presOf" srcId="{D79B3778-9D11-42A8-B231-E162288BF00A}" destId="{F3AE1511-0E47-4126-8387-A41459C3FAA8}" srcOrd="0" destOrd="0" presId="urn:microsoft.com/office/officeart/2005/8/layout/hList1"/>
    <dgm:cxn modelId="{693AF2F4-BD07-4535-B304-39806E0A72AC}" srcId="{DFC914FA-335D-44DA-B698-1323EBCAD56D}" destId="{50F9DC9E-5B83-4502-B103-502D23FF9387}" srcOrd="0" destOrd="0" parTransId="{8C66BC89-A1DA-4037-B21C-FA564BBE49EA}" sibTransId="{B1BF8A4C-2658-42E5-9E14-118D29D74200}"/>
    <dgm:cxn modelId="{87960C51-7EB4-4858-8E91-F5F47CA0A82C}" type="presParOf" srcId="{E70D8DFE-40BD-4DCC-B450-8925C16D7399}" destId="{B6F8D241-05B3-4AA9-8623-4E3EB77A7B63}" srcOrd="0" destOrd="0" presId="urn:microsoft.com/office/officeart/2005/8/layout/hList1"/>
    <dgm:cxn modelId="{9D1EA2EC-78EF-4EFD-9B8B-033047198B37}" type="presParOf" srcId="{B6F8D241-05B3-4AA9-8623-4E3EB77A7B63}" destId="{575B032F-441F-4D49-848B-8B639DF813AF}" srcOrd="0" destOrd="0" presId="urn:microsoft.com/office/officeart/2005/8/layout/hList1"/>
    <dgm:cxn modelId="{4E593B14-62A9-4A17-8C1C-D39A3141954A}" type="presParOf" srcId="{B6F8D241-05B3-4AA9-8623-4E3EB77A7B63}" destId="{E20A59AE-A360-4487-94DF-C87223FB5012}" srcOrd="1" destOrd="0" presId="urn:microsoft.com/office/officeart/2005/8/layout/hList1"/>
    <dgm:cxn modelId="{B6E4EEE6-68C8-4152-ACFD-8F805141A436}" type="presParOf" srcId="{E70D8DFE-40BD-4DCC-B450-8925C16D7399}" destId="{0568165B-4C73-46FD-B36C-5659D440E5A7}" srcOrd="1" destOrd="0" presId="urn:microsoft.com/office/officeart/2005/8/layout/hList1"/>
    <dgm:cxn modelId="{3A77203C-ED12-4F8A-B24F-0A71B4BCFF6F}" type="presParOf" srcId="{E70D8DFE-40BD-4DCC-B450-8925C16D7399}" destId="{C1F89D65-E081-48E6-80CD-012B6A67A333}" srcOrd="2" destOrd="0" presId="urn:microsoft.com/office/officeart/2005/8/layout/hList1"/>
    <dgm:cxn modelId="{FC99F1EE-BB69-4C1D-8848-EE850DF5B0AE}" type="presParOf" srcId="{C1F89D65-E081-48E6-80CD-012B6A67A333}" destId="{B334B043-F353-49C1-98E3-C97E525694C5}" srcOrd="0" destOrd="0" presId="urn:microsoft.com/office/officeart/2005/8/layout/hList1"/>
    <dgm:cxn modelId="{2B1610C8-EFDC-4AC5-A370-D8A2FF2FCD21}" type="presParOf" srcId="{C1F89D65-E081-48E6-80CD-012B6A67A333}" destId="{6F8824E8-0036-4532-BDB6-C8FA67F291DD}" srcOrd="1" destOrd="0" presId="urn:microsoft.com/office/officeart/2005/8/layout/hList1"/>
    <dgm:cxn modelId="{754AE5EF-BBF1-4A7C-88A9-85CA20BF6240}" type="presParOf" srcId="{E70D8DFE-40BD-4DCC-B450-8925C16D7399}" destId="{2B577D74-F6A8-423F-B942-E3FD0C4CDE20}" srcOrd="3" destOrd="0" presId="urn:microsoft.com/office/officeart/2005/8/layout/hList1"/>
    <dgm:cxn modelId="{0F845DC6-EFAA-44B9-9EA2-CF6C31863B53}" type="presParOf" srcId="{E70D8DFE-40BD-4DCC-B450-8925C16D7399}" destId="{21DCC68C-7CC2-4DBA-AD7D-2DD7B33E577F}" srcOrd="4" destOrd="0" presId="urn:microsoft.com/office/officeart/2005/8/layout/hList1"/>
    <dgm:cxn modelId="{192D42BE-AFF5-467D-941D-AC667EE8EB43}" type="presParOf" srcId="{21DCC68C-7CC2-4DBA-AD7D-2DD7B33E577F}" destId="{F3AE1511-0E47-4126-8387-A41459C3FAA8}" srcOrd="0" destOrd="0" presId="urn:microsoft.com/office/officeart/2005/8/layout/hList1"/>
    <dgm:cxn modelId="{D0B42CDD-D279-4D77-9446-FA57071D5F40}" type="presParOf" srcId="{21DCC68C-7CC2-4DBA-AD7D-2DD7B33E577F}" destId="{25299453-5BB9-4755-AB06-CB9520BA77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454336-0BB5-486C-90E3-921CB87A6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680A0AB-97D2-496A-B8A3-976813ABB1DA}">
      <dgm:prSet/>
      <dgm:spPr/>
      <dgm:t>
        <a:bodyPr/>
        <a:lstStyle/>
        <a:p>
          <a:pPr rtl="0"/>
          <a:r>
            <a:rPr lang="en-GB" dirty="0"/>
            <a:t>Complexity</a:t>
          </a:r>
          <a:endParaRPr lang="en-US" dirty="0">
            <a:latin typeface="Arial"/>
            <a:cs typeface="Arial"/>
          </a:endParaRPr>
        </a:p>
      </dgm:t>
    </dgm:pt>
    <dgm:pt modelId="{587EA3F0-EF89-46EB-8ABD-D19C7E3FB431}" type="parTrans" cxnId="{249F0E93-0DB7-4793-9649-49B7CB08F4C1}">
      <dgm:prSet/>
      <dgm:spPr/>
      <dgm:t>
        <a:bodyPr/>
        <a:lstStyle/>
        <a:p>
          <a:endParaRPr lang="en-US"/>
        </a:p>
      </dgm:t>
    </dgm:pt>
    <dgm:pt modelId="{3792E476-8804-4A86-87D2-30F21E15B539}" type="sibTrans" cxnId="{249F0E93-0DB7-4793-9649-49B7CB08F4C1}">
      <dgm:prSet/>
      <dgm:spPr/>
      <dgm:t>
        <a:bodyPr/>
        <a:lstStyle/>
        <a:p>
          <a:endParaRPr lang="en-US"/>
        </a:p>
      </dgm:t>
    </dgm:pt>
    <dgm:pt modelId="{392AA7DC-E478-4608-A08B-AA7D5DB6745D}">
      <dgm:prSet/>
      <dgm:spPr/>
      <dgm:t>
        <a:bodyPr/>
        <a:lstStyle/>
        <a:p>
          <a:pPr rtl="0"/>
          <a:r>
            <a:rPr lang="en-GB" dirty="0"/>
            <a:t>Data collection</a:t>
          </a:r>
          <a:endParaRPr lang="en-US" dirty="0">
            <a:latin typeface="Arial"/>
            <a:cs typeface="Arial"/>
          </a:endParaRPr>
        </a:p>
      </dgm:t>
    </dgm:pt>
    <dgm:pt modelId="{F996C674-9260-4EC6-AC9F-DDB816B01CD7}" type="parTrans" cxnId="{E291B3A9-6B48-4975-ADAC-02ACE7C204D3}">
      <dgm:prSet/>
      <dgm:spPr/>
      <dgm:t>
        <a:bodyPr/>
        <a:lstStyle/>
        <a:p>
          <a:endParaRPr lang="en-US"/>
        </a:p>
      </dgm:t>
    </dgm:pt>
    <dgm:pt modelId="{7745F2CA-782D-4628-B064-A1B939711692}" type="sibTrans" cxnId="{E291B3A9-6B48-4975-ADAC-02ACE7C204D3}">
      <dgm:prSet/>
      <dgm:spPr/>
      <dgm:t>
        <a:bodyPr/>
        <a:lstStyle/>
        <a:p>
          <a:endParaRPr lang="en-US"/>
        </a:p>
      </dgm:t>
    </dgm:pt>
    <dgm:pt modelId="{A7C0406B-E6B5-4271-9FA3-FBB255F83C33}">
      <dgm:prSet/>
      <dgm:spPr/>
      <dgm:t>
        <a:bodyPr/>
        <a:lstStyle/>
        <a:p>
          <a:pPr rtl="0"/>
          <a:r>
            <a:rPr lang="en-GB" dirty="0"/>
            <a:t>Conclusions</a:t>
          </a:r>
          <a:endParaRPr lang="en-US" dirty="0">
            <a:latin typeface="Arial"/>
            <a:cs typeface="Arial"/>
          </a:endParaRPr>
        </a:p>
      </dgm:t>
    </dgm:pt>
    <dgm:pt modelId="{5D70B9E1-6018-4251-A48E-569F0B763348}" type="parTrans" cxnId="{7E75BEF7-691D-4707-A3F8-7D80D7FD168F}">
      <dgm:prSet/>
      <dgm:spPr/>
      <dgm:t>
        <a:bodyPr/>
        <a:lstStyle/>
        <a:p>
          <a:endParaRPr lang="en-US"/>
        </a:p>
      </dgm:t>
    </dgm:pt>
    <dgm:pt modelId="{CBF8DA72-D0DE-434F-8A0C-5B4C77B466B4}" type="sibTrans" cxnId="{7E75BEF7-691D-4707-A3F8-7D80D7FD168F}">
      <dgm:prSet/>
      <dgm:spPr/>
      <dgm:t>
        <a:bodyPr/>
        <a:lstStyle/>
        <a:p>
          <a:endParaRPr lang="en-US"/>
        </a:p>
      </dgm:t>
    </dgm:pt>
    <dgm:pt modelId="{EC6482E9-C52C-4187-B1A1-658233109229}">
      <dgm:prSet phldr="0"/>
      <dgm:spPr/>
      <dgm:t>
        <a:bodyPr/>
        <a:lstStyle/>
        <a:p>
          <a:r>
            <a:rPr lang="en-GB" sz="1000" dirty="0">
              <a:latin typeface="Arial"/>
              <a:cs typeface="Arial"/>
            </a:rPr>
            <a:t>Lengthy and complex reports</a:t>
          </a:r>
          <a:endParaRPr lang="en-GB" dirty="0"/>
        </a:p>
      </dgm:t>
    </dgm:pt>
    <dgm:pt modelId="{4C5F822E-2298-49A1-AB4F-E44A570C3BA0}" type="parTrans" cxnId="{6FD96CDA-35FB-466E-8675-A4E91C86DD55}">
      <dgm:prSet/>
      <dgm:spPr/>
      <dgm:t>
        <a:bodyPr/>
        <a:lstStyle/>
        <a:p>
          <a:endParaRPr lang="en-GB"/>
        </a:p>
      </dgm:t>
    </dgm:pt>
    <dgm:pt modelId="{EA5B6B0F-AFEE-4BB9-970D-01CDF9862AC9}" type="sibTrans" cxnId="{6FD96CDA-35FB-466E-8675-A4E91C86DD55}">
      <dgm:prSet/>
      <dgm:spPr/>
      <dgm:t>
        <a:bodyPr/>
        <a:lstStyle/>
        <a:p>
          <a:endParaRPr lang="en-GB"/>
        </a:p>
      </dgm:t>
    </dgm:pt>
    <dgm:pt modelId="{E896E58C-F6FC-4CDF-83BC-D04EAB2D45E7}">
      <dgm:prSet phldr="0"/>
      <dgm:spPr/>
      <dgm:t>
        <a:bodyPr/>
        <a:lstStyle/>
        <a:p>
          <a:r>
            <a:rPr lang="en-GB" sz="1000" dirty="0">
              <a:latin typeface="Arial"/>
              <a:cs typeface="Arial"/>
            </a:rPr>
            <a:t>Major and increasing issue</a:t>
          </a:r>
          <a:endParaRPr lang="en-US" dirty="0"/>
        </a:p>
      </dgm:t>
    </dgm:pt>
    <dgm:pt modelId="{6EC74757-0CAC-4698-B5A8-64F9BB16A7E8}" type="parTrans" cxnId="{18D938E0-883F-4CB5-AE13-7D9B78730C09}">
      <dgm:prSet/>
      <dgm:spPr/>
      <dgm:t>
        <a:bodyPr/>
        <a:lstStyle/>
        <a:p>
          <a:endParaRPr lang="en-GB"/>
        </a:p>
      </dgm:t>
    </dgm:pt>
    <dgm:pt modelId="{E908956E-B330-4D8E-BD0D-1822423A4770}" type="sibTrans" cxnId="{18D938E0-883F-4CB5-AE13-7D9B78730C09}">
      <dgm:prSet/>
      <dgm:spPr/>
      <dgm:t>
        <a:bodyPr/>
        <a:lstStyle/>
        <a:p>
          <a:endParaRPr lang="en-GB"/>
        </a:p>
      </dgm:t>
    </dgm:pt>
    <dgm:pt modelId="{2EF47B13-EED2-4001-BFF4-10E7DE23C8C7}">
      <dgm:prSet phldr="0"/>
      <dgm:spPr/>
      <dgm:t>
        <a:bodyPr/>
        <a:lstStyle/>
        <a:p>
          <a:r>
            <a:rPr lang="en-GB" sz="1000" dirty="0">
              <a:latin typeface="Arial"/>
              <a:cs typeface="Arial"/>
            </a:rPr>
            <a:t>Research needed on methodology</a:t>
          </a:r>
          <a:endParaRPr lang="en-US" dirty="0"/>
        </a:p>
      </dgm:t>
    </dgm:pt>
    <dgm:pt modelId="{AE9ED9E3-623A-4AFA-A6AD-BD41A69576AD}" type="parTrans" cxnId="{18E378F1-B06B-4A40-901F-B3A9D0451DB6}">
      <dgm:prSet/>
      <dgm:spPr/>
      <dgm:t>
        <a:bodyPr/>
        <a:lstStyle/>
        <a:p>
          <a:endParaRPr lang="en-GB"/>
        </a:p>
      </dgm:t>
    </dgm:pt>
    <dgm:pt modelId="{E687D441-8617-4A71-9225-F81E8384F160}" type="sibTrans" cxnId="{18E378F1-B06B-4A40-901F-B3A9D0451DB6}">
      <dgm:prSet/>
      <dgm:spPr/>
      <dgm:t>
        <a:bodyPr/>
        <a:lstStyle/>
        <a:p>
          <a:endParaRPr lang="en-GB"/>
        </a:p>
      </dgm:t>
    </dgm:pt>
    <dgm:pt modelId="{7853B96D-EF26-468F-B017-4A839A5AD25D}">
      <dgm:prSet phldr="0"/>
      <dgm:spPr/>
      <dgm:t>
        <a:bodyPr/>
        <a:lstStyle/>
        <a:p>
          <a:r>
            <a:rPr lang="en-GB" dirty="0"/>
            <a:t>Multiple approaches</a:t>
          </a:r>
        </a:p>
      </dgm:t>
    </dgm:pt>
    <dgm:pt modelId="{361BBA38-284B-4F35-AA25-EC6A533E7A29}" type="parTrans" cxnId="{C2A6D696-D840-4A61-A097-C9DEB20882C2}">
      <dgm:prSet/>
      <dgm:spPr/>
      <dgm:t>
        <a:bodyPr/>
        <a:lstStyle/>
        <a:p>
          <a:endParaRPr lang="en-GB"/>
        </a:p>
      </dgm:t>
    </dgm:pt>
    <dgm:pt modelId="{3D3D50D8-01B4-4834-AC26-E4B12BD52B04}" type="sibTrans" cxnId="{C2A6D696-D840-4A61-A097-C9DEB20882C2}">
      <dgm:prSet/>
      <dgm:spPr/>
      <dgm:t>
        <a:bodyPr/>
        <a:lstStyle/>
        <a:p>
          <a:endParaRPr lang="en-GB"/>
        </a:p>
      </dgm:t>
    </dgm:pt>
    <dgm:pt modelId="{ACDE7DEE-577C-4275-9663-5434F90E9002}">
      <dgm:prSet phldr="0"/>
      <dgm:spPr/>
      <dgm:t>
        <a:bodyPr/>
        <a:lstStyle/>
        <a:p>
          <a:r>
            <a:rPr lang="en-US" dirty="0" err="1"/>
            <a:t>Standardise</a:t>
          </a:r>
          <a:r>
            <a:rPr lang="en-US" dirty="0"/>
            <a:t> information?</a:t>
          </a:r>
        </a:p>
      </dgm:t>
    </dgm:pt>
    <dgm:pt modelId="{E389C9C5-324A-4E86-8D28-F125DDAF57A5}" type="parTrans" cxnId="{CBE5EBA6-1C6C-4C2E-8888-90A506604099}">
      <dgm:prSet/>
      <dgm:spPr/>
      <dgm:t>
        <a:bodyPr/>
        <a:lstStyle/>
        <a:p>
          <a:endParaRPr lang="en-GB"/>
        </a:p>
      </dgm:t>
    </dgm:pt>
    <dgm:pt modelId="{D4F0B92C-A24E-4CAE-98E0-B1732357AC92}" type="sibTrans" cxnId="{CBE5EBA6-1C6C-4C2E-8888-90A506604099}">
      <dgm:prSet/>
      <dgm:spPr/>
      <dgm:t>
        <a:bodyPr/>
        <a:lstStyle/>
        <a:p>
          <a:endParaRPr lang="en-GB"/>
        </a:p>
      </dgm:t>
    </dgm:pt>
    <dgm:pt modelId="{F62F1904-CBD8-4061-8DC3-AF49CB65BD7A}">
      <dgm:prSet phldr="0"/>
      <dgm:spPr/>
      <dgm:t>
        <a:bodyPr/>
        <a:lstStyle/>
        <a:p>
          <a:r>
            <a:rPr lang="en-US" dirty="0"/>
            <a:t>Affected by public sector pension changes</a:t>
          </a:r>
        </a:p>
      </dgm:t>
    </dgm:pt>
    <dgm:pt modelId="{EE1A4CA9-3B5F-4C04-BAA6-BCEA23E7EE73}" type="parTrans" cxnId="{CE7E2E33-6E63-4024-9A57-AE71FC6D5623}">
      <dgm:prSet/>
      <dgm:spPr/>
      <dgm:t>
        <a:bodyPr/>
        <a:lstStyle/>
        <a:p>
          <a:endParaRPr lang="en-GB"/>
        </a:p>
      </dgm:t>
    </dgm:pt>
    <dgm:pt modelId="{F5B2B842-06AF-43CB-A6CC-714B35F6299D}" type="sibTrans" cxnId="{CE7E2E33-6E63-4024-9A57-AE71FC6D5623}">
      <dgm:prSet/>
      <dgm:spPr/>
      <dgm:t>
        <a:bodyPr/>
        <a:lstStyle/>
        <a:p>
          <a:endParaRPr lang="en-GB"/>
        </a:p>
      </dgm:t>
    </dgm:pt>
    <dgm:pt modelId="{56A6F8C0-BD1F-48F7-AAE2-1294907C5058}">
      <dgm:prSet phldr="0"/>
      <dgm:spPr/>
      <dgm:t>
        <a:bodyPr/>
        <a:lstStyle/>
        <a:p>
          <a:r>
            <a:rPr lang="en-GB" dirty="0"/>
            <a:t>Inconsistent terminology</a:t>
          </a:r>
        </a:p>
      </dgm:t>
    </dgm:pt>
    <dgm:pt modelId="{95C270C8-6739-45E1-9220-CA710838985F}" type="parTrans" cxnId="{BC87ADD9-9540-4A6D-B8EE-4B8059DEBFAD}">
      <dgm:prSet/>
      <dgm:spPr/>
      <dgm:t>
        <a:bodyPr/>
        <a:lstStyle/>
        <a:p>
          <a:endParaRPr lang="en-GB"/>
        </a:p>
      </dgm:t>
    </dgm:pt>
    <dgm:pt modelId="{F4621729-320E-4B7A-9234-CDE55D9EAA40}" type="sibTrans" cxnId="{BC87ADD9-9540-4A6D-B8EE-4B8059DEBFAD}">
      <dgm:prSet/>
      <dgm:spPr/>
      <dgm:t>
        <a:bodyPr/>
        <a:lstStyle/>
        <a:p>
          <a:endParaRPr lang="en-GB"/>
        </a:p>
      </dgm:t>
    </dgm:pt>
    <dgm:pt modelId="{E70D8DFE-40BD-4DCC-B450-8925C16D7399}" type="pres">
      <dgm:prSet presAssocID="{2C454336-0BB5-486C-90E3-921CB87A638A}" presName="Name0" presStyleCnt="0">
        <dgm:presLayoutVars>
          <dgm:dir/>
          <dgm:animLvl val="lvl"/>
          <dgm:resizeHandles val="exact"/>
        </dgm:presLayoutVars>
      </dgm:prSet>
      <dgm:spPr/>
    </dgm:pt>
    <dgm:pt modelId="{2A0234D0-27D0-4CBF-A149-650EA768A605}" type="pres">
      <dgm:prSet presAssocID="{2680A0AB-97D2-496A-B8A3-976813ABB1DA}" presName="composite" presStyleCnt="0"/>
      <dgm:spPr/>
    </dgm:pt>
    <dgm:pt modelId="{7C4DA06F-C356-4AB8-A386-10B8FE4B2D2A}" type="pres">
      <dgm:prSet presAssocID="{2680A0AB-97D2-496A-B8A3-976813ABB1DA}" presName="parTx" presStyleLbl="alignNode1" presStyleIdx="0" presStyleCnt="3">
        <dgm:presLayoutVars>
          <dgm:chMax val="0"/>
          <dgm:chPref val="0"/>
          <dgm:bulletEnabled val="1"/>
        </dgm:presLayoutVars>
      </dgm:prSet>
      <dgm:spPr/>
    </dgm:pt>
    <dgm:pt modelId="{8783FE06-0E03-4B3B-890C-F6364AC6BE85}" type="pres">
      <dgm:prSet presAssocID="{2680A0AB-97D2-496A-B8A3-976813ABB1DA}" presName="desTx" presStyleLbl="alignAccFollowNode1" presStyleIdx="0" presStyleCnt="3">
        <dgm:presLayoutVars>
          <dgm:bulletEnabled val="1"/>
        </dgm:presLayoutVars>
      </dgm:prSet>
      <dgm:spPr/>
    </dgm:pt>
    <dgm:pt modelId="{1FF02F47-7FBD-44E9-B9B4-D4FE08858B67}" type="pres">
      <dgm:prSet presAssocID="{3792E476-8804-4A86-87D2-30F21E15B539}" presName="space" presStyleCnt="0"/>
      <dgm:spPr/>
    </dgm:pt>
    <dgm:pt modelId="{1CCC64DB-2522-43A1-B93B-793DA028C6E0}" type="pres">
      <dgm:prSet presAssocID="{392AA7DC-E478-4608-A08B-AA7D5DB6745D}" presName="composite" presStyleCnt="0"/>
      <dgm:spPr/>
    </dgm:pt>
    <dgm:pt modelId="{951483DF-2D69-4213-B1ED-E80B2C2A65D3}" type="pres">
      <dgm:prSet presAssocID="{392AA7DC-E478-4608-A08B-AA7D5DB6745D}" presName="parTx" presStyleLbl="alignNode1" presStyleIdx="1" presStyleCnt="3">
        <dgm:presLayoutVars>
          <dgm:chMax val="0"/>
          <dgm:chPref val="0"/>
          <dgm:bulletEnabled val="1"/>
        </dgm:presLayoutVars>
      </dgm:prSet>
      <dgm:spPr/>
    </dgm:pt>
    <dgm:pt modelId="{B0A34961-6133-48E2-A3C3-1A43FE27A10E}" type="pres">
      <dgm:prSet presAssocID="{392AA7DC-E478-4608-A08B-AA7D5DB6745D}" presName="desTx" presStyleLbl="alignAccFollowNode1" presStyleIdx="1" presStyleCnt="3">
        <dgm:presLayoutVars>
          <dgm:bulletEnabled val="1"/>
        </dgm:presLayoutVars>
      </dgm:prSet>
      <dgm:spPr/>
    </dgm:pt>
    <dgm:pt modelId="{9772A7CF-D797-4F3C-934A-FF2EBB7C3545}" type="pres">
      <dgm:prSet presAssocID="{7745F2CA-782D-4628-B064-A1B939711692}" presName="space" presStyleCnt="0"/>
      <dgm:spPr/>
    </dgm:pt>
    <dgm:pt modelId="{094B0753-2195-4C4A-AF80-82F3288699A2}" type="pres">
      <dgm:prSet presAssocID="{A7C0406B-E6B5-4271-9FA3-FBB255F83C33}" presName="composite" presStyleCnt="0"/>
      <dgm:spPr/>
    </dgm:pt>
    <dgm:pt modelId="{DEBA9AE7-43A4-4DE9-A857-4B17118EFE6A}" type="pres">
      <dgm:prSet presAssocID="{A7C0406B-E6B5-4271-9FA3-FBB255F83C33}" presName="parTx" presStyleLbl="alignNode1" presStyleIdx="2" presStyleCnt="3">
        <dgm:presLayoutVars>
          <dgm:chMax val="0"/>
          <dgm:chPref val="0"/>
          <dgm:bulletEnabled val="1"/>
        </dgm:presLayoutVars>
      </dgm:prSet>
      <dgm:spPr/>
    </dgm:pt>
    <dgm:pt modelId="{74855B1F-F75E-46BF-9B5B-E55BFFB60AD8}" type="pres">
      <dgm:prSet presAssocID="{A7C0406B-E6B5-4271-9FA3-FBB255F83C33}" presName="desTx" presStyleLbl="alignAccFollowNode1" presStyleIdx="2" presStyleCnt="3">
        <dgm:presLayoutVars>
          <dgm:bulletEnabled val="1"/>
        </dgm:presLayoutVars>
      </dgm:prSet>
      <dgm:spPr/>
    </dgm:pt>
  </dgm:ptLst>
  <dgm:cxnLst>
    <dgm:cxn modelId="{8DFFBC31-A736-482C-A320-978CF53DC247}" type="presOf" srcId="{E896E58C-F6FC-4CDF-83BC-D04EAB2D45E7}" destId="{B0A34961-6133-48E2-A3C3-1A43FE27A10E}" srcOrd="0" destOrd="0" presId="urn:microsoft.com/office/officeart/2005/8/layout/hList1"/>
    <dgm:cxn modelId="{CE7E2E33-6E63-4024-9A57-AE71FC6D5623}" srcId="{392AA7DC-E478-4608-A08B-AA7D5DB6745D}" destId="{F62F1904-CBD8-4061-8DC3-AF49CB65BD7A}" srcOrd="1" destOrd="0" parTransId="{EE1A4CA9-3B5F-4C04-BAA6-BCEA23E7EE73}" sibTransId="{F5B2B842-06AF-43CB-A6CC-714B35F6299D}"/>
    <dgm:cxn modelId="{604BB254-2BBB-4465-96F1-5439765BCE66}" type="presOf" srcId="{56A6F8C0-BD1F-48F7-AAE2-1294907C5058}" destId="{8783FE06-0E03-4B3B-890C-F6364AC6BE85}" srcOrd="0" destOrd="2" presId="urn:microsoft.com/office/officeart/2005/8/layout/hList1"/>
    <dgm:cxn modelId="{FB4B7555-894A-4071-B0FC-6A08CAD22517}" type="presOf" srcId="{ACDE7DEE-577C-4275-9663-5434F90E9002}" destId="{74855B1F-F75E-46BF-9B5B-E55BFFB60AD8}" srcOrd="0" destOrd="1" presId="urn:microsoft.com/office/officeart/2005/8/layout/hList1"/>
    <dgm:cxn modelId="{8E91077F-C798-488A-97ED-3129FB4B8E22}" type="presOf" srcId="{2EF47B13-EED2-4001-BFF4-10E7DE23C8C7}" destId="{74855B1F-F75E-46BF-9B5B-E55BFFB60AD8}" srcOrd="0" destOrd="0" presId="urn:microsoft.com/office/officeart/2005/8/layout/hList1"/>
    <dgm:cxn modelId="{249F0E93-0DB7-4793-9649-49B7CB08F4C1}" srcId="{2C454336-0BB5-486C-90E3-921CB87A638A}" destId="{2680A0AB-97D2-496A-B8A3-976813ABB1DA}" srcOrd="0" destOrd="0" parTransId="{587EA3F0-EF89-46EB-8ABD-D19C7E3FB431}" sibTransId="{3792E476-8804-4A86-87D2-30F21E15B539}"/>
    <dgm:cxn modelId="{C2A6D696-D840-4A61-A097-C9DEB20882C2}" srcId="{2680A0AB-97D2-496A-B8A3-976813ABB1DA}" destId="{7853B96D-EF26-468F-B017-4A839A5AD25D}" srcOrd="1" destOrd="0" parTransId="{361BBA38-284B-4F35-AA25-EC6A533E7A29}" sibTransId="{3D3D50D8-01B4-4834-AC26-E4B12BD52B04}"/>
    <dgm:cxn modelId="{CBE5EBA6-1C6C-4C2E-8888-90A506604099}" srcId="{A7C0406B-E6B5-4271-9FA3-FBB255F83C33}" destId="{ACDE7DEE-577C-4275-9663-5434F90E9002}" srcOrd="1" destOrd="0" parTransId="{E389C9C5-324A-4E86-8D28-F125DDAF57A5}" sibTransId="{D4F0B92C-A24E-4CAE-98E0-B1732357AC92}"/>
    <dgm:cxn modelId="{5C21ADA7-4755-431F-B554-7B5C33525E9F}" type="presOf" srcId="{2680A0AB-97D2-496A-B8A3-976813ABB1DA}" destId="{7C4DA06F-C356-4AB8-A386-10B8FE4B2D2A}" srcOrd="0" destOrd="0" presId="urn:microsoft.com/office/officeart/2005/8/layout/hList1"/>
    <dgm:cxn modelId="{E291B3A9-6B48-4975-ADAC-02ACE7C204D3}" srcId="{2C454336-0BB5-486C-90E3-921CB87A638A}" destId="{392AA7DC-E478-4608-A08B-AA7D5DB6745D}" srcOrd="1" destOrd="0" parTransId="{F996C674-9260-4EC6-AC9F-DDB816B01CD7}" sibTransId="{7745F2CA-782D-4628-B064-A1B939711692}"/>
    <dgm:cxn modelId="{0B7F65AA-E1B7-46F8-8882-46BA5D7BB69F}" type="presOf" srcId="{392AA7DC-E478-4608-A08B-AA7D5DB6745D}" destId="{951483DF-2D69-4213-B1ED-E80B2C2A65D3}" srcOrd="0" destOrd="0" presId="urn:microsoft.com/office/officeart/2005/8/layout/hList1"/>
    <dgm:cxn modelId="{ECB898B1-F465-47F6-8BB9-6B5FA3692FEC}" type="presOf" srcId="{7853B96D-EF26-468F-B017-4A839A5AD25D}" destId="{8783FE06-0E03-4B3B-890C-F6364AC6BE85}" srcOrd="0" destOrd="1" presId="urn:microsoft.com/office/officeart/2005/8/layout/hList1"/>
    <dgm:cxn modelId="{4511A4B6-CD8F-41FC-97FE-D7743869BA0D}" type="presOf" srcId="{F62F1904-CBD8-4061-8DC3-AF49CB65BD7A}" destId="{B0A34961-6133-48E2-A3C3-1A43FE27A10E}" srcOrd="0" destOrd="1" presId="urn:microsoft.com/office/officeart/2005/8/layout/hList1"/>
    <dgm:cxn modelId="{F50054D9-61A7-4756-A157-398A5EB4E2CF}" type="presOf" srcId="{2C454336-0BB5-486C-90E3-921CB87A638A}" destId="{E70D8DFE-40BD-4DCC-B450-8925C16D7399}" srcOrd="0" destOrd="0" presId="urn:microsoft.com/office/officeart/2005/8/layout/hList1"/>
    <dgm:cxn modelId="{BC87ADD9-9540-4A6D-B8EE-4B8059DEBFAD}" srcId="{2680A0AB-97D2-496A-B8A3-976813ABB1DA}" destId="{56A6F8C0-BD1F-48F7-AAE2-1294907C5058}" srcOrd="2" destOrd="0" parTransId="{95C270C8-6739-45E1-9220-CA710838985F}" sibTransId="{F4621729-320E-4B7A-9234-CDE55D9EAA40}"/>
    <dgm:cxn modelId="{6FD96CDA-35FB-466E-8675-A4E91C86DD55}" srcId="{2680A0AB-97D2-496A-B8A3-976813ABB1DA}" destId="{EC6482E9-C52C-4187-B1A1-658233109229}" srcOrd="0" destOrd="0" parTransId="{4C5F822E-2298-49A1-AB4F-E44A570C3BA0}" sibTransId="{EA5B6B0F-AFEE-4BB9-970D-01CDF9862AC9}"/>
    <dgm:cxn modelId="{875149DC-DBE1-4B11-85FB-58C95D5EDCA9}" type="presOf" srcId="{EC6482E9-C52C-4187-B1A1-658233109229}" destId="{8783FE06-0E03-4B3B-890C-F6364AC6BE85}" srcOrd="0" destOrd="0" presId="urn:microsoft.com/office/officeart/2005/8/layout/hList1"/>
    <dgm:cxn modelId="{18D938E0-883F-4CB5-AE13-7D9B78730C09}" srcId="{392AA7DC-E478-4608-A08B-AA7D5DB6745D}" destId="{E896E58C-F6FC-4CDF-83BC-D04EAB2D45E7}" srcOrd="0" destOrd="0" parTransId="{6EC74757-0CAC-4698-B5A8-64F9BB16A7E8}" sibTransId="{E908956E-B330-4D8E-BD0D-1822423A4770}"/>
    <dgm:cxn modelId="{EA5D6BF1-45AB-496B-B5EF-275EE2AA2003}" type="presOf" srcId="{A7C0406B-E6B5-4271-9FA3-FBB255F83C33}" destId="{DEBA9AE7-43A4-4DE9-A857-4B17118EFE6A}" srcOrd="0" destOrd="0" presId="urn:microsoft.com/office/officeart/2005/8/layout/hList1"/>
    <dgm:cxn modelId="{18E378F1-B06B-4A40-901F-B3A9D0451DB6}" srcId="{A7C0406B-E6B5-4271-9FA3-FBB255F83C33}" destId="{2EF47B13-EED2-4001-BFF4-10E7DE23C8C7}" srcOrd="0" destOrd="0" parTransId="{AE9ED9E3-623A-4AFA-A6AD-BD41A69576AD}" sibTransId="{E687D441-8617-4A71-9225-F81E8384F160}"/>
    <dgm:cxn modelId="{7E75BEF7-691D-4707-A3F8-7D80D7FD168F}" srcId="{2C454336-0BB5-486C-90E3-921CB87A638A}" destId="{A7C0406B-E6B5-4271-9FA3-FBB255F83C33}" srcOrd="2" destOrd="0" parTransId="{5D70B9E1-6018-4251-A48E-569F0B763348}" sibTransId="{CBF8DA72-D0DE-434F-8A0C-5B4C77B466B4}"/>
    <dgm:cxn modelId="{3FADB313-7A6E-4A2B-AA2E-7AE88E2A305B}" type="presParOf" srcId="{E70D8DFE-40BD-4DCC-B450-8925C16D7399}" destId="{2A0234D0-27D0-4CBF-A149-650EA768A605}" srcOrd="0" destOrd="0" presId="urn:microsoft.com/office/officeart/2005/8/layout/hList1"/>
    <dgm:cxn modelId="{D486E528-C6B8-4809-9E15-304DF7A2A678}" type="presParOf" srcId="{2A0234D0-27D0-4CBF-A149-650EA768A605}" destId="{7C4DA06F-C356-4AB8-A386-10B8FE4B2D2A}" srcOrd="0" destOrd="0" presId="urn:microsoft.com/office/officeart/2005/8/layout/hList1"/>
    <dgm:cxn modelId="{A099A175-BFDD-4C80-8AD8-2EFFFD477D3E}" type="presParOf" srcId="{2A0234D0-27D0-4CBF-A149-650EA768A605}" destId="{8783FE06-0E03-4B3B-890C-F6364AC6BE85}" srcOrd="1" destOrd="0" presId="urn:microsoft.com/office/officeart/2005/8/layout/hList1"/>
    <dgm:cxn modelId="{D25EFC63-33B0-4364-8AE8-212AAD591937}" type="presParOf" srcId="{E70D8DFE-40BD-4DCC-B450-8925C16D7399}" destId="{1FF02F47-7FBD-44E9-B9B4-D4FE08858B67}" srcOrd="1" destOrd="0" presId="urn:microsoft.com/office/officeart/2005/8/layout/hList1"/>
    <dgm:cxn modelId="{1EB853CB-8100-4CF7-88B2-1A5C40F69B6A}" type="presParOf" srcId="{E70D8DFE-40BD-4DCC-B450-8925C16D7399}" destId="{1CCC64DB-2522-43A1-B93B-793DA028C6E0}" srcOrd="2" destOrd="0" presId="urn:microsoft.com/office/officeart/2005/8/layout/hList1"/>
    <dgm:cxn modelId="{1EEF72E2-046F-4E6C-9DE5-FA39C998F1D0}" type="presParOf" srcId="{1CCC64DB-2522-43A1-B93B-793DA028C6E0}" destId="{951483DF-2D69-4213-B1ED-E80B2C2A65D3}" srcOrd="0" destOrd="0" presId="urn:microsoft.com/office/officeart/2005/8/layout/hList1"/>
    <dgm:cxn modelId="{F2AE330E-AEB7-400D-8C95-8D980A4148CE}" type="presParOf" srcId="{1CCC64DB-2522-43A1-B93B-793DA028C6E0}" destId="{B0A34961-6133-48E2-A3C3-1A43FE27A10E}" srcOrd="1" destOrd="0" presId="urn:microsoft.com/office/officeart/2005/8/layout/hList1"/>
    <dgm:cxn modelId="{53B2EC07-7141-4D8F-95E0-AFF73D04E316}" type="presParOf" srcId="{E70D8DFE-40BD-4DCC-B450-8925C16D7399}" destId="{9772A7CF-D797-4F3C-934A-FF2EBB7C3545}" srcOrd="3" destOrd="0" presId="urn:microsoft.com/office/officeart/2005/8/layout/hList1"/>
    <dgm:cxn modelId="{980A50A7-33EE-4939-AB68-4E93317E7EFD}" type="presParOf" srcId="{E70D8DFE-40BD-4DCC-B450-8925C16D7399}" destId="{094B0753-2195-4C4A-AF80-82F3288699A2}" srcOrd="4" destOrd="0" presId="urn:microsoft.com/office/officeart/2005/8/layout/hList1"/>
    <dgm:cxn modelId="{03F5498E-3138-4D4F-9831-46201606F6BA}" type="presParOf" srcId="{094B0753-2195-4C4A-AF80-82F3288699A2}" destId="{DEBA9AE7-43A4-4DE9-A857-4B17118EFE6A}" srcOrd="0" destOrd="0" presId="urn:microsoft.com/office/officeart/2005/8/layout/hList1"/>
    <dgm:cxn modelId="{95FC83E3-FD2E-4E7F-AC49-0478E2C564E1}" type="presParOf" srcId="{094B0753-2195-4C4A-AF80-82F3288699A2}" destId="{74855B1F-F75E-46BF-9B5B-E55BFFB60AD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B3D953-13C5-44DD-A66D-70F49566DD5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34D5E648-7A8D-4D4B-9EFB-C5D827014E58}">
      <dgm:prSet phldrT="[Text]"/>
      <dgm:spPr/>
      <dgm:t>
        <a:bodyPr/>
        <a:lstStyle/>
        <a:p>
          <a:r>
            <a:rPr lang="en-GB" dirty="0"/>
            <a:t>Conclusions up front</a:t>
          </a:r>
        </a:p>
      </dgm:t>
    </dgm:pt>
    <dgm:pt modelId="{6D0C80CA-992B-45A7-B535-B21D1151523A}" type="parTrans" cxnId="{1A9A717C-7523-4D50-91C8-EEBD821FCEA4}">
      <dgm:prSet/>
      <dgm:spPr/>
      <dgm:t>
        <a:bodyPr/>
        <a:lstStyle/>
        <a:p>
          <a:endParaRPr lang="en-GB"/>
        </a:p>
      </dgm:t>
    </dgm:pt>
    <dgm:pt modelId="{F67FDBD3-AE35-4118-9DD7-08501D8B6BDA}" type="sibTrans" cxnId="{1A9A717C-7523-4D50-91C8-EEBD821FCEA4}">
      <dgm:prSet/>
      <dgm:spPr/>
      <dgm:t>
        <a:bodyPr/>
        <a:lstStyle/>
        <a:p>
          <a:endParaRPr lang="en-GB"/>
        </a:p>
      </dgm:t>
    </dgm:pt>
    <dgm:pt modelId="{A5C7B8EF-BB09-4E85-810D-97A794D3AABB}">
      <dgm:prSet phldrT="[Text]"/>
      <dgm:spPr/>
      <dgm:t>
        <a:bodyPr/>
        <a:lstStyle/>
        <a:p>
          <a:r>
            <a:rPr lang="en-GB" dirty="0"/>
            <a:t>Clear cross references to instructions</a:t>
          </a:r>
        </a:p>
      </dgm:t>
    </dgm:pt>
    <dgm:pt modelId="{718D6834-1421-4067-B123-EAF48BD20805}" type="parTrans" cxnId="{72CA44C6-F4DD-435F-9304-AD0E7F114288}">
      <dgm:prSet/>
      <dgm:spPr/>
      <dgm:t>
        <a:bodyPr/>
        <a:lstStyle/>
        <a:p>
          <a:endParaRPr lang="en-GB"/>
        </a:p>
      </dgm:t>
    </dgm:pt>
    <dgm:pt modelId="{69515B4D-9F61-41A8-B0AB-10AB54E750AF}" type="sibTrans" cxnId="{72CA44C6-F4DD-435F-9304-AD0E7F114288}">
      <dgm:prSet/>
      <dgm:spPr/>
      <dgm:t>
        <a:bodyPr/>
        <a:lstStyle/>
        <a:p>
          <a:endParaRPr lang="en-GB"/>
        </a:p>
      </dgm:t>
    </dgm:pt>
    <dgm:pt modelId="{BB6C3D53-53B7-4C0D-B8BC-A100A6028FFC}">
      <dgm:prSet phldrT="[Text]"/>
      <dgm:spPr/>
      <dgm:t>
        <a:bodyPr/>
        <a:lstStyle/>
        <a:p>
          <a:r>
            <a:rPr lang="en-GB" dirty="0"/>
            <a:t>Internal links</a:t>
          </a:r>
        </a:p>
      </dgm:t>
    </dgm:pt>
    <dgm:pt modelId="{706CACFE-4BA6-45CC-8891-A2CCCF64589B}" type="parTrans" cxnId="{D624ABA9-256B-4D40-8435-072E7589F167}">
      <dgm:prSet/>
      <dgm:spPr/>
      <dgm:t>
        <a:bodyPr/>
        <a:lstStyle/>
        <a:p>
          <a:endParaRPr lang="en-GB"/>
        </a:p>
      </dgm:t>
    </dgm:pt>
    <dgm:pt modelId="{3E703517-88E4-4815-BE46-3F0798156A54}" type="sibTrans" cxnId="{D624ABA9-256B-4D40-8435-072E7589F167}">
      <dgm:prSet/>
      <dgm:spPr/>
      <dgm:t>
        <a:bodyPr/>
        <a:lstStyle/>
        <a:p>
          <a:endParaRPr lang="en-GB"/>
        </a:p>
      </dgm:t>
    </dgm:pt>
    <dgm:pt modelId="{2F58A635-BDA8-4A8B-8F6D-EA1875550738}">
      <dgm:prSet phldrT="[Text]"/>
      <dgm:spPr/>
      <dgm:t>
        <a:bodyPr/>
        <a:lstStyle/>
        <a:p>
          <a:r>
            <a:rPr lang="en-GB" dirty="0"/>
            <a:t>Links to PAG guidance</a:t>
          </a:r>
        </a:p>
      </dgm:t>
    </dgm:pt>
    <dgm:pt modelId="{4505991A-158C-4F83-AE62-87E12D5B1468}" type="parTrans" cxnId="{AFDC9D85-898A-445E-9472-C2248A7AC8DF}">
      <dgm:prSet/>
      <dgm:spPr/>
      <dgm:t>
        <a:bodyPr/>
        <a:lstStyle/>
        <a:p>
          <a:endParaRPr lang="en-GB"/>
        </a:p>
      </dgm:t>
    </dgm:pt>
    <dgm:pt modelId="{898B828E-7C05-4454-8590-8C002B362181}" type="sibTrans" cxnId="{AFDC9D85-898A-445E-9472-C2248A7AC8DF}">
      <dgm:prSet/>
      <dgm:spPr/>
      <dgm:t>
        <a:bodyPr/>
        <a:lstStyle/>
        <a:p>
          <a:endParaRPr lang="en-GB"/>
        </a:p>
      </dgm:t>
    </dgm:pt>
    <dgm:pt modelId="{74499199-D386-445C-B0B8-0F8D38DC2957}">
      <dgm:prSet phldrT="[Text]"/>
      <dgm:spPr/>
      <dgm:t>
        <a:bodyPr/>
        <a:lstStyle/>
        <a:p>
          <a:r>
            <a:rPr lang="en-GB" dirty="0"/>
            <a:t>Links to org website</a:t>
          </a:r>
        </a:p>
      </dgm:t>
    </dgm:pt>
    <dgm:pt modelId="{866CFA83-9F4B-4F17-BB11-AB6C3434F4C1}" type="parTrans" cxnId="{3A940798-01E0-4744-B11E-285884396F06}">
      <dgm:prSet/>
      <dgm:spPr/>
      <dgm:t>
        <a:bodyPr/>
        <a:lstStyle/>
        <a:p>
          <a:endParaRPr lang="en-GB"/>
        </a:p>
      </dgm:t>
    </dgm:pt>
    <dgm:pt modelId="{509ECA8B-75BE-4444-90B3-9BC7B8509108}" type="sibTrans" cxnId="{3A940798-01E0-4744-B11E-285884396F06}">
      <dgm:prSet/>
      <dgm:spPr/>
      <dgm:t>
        <a:bodyPr/>
        <a:lstStyle/>
        <a:p>
          <a:endParaRPr lang="en-GB"/>
        </a:p>
      </dgm:t>
    </dgm:pt>
    <dgm:pt modelId="{9611DDD8-B69D-484B-BBFB-B4D7B9D371C9}">
      <dgm:prSet phldrT="[Text]"/>
      <dgm:spPr/>
      <dgm:t>
        <a:bodyPr/>
        <a:lstStyle/>
        <a:p>
          <a:r>
            <a:rPr lang="en-GB" dirty="0"/>
            <a:t>Tabular summary of benefits</a:t>
          </a:r>
        </a:p>
      </dgm:t>
    </dgm:pt>
    <dgm:pt modelId="{743E517B-8F54-4A4D-99C7-D60E4CF53F9A}" type="parTrans" cxnId="{CC8EDF74-CF8B-4AF4-A89E-7A8CD6FEBC22}">
      <dgm:prSet/>
      <dgm:spPr/>
      <dgm:t>
        <a:bodyPr/>
        <a:lstStyle/>
        <a:p>
          <a:endParaRPr lang="en-GB"/>
        </a:p>
      </dgm:t>
    </dgm:pt>
    <dgm:pt modelId="{523F66AD-69D6-425C-A8DA-2EEB36ACE06B}" type="sibTrans" cxnId="{CC8EDF74-CF8B-4AF4-A89E-7A8CD6FEBC22}">
      <dgm:prSet/>
      <dgm:spPr/>
      <dgm:t>
        <a:bodyPr/>
        <a:lstStyle/>
        <a:p>
          <a:endParaRPr lang="en-GB"/>
        </a:p>
      </dgm:t>
    </dgm:pt>
    <dgm:pt modelId="{1058D98F-4857-4323-95DF-A23849C6F67B}">
      <dgm:prSet phldrT="[Text]"/>
      <dgm:spPr/>
      <dgm:t>
        <a:bodyPr/>
        <a:lstStyle/>
        <a:p>
          <a:r>
            <a:rPr lang="en-GB"/>
            <a:t>Short </a:t>
          </a:r>
          <a:r>
            <a:rPr lang="en-GB" dirty="0"/>
            <a:t>sections</a:t>
          </a:r>
        </a:p>
      </dgm:t>
    </dgm:pt>
    <dgm:pt modelId="{45BC9534-104F-4A61-A163-770387E6C730}" type="parTrans" cxnId="{93865CE1-CB2E-4F36-8FD8-1322B2072671}">
      <dgm:prSet/>
      <dgm:spPr/>
      <dgm:t>
        <a:bodyPr/>
        <a:lstStyle/>
        <a:p>
          <a:endParaRPr lang="en-GB"/>
        </a:p>
      </dgm:t>
    </dgm:pt>
    <dgm:pt modelId="{CE7C2F9A-E0D1-42BA-AEEE-41E987BB52F3}" type="sibTrans" cxnId="{93865CE1-CB2E-4F36-8FD8-1322B2072671}">
      <dgm:prSet/>
      <dgm:spPr/>
      <dgm:t>
        <a:bodyPr/>
        <a:lstStyle/>
        <a:p>
          <a:endParaRPr lang="en-GB"/>
        </a:p>
      </dgm:t>
    </dgm:pt>
    <dgm:pt modelId="{749363AD-9A79-425F-8F52-6DBCEA5530EB}" type="pres">
      <dgm:prSet presAssocID="{A7B3D953-13C5-44DD-A66D-70F49566DD5C}" presName="diagram" presStyleCnt="0">
        <dgm:presLayoutVars>
          <dgm:dir/>
          <dgm:resizeHandles val="exact"/>
        </dgm:presLayoutVars>
      </dgm:prSet>
      <dgm:spPr/>
    </dgm:pt>
    <dgm:pt modelId="{20680F5A-0138-4F51-AB65-81790F758D65}" type="pres">
      <dgm:prSet presAssocID="{34D5E648-7A8D-4D4B-9EFB-C5D827014E58}" presName="node" presStyleLbl="node1" presStyleIdx="0" presStyleCnt="7">
        <dgm:presLayoutVars>
          <dgm:bulletEnabled val="1"/>
        </dgm:presLayoutVars>
      </dgm:prSet>
      <dgm:spPr/>
    </dgm:pt>
    <dgm:pt modelId="{0A1D040B-F5A6-4EF9-964B-B0ACB08B7419}" type="pres">
      <dgm:prSet presAssocID="{F67FDBD3-AE35-4118-9DD7-08501D8B6BDA}" presName="sibTrans" presStyleCnt="0"/>
      <dgm:spPr/>
    </dgm:pt>
    <dgm:pt modelId="{A3CF3518-9437-4140-9F1D-B292FC51464C}" type="pres">
      <dgm:prSet presAssocID="{A5C7B8EF-BB09-4E85-810D-97A794D3AABB}" presName="node" presStyleLbl="node1" presStyleIdx="1" presStyleCnt="7">
        <dgm:presLayoutVars>
          <dgm:bulletEnabled val="1"/>
        </dgm:presLayoutVars>
      </dgm:prSet>
      <dgm:spPr/>
    </dgm:pt>
    <dgm:pt modelId="{3C6A6748-03F4-4DB2-9D62-87CDDF875A2A}" type="pres">
      <dgm:prSet presAssocID="{69515B4D-9F61-41A8-B0AB-10AB54E750AF}" presName="sibTrans" presStyleCnt="0"/>
      <dgm:spPr/>
    </dgm:pt>
    <dgm:pt modelId="{17A58214-35E2-4F4F-9140-249DCC559CA0}" type="pres">
      <dgm:prSet presAssocID="{1058D98F-4857-4323-95DF-A23849C6F67B}" presName="node" presStyleLbl="node1" presStyleIdx="2" presStyleCnt="7">
        <dgm:presLayoutVars>
          <dgm:bulletEnabled val="1"/>
        </dgm:presLayoutVars>
      </dgm:prSet>
      <dgm:spPr/>
    </dgm:pt>
    <dgm:pt modelId="{28D96E5C-A8FA-479A-B115-462507058C56}" type="pres">
      <dgm:prSet presAssocID="{CE7C2F9A-E0D1-42BA-AEEE-41E987BB52F3}" presName="sibTrans" presStyleCnt="0"/>
      <dgm:spPr/>
    </dgm:pt>
    <dgm:pt modelId="{71DF60D8-4E23-425B-8738-8B852CA19FE9}" type="pres">
      <dgm:prSet presAssocID="{BB6C3D53-53B7-4C0D-B8BC-A100A6028FFC}" presName="node" presStyleLbl="node1" presStyleIdx="3" presStyleCnt="7">
        <dgm:presLayoutVars>
          <dgm:bulletEnabled val="1"/>
        </dgm:presLayoutVars>
      </dgm:prSet>
      <dgm:spPr/>
    </dgm:pt>
    <dgm:pt modelId="{49F851B0-E418-4104-B023-00494B9AE32B}" type="pres">
      <dgm:prSet presAssocID="{3E703517-88E4-4815-BE46-3F0798156A54}" presName="sibTrans" presStyleCnt="0"/>
      <dgm:spPr/>
    </dgm:pt>
    <dgm:pt modelId="{6792E504-F4AE-49CB-B7E4-CB90987103A1}" type="pres">
      <dgm:prSet presAssocID="{2F58A635-BDA8-4A8B-8F6D-EA1875550738}" presName="node" presStyleLbl="node1" presStyleIdx="4" presStyleCnt="7">
        <dgm:presLayoutVars>
          <dgm:bulletEnabled val="1"/>
        </dgm:presLayoutVars>
      </dgm:prSet>
      <dgm:spPr/>
    </dgm:pt>
    <dgm:pt modelId="{46669FB4-3252-4393-B888-B16BF462B54E}" type="pres">
      <dgm:prSet presAssocID="{898B828E-7C05-4454-8590-8C002B362181}" presName="sibTrans" presStyleCnt="0"/>
      <dgm:spPr/>
    </dgm:pt>
    <dgm:pt modelId="{A0FD56C0-67C6-41A1-97EE-25AE38033144}" type="pres">
      <dgm:prSet presAssocID="{74499199-D386-445C-B0B8-0F8D38DC2957}" presName="node" presStyleLbl="node1" presStyleIdx="5" presStyleCnt="7">
        <dgm:presLayoutVars>
          <dgm:bulletEnabled val="1"/>
        </dgm:presLayoutVars>
      </dgm:prSet>
      <dgm:spPr/>
    </dgm:pt>
    <dgm:pt modelId="{CC05714C-C7C8-44D7-9406-457821F364E9}" type="pres">
      <dgm:prSet presAssocID="{509ECA8B-75BE-4444-90B3-9BC7B8509108}" presName="sibTrans" presStyleCnt="0"/>
      <dgm:spPr/>
    </dgm:pt>
    <dgm:pt modelId="{8D25C381-DE6D-4857-84F5-FB79962494C0}" type="pres">
      <dgm:prSet presAssocID="{9611DDD8-B69D-484B-BBFB-B4D7B9D371C9}" presName="node" presStyleLbl="node1" presStyleIdx="6" presStyleCnt="7">
        <dgm:presLayoutVars>
          <dgm:bulletEnabled val="1"/>
        </dgm:presLayoutVars>
      </dgm:prSet>
      <dgm:spPr/>
    </dgm:pt>
  </dgm:ptLst>
  <dgm:cxnLst>
    <dgm:cxn modelId="{E59A9A19-5086-4348-831A-55591F75E0C1}" type="presOf" srcId="{A5C7B8EF-BB09-4E85-810D-97A794D3AABB}" destId="{A3CF3518-9437-4140-9F1D-B292FC51464C}" srcOrd="0" destOrd="0" presId="urn:microsoft.com/office/officeart/2005/8/layout/default"/>
    <dgm:cxn modelId="{B702F634-F10F-40CF-89EA-B44425F945E2}" type="presOf" srcId="{34D5E648-7A8D-4D4B-9EFB-C5D827014E58}" destId="{20680F5A-0138-4F51-AB65-81790F758D65}" srcOrd="0" destOrd="0" presId="urn:microsoft.com/office/officeart/2005/8/layout/default"/>
    <dgm:cxn modelId="{AD82DE40-1780-444B-B535-69652C51C9EB}" type="presOf" srcId="{9611DDD8-B69D-484B-BBFB-B4D7B9D371C9}" destId="{8D25C381-DE6D-4857-84F5-FB79962494C0}" srcOrd="0" destOrd="0" presId="urn:microsoft.com/office/officeart/2005/8/layout/default"/>
    <dgm:cxn modelId="{DFE3666A-E37E-4D17-A47A-049073903B4D}" type="presOf" srcId="{A7B3D953-13C5-44DD-A66D-70F49566DD5C}" destId="{749363AD-9A79-425F-8F52-6DBCEA5530EB}" srcOrd="0" destOrd="0" presId="urn:microsoft.com/office/officeart/2005/8/layout/default"/>
    <dgm:cxn modelId="{CC8EDF74-CF8B-4AF4-A89E-7A8CD6FEBC22}" srcId="{A7B3D953-13C5-44DD-A66D-70F49566DD5C}" destId="{9611DDD8-B69D-484B-BBFB-B4D7B9D371C9}" srcOrd="6" destOrd="0" parTransId="{743E517B-8F54-4A4D-99C7-D60E4CF53F9A}" sibTransId="{523F66AD-69D6-425C-A8DA-2EEB36ACE06B}"/>
    <dgm:cxn modelId="{1A9A717C-7523-4D50-91C8-EEBD821FCEA4}" srcId="{A7B3D953-13C5-44DD-A66D-70F49566DD5C}" destId="{34D5E648-7A8D-4D4B-9EFB-C5D827014E58}" srcOrd="0" destOrd="0" parTransId="{6D0C80CA-992B-45A7-B535-B21D1151523A}" sibTransId="{F67FDBD3-AE35-4118-9DD7-08501D8B6BDA}"/>
    <dgm:cxn modelId="{AFDC9D85-898A-445E-9472-C2248A7AC8DF}" srcId="{A7B3D953-13C5-44DD-A66D-70F49566DD5C}" destId="{2F58A635-BDA8-4A8B-8F6D-EA1875550738}" srcOrd="4" destOrd="0" parTransId="{4505991A-158C-4F83-AE62-87E12D5B1468}" sibTransId="{898B828E-7C05-4454-8590-8C002B362181}"/>
    <dgm:cxn modelId="{3A940798-01E0-4744-B11E-285884396F06}" srcId="{A7B3D953-13C5-44DD-A66D-70F49566DD5C}" destId="{74499199-D386-445C-B0B8-0F8D38DC2957}" srcOrd="5" destOrd="0" parTransId="{866CFA83-9F4B-4F17-BB11-AB6C3434F4C1}" sibTransId="{509ECA8B-75BE-4444-90B3-9BC7B8509108}"/>
    <dgm:cxn modelId="{D624ABA9-256B-4D40-8435-072E7589F167}" srcId="{A7B3D953-13C5-44DD-A66D-70F49566DD5C}" destId="{BB6C3D53-53B7-4C0D-B8BC-A100A6028FFC}" srcOrd="3" destOrd="0" parTransId="{706CACFE-4BA6-45CC-8891-A2CCCF64589B}" sibTransId="{3E703517-88E4-4815-BE46-3F0798156A54}"/>
    <dgm:cxn modelId="{5F6B03B8-04BF-4E73-A02F-3764DC9FAE4C}" type="presOf" srcId="{2F58A635-BDA8-4A8B-8F6D-EA1875550738}" destId="{6792E504-F4AE-49CB-B7E4-CB90987103A1}" srcOrd="0" destOrd="0" presId="urn:microsoft.com/office/officeart/2005/8/layout/default"/>
    <dgm:cxn modelId="{72CA44C6-F4DD-435F-9304-AD0E7F114288}" srcId="{A7B3D953-13C5-44DD-A66D-70F49566DD5C}" destId="{A5C7B8EF-BB09-4E85-810D-97A794D3AABB}" srcOrd="1" destOrd="0" parTransId="{718D6834-1421-4067-B123-EAF48BD20805}" sibTransId="{69515B4D-9F61-41A8-B0AB-10AB54E750AF}"/>
    <dgm:cxn modelId="{922C18C7-7F60-4A72-9876-48FF6DCCF2C1}" type="presOf" srcId="{1058D98F-4857-4323-95DF-A23849C6F67B}" destId="{17A58214-35E2-4F4F-9140-249DCC559CA0}" srcOrd="0" destOrd="0" presId="urn:microsoft.com/office/officeart/2005/8/layout/default"/>
    <dgm:cxn modelId="{776CF9D2-AC10-41A7-8DCC-1FBE87A6D9AF}" type="presOf" srcId="{BB6C3D53-53B7-4C0D-B8BC-A100A6028FFC}" destId="{71DF60D8-4E23-425B-8738-8B852CA19FE9}" srcOrd="0" destOrd="0" presId="urn:microsoft.com/office/officeart/2005/8/layout/default"/>
    <dgm:cxn modelId="{93865CE1-CB2E-4F36-8FD8-1322B2072671}" srcId="{A7B3D953-13C5-44DD-A66D-70F49566DD5C}" destId="{1058D98F-4857-4323-95DF-A23849C6F67B}" srcOrd="2" destOrd="0" parTransId="{45BC9534-104F-4A61-A163-770387E6C730}" sibTransId="{CE7C2F9A-E0D1-42BA-AEEE-41E987BB52F3}"/>
    <dgm:cxn modelId="{C5F58FE3-285A-43A2-8DA0-0B8CED02CE50}" type="presOf" srcId="{74499199-D386-445C-B0B8-0F8D38DC2957}" destId="{A0FD56C0-67C6-41A1-97EE-25AE38033144}" srcOrd="0" destOrd="0" presId="urn:microsoft.com/office/officeart/2005/8/layout/default"/>
    <dgm:cxn modelId="{67F039BD-95ED-4A7B-AF8D-E77BB8F4DDA3}" type="presParOf" srcId="{749363AD-9A79-425F-8F52-6DBCEA5530EB}" destId="{20680F5A-0138-4F51-AB65-81790F758D65}" srcOrd="0" destOrd="0" presId="urn:microsoft.com/office/officeart/2005/8/layout/default"/>
    <dgm:cxn modelId="{3D3238AE-CA14-48F0-8C71-970A693BE4BC}" type="presParOf" srcId="{749363AD-9A79-425F-8F52-6DBCEA5530EB}" destId="{0A1D040B-F5A6-4EF9-964B-B0ACB08B7419}" srcOrd="1" destOrd="0" presId="urn:microsoft.com/office/officeart/2005/8/layout/default"/>
    <dgm:cxn modelId="{C1DCC1BB-9571-4E77-A02E-E7D3FABABC26}" type="presParOf" srcId="{749363AD-9A79-425F-8F52-6DBCEA5530EB}" destId="{A3CF3518-9437-4140-9F1D-B292FC51464C}" srcOrd="2" destOrd="0" presId="urn:microsoft.com/office/officeart/2005/8/layout/default"/>
    <dgm:cxn modelId="{91AC09A3-2265-4BA9-BD16-726E4C6E75A6}" type="presParOf" srcId="{749363AD-9A79-425F-8F52-6DBCEA5530EB}" destId="{3C6A6748-03F4-4DB2-9D62-87CDDF875A2A}" srcOrd="3" destOrd="0" presId="urn:microsoft.com/office/officeart/2005/8/layout/default"/>
    <dgm:cxn modelId="{CF127D26-DB87-4B1D-8320-557931220671}" type="presParOf" srcId="{749363AD-9A79-425F-8F52-6DBCEA5530EB}" destId="{17A58214-35E2-4F4F-9140-249DCC559CA0}" srcOrd="4" destOrd="0" presId="urn:microsoft.com/office/officeart/2005/8/layout/default"/>
    <dgm:cxn modelId="{5360DD1B-B5B3-4017-8FE6-98432AC5FE8E}" type="presParOf" srcId="{749363AD-9A79-425F-8F52-6DBCEA5530EB}" destId="{28D96E5C-A8FA-479A-B115-462507058C56}" srcOrd="5" destOrd="0" presId="urn:microsoft.com/office/officeart/2005/8/layout/default"/>
    <dgm:cxn modelId="{CC75B338-4821-4A1B-96D7-5D2C2480D464}" type="presParOf" srcId="{749363AD-9A79-425F-8F52-6DBCEA5530EB}" destId="{71DF60D8-4E23-425B-8738-8B852CA19FE9}" srcOrd="6" destOrd="0" presId="urn:microsoft.com/office/officeart/2005/8/layout/default"/>
    <dgm:cxn modelId="{92549529-BEA3-4062-BB35-DDDB6B228798}" type="presParOf" srcId="{749363AD-9A79-425F-8F52-6DBCEA5530EB}" destId="{49F851B0-E418-4104-B023-00494B9AE32B}" srcOrd="7" destOrd="0" presId="urn:microsoft.com/office/officeart/2005/8/layout/default"/>
    <dgm:cxn modelId="{EE3BFCCA-77A3-405E-A00D-621476BEA9B6}" type="presParOf" srcId="{749363AD-9A79-425F-8F52-6DBCEA5530EB}" destId="{6792E504-F4AE-49CB-B7E4-CB90987103A1}" srcOrd="8" destOrd="0" presId="urn:microsoft.com/office/officeart/2005/8/layout/default"/>
    <dgm:cxn modelId="{C27C7B3C-9794-453C-95A5-8260B40565DC}" type="presParOf" srcId="{749363AD-9A79-425F-8F52-6DBCEA5530EB}" destId="{46669FB4-3252-4393-B888-B16BF462B54E}" srcOrd="9" destOrd="0" presId="urn:microsoft.com/office/officeart/2005/8/layout/default"/>
    <dgm:cxn modelId="{6A1202AF-D426-4FD8-B282-D88A78AAD926}" type="presParOf" srcId="{749363AD-9A79-425F-8F52-6DBCEA5530EB}" destId="{A0FD56C0-67C6-41A1-97EE-25AE38033144}" srcOrd="10" destOrd="0" presId="urn:microsoft.com/office/officeart/2005/8/layout/default"/>
    <dgm:cxn modelId="{86997925-331A-4E6D-AD7A-C220093D302E}" type="presParOf" srcId="{749363AD-9A79-425F-8F52-6DBCEA5530EB}" destId="{CC05714C-C7C8-44D7-9406-457821F364E9}" srcOrd="11" destOrd="0" presId="urn:microsoft.com/office/officeart/2005/8/layout/default"/>
    <dgm:cxn modelId="{C186CA6C-E72B-4273-93E0-3A3F03CDCDC2}" type="presParOf" srcId="{749363AD-9A79-425F-8F52-6DBCEA5530EB}" destId="{8D25C381-DE6D-4857-84F5-FB79962494C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D7573-CE1D-4764-A5F0-9AC7527E6ACA}">
      <dsp:nvSpPr>
        <dsp:cNvPr id="0" name=""/>
        <dsp:cNvSpPr/>
      </dsp:nvSpPr>
      <dsp:spPr>
        <a:xfrm rot="16200000">
          <a:off x="1149105" y="-1149105"/>
          <a:ext cx="1106816" cy="3405026"/>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Promote best </a:t>
          </a:r>
          <a:r>
            <a:rPr lang="en-GB" sz="2000" kern="1200" dirty="0">
              <a:latin typeface="Arial"/>
              <a:cs typeface="Arial"/>
            </a:rPr>
            <a:t>practices</a:t>
          </a:r>
          <a:endParaRPr lang="en-GB" sz="2000" kern="1200" dirty="0"/>
        </a:p>
      </dsp:txBody>
      <dsp:txXfrm rot="5400000">
        <a:off x="0" y="0"/>
        <a:ext cx="3405026" cy="830112"/>
      </dsp:txXfrm>
    </dsp:sp>
    <dsp:sp modelId="{DF89521E-3692-457D-8699-93BA61FB1C1B}">
      <dsp:nvSpPr>
        <dsp:cNvPr id="0" name=""/>
        <dsp:cNvSpPr/>
      </dsp:nvSpPr>
      <dsp:spPr>
        <a:xfrm>
          <a:off x="3405026" y="0"/>
          <a:ext cx="3405026" cy="1106816"/>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Highlight the work</a:t>
          </a:r>
          <a:br>
            <a:rPr lang="en-GB" sz="2000" kern="1200" dirty="0">
              <a:latin typeface="Arial"/>
              <a:cs typeface="Arial"/>
            </a:rPr>
          </a:br>
          <a:r>
            <a:rPr lang="en-GB" sz="2000" kern="1200" dirty="0">
              <a:latin typeface="Arial"/>
              <a:cs typeface="Arial"/>
            </a:rPr>
            <a:t> </a:t>
          </a:r>
          <a:r>
            <a:rPr lang="en-GB" sz="2000" kern="1200" dirty="0"/>
            <a:t>of actuaries</a:t>
          </a:r>
        </a:p>
      </dsp:txBody>
      <dsp:txXfrm>
        <a:off x="3405026" y="0"/>
        <a:ext cx="3405026" cy="830112"/>
      </dsp:txXfrm>
    </dsp:sp>
    <dsp:sp modelId="{F2C200E7-EA87-4D0E-9BC3-44664B8512E2}">
      <dsp:nvSpPr>
        <dsp:cNvPr id="0" name=""/>
        <dsp:cNvSpPr/>
      </dsp:nvSpPr>
      <dsp:spPr>
        <a:xfrm rot="10800000">
          <a:off x="0" y="1106816"/>
          <a:ext cx="3405026" cy="1106816"/>
        </a:xfrm>
        <a:prstGeom prst="round1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Career-long </a:t>
          </a:r>
          <a:br>
            <a:rPr lang="en-GB" sz="2000" kern="1200" dirty="0">
              <a:latin typeface="Arial"/>
              <a:cs typeface="Arial"/>
            </a:rPr>
          </a:br>
          <a:r>
            <a:rPr lang="en-GB" sz="2000" kern="1200" dirty="0"/>
            <a:t>learning</a:t>
          </a:r>
        </a:p>
      </dsp:txBody>
      <dsp:txXfrm rot="10800000">
        <a:off x="0" y="1383519"/>
        <a:ext cx="3405026" cy="830112"/>
      </dsp:txXfrm>
    </dsp:sp>
    <dsp:sp modelId="{EFA6F79D-2401-4AA0-91FA-C4A2F9871084}">
      <dsp:nvSpPr>
        <dsp:cNvPr id="0" name=""/>
        <dsp:cNvSpPr/>
      </dsp:nvSpPr>
      <dsp:spPr>
        <a:xfrm rot="5400000">
          <a:off x="4554131" y="-42289"/>
          <a:ext cx="1106816" cy="3405026"/>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Standards / </a:t>
          </a:r>
          <a:br>
            <a:rPr lang="en-GB" sz="2000" kern="1200" dirty="0">
              <a:latin typeface="Arial"/>
              <a:cs typeface="Arial"/>
            </a:rPr>
          </a:br>
          <a:r>
            <a:rPr lang="en-GB" sz="2000" kern="1200" dirty="0"/>
            <a:t>Guidance</a:t>
          </a:r>
        </a:p>
      </dsp:txBody>
      <dsp:txXfrm rot="-5400000">
        <a:off x="3405026" y="1383519"/>
        <a:ext cx="3405026" cy="830112"/>
      </dsp:txXfrm>
    </dsp:sp>
    <dsp:sp modelId="{ABC105C5-9530-4BCA-B9EF-284147858FD1}">
      <dsp:nvSpPr>
        <dsp:cNvPr id="0" name=""/>
        <dsp:cNvSpPr/>
      </dsp:nvSpPr>
      <dsp:spPr>
        <a:xfrm>
          <a:off x="2383518" y="830112"/>
          <a:ext cx="2043015" cy="55340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Quality</a:t>
          </a:r>
        </a:p>
      </dsp:txBody>
      <dsp:txXfrm>
        <a:off x="2410533" y="857127"/>
        <a:ext cx="1988985" cy="4993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0B66E-F16D-4905-9549-D8C54C69AC58}">
      <dsp:nvSpPr>
        <dsp:cNvPr id="0" name=""/>
        <dsp:cNvSpPr/>
      </dsp:nvSpPr>
      <dsp:spPr>
        <a:xfrm>
          <a:off x="0" y="3028"/>
          <a:ext cx="8210410" cy="44460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mn-lt"/>
              <a:ea typeface="+mn-ea"/>
              <a:cs typeface="+mn-cs"/>
            </a:rPr>
            <a:t>Overall</a:t>
          </a:r>
          <a:endParaRPr lang="en-GB" sz="1900" kern="1200" dirty="0">
            <a:latin typeface="Arial"/>
            <a:ea typeface="+mn-ea"/>
            <a:cs typeface="Arial"/>
          </a:endParaRPr>
        </a:p>
      </dsp:txBody>
      <dsp:txXfrm>
        <a:off x="21704" y="24732"/>
        <a:ext cx="8167002" cy="401192"/>
      </dsp:txXfrm>
    </dsp:sp>
    <dsp:sp modelId="{B0CAF60E-02F8-4257-B78C-7366FEB30061}">
      <dsp:nvSpPr>
        <dsp:cNvPr id="0" name=""/>
        <dsp:cNvSpPr/>
      </dsp:nvSpPr>
      <dsp:spPr>
        <a:xfrm>
          <a:off x="0" y="447628"/>
          <a:ext cx="8210410" cy="43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1" tIns="19050" rIns="106680" bIns="19050" numCol="1" spcCol="1270" anchor="t" anchorCtr="0">
          <a:noAutofit/>
        </a:bodyPr>
        <a:lstStyle/>
        <a:p>
          <a:pPr marL="114300" lvl="1" indent="-114300" algn="l" defTabSz="666750" rtl="0">
            <a:lnSpc>
              <a:spcPct val="90000"/>
            </a:lnSpc>
            <a:spcBef>
              <a:spcPct val="0"/>
            </a:spcBef>
            <a:spcAft>
              <a:spcPct val="20000"/>
            </a:spcAft>
            <a:buFont typeface="Arial" panose="020B0604020202020204" pitchFamily="34" charset="0"/>
            <a:buChar char="•"/>
          </a:pPr>
          <a:r>
            <a:rPr lang="en-GB" sz="1500" kern="1200" dirty="0">
              <a:solidFill>
                <a:prstClr val="black">
                  <a:hueOff val="0"/>
                  <a:satOff val="0"/>
                  <a:lumOff val="0"/>
                  <a:alphaOff val="0"/>
                </a:prstClr>
              </a:solidFill>
              <a:latin typeface="Arial"/>
              <a:ea typeface="+mn-ea"/>
              <a:cs typeface="Arial"/>
            </a:rPr>
            <a:t>Overall standard of the examples we reviewed was good with sound levels of compliance with standards</a:t>
          </a:r>
        </a:p>
      </dsp:txBody>
      <dsp:txXfrm>
        <a:off x="0" y="447628"/>
        <a:ext cx="8210410" cy="432629"/>
      </dsp:txXfrm>
    </dsp:sp>
    <dsp:sp modelId="{00AB8699-C6CE-4452-9084-55AED5ED13B0}">
      <dsp:nvSpPr>
        <dsp:cNvPr id="0" name=""/>
        <dsp:cNvSpPr/>
      </dsp:nvSpPr>
      <dsp:spPr>
        <a:xfrm>
          <a:off x="0" y="880258"/>
          <a:ext cx="8210410" cy="444600"/>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a:cs typeface="Arial"/>
            </a:rPr>
            <a:t>Room </a:t>
          </a:r>
          <a:r>
            <a:rPr lang="en-GB" sz="1900" kern="1200" dirty="0"/>
            <a:t>for </a:t>
          </a:r>
          <a:r>
            <a:rPr lang="en-GB" sz="1900" kern="1200" dirty="0">
              <a:latin typeface="+mn-lt"/>
              <a:ea typeface="+mn-ea"/>
              <a:cs typeface="+mn-cs"/>
            </a:rPr>
            <a:t>improvements</a:t>
          </a:r>
          <a:endParaRPr lang="en-GB" sz="1900" kern="1200" dirty="0"/>
        </a:p>
      </dsp:txBody>
      <dsp:txXfrm>
        <a:off x="21704" y="901962"/>
        <a:ext cx="8167002" cy="401192"/>
      </dsp:txXfrm>
    </dsp:sp>
    <dsp:sp modelId="{BA798B0C-A730-4FF7-90CF-B321D018CC5C}">
      <dsp:nvSpPr>
        <dsp:cNvPr id="0" name=""/>
        <dsp:cNvSpPr/>
      </dsp:nvSpPr>
      <dsp:spPr>
        <a:xfrm>
          <a:off x="0" y="1324858"/>
          <a:ext cx="8210410"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GB" sz="1500" kern="1200" dirty="0">
              <a:latin typeface="+mn-lt"/>
              <a:ea typeface="+mn-ea"/>
              <a:cs typeface="+mn-cs"/>
            </a:rPr>
            <a:t>There</a:t>
          </a:r>
          <a:r>
            <a:rPr lang="en-GB" sz="1500" b="0" i="0" u="none" strike="noStrike" kern="1200" baseline="0" dirty="0">
              <a:latin typeface="+mn-lt"/>
              <a:ea typeface="+mn-ea"/>
              <a:cs typeface="+mn-cs"/>
            </a:rPr>
            <a:t> are, however, examples where advice could be improved, to help divorcing parties understand the implications more clearly.</a:t>
          </a:r>
          <a:endParaRPr lang="en-GB" sz="1500" kern="1200" dirty="0">
            <a:latin typeface="Arial"/>
            <a:cs typeface="Arial"/>
          </a:endParaRPr>
        </a:p>
      </dsp:txBody>
      <dsp:txXfrm>
        <a:off x="0" y="1324858"/>
        <a:ext cx="8210410" cy="452295"/>
      </dsp:txXfrm>
    </dsp:sp>
    <dsp:sp modelId="{E5DCA9FA-CD49-4100-8052-0C4868C744DD}">
      <dsp:nvSpPr>
        <dsp:cNvPr id="0" name=""/>
        <dsp:cNvSpPr/>
      </dsp:nvSpPr>
      <dsp:spPr>
        <a:xfrm>
          <a:off x="0" y="1777153"/>
          <a:ext cx="8210410" cy="444600"/>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Arial"/>
              <a:cs typeface="Arial"/>
            </a:rPr>
            <a:t>Research</a:t>
          </a:r>
        </a:p>
      </dsp:txBody>
      <dsp:txXfrm>
        <a:off x="21704" y="1798857"/>
        <a:ext cx="8167002" cy="401192"/>
      </dsp:txXfrm>
    </dsp:sp>
    <dsp:sp modelId="{9DB60E7A-46B4-4A84-817B-5D79B73999A0}">
      <dsp:nvSpPr>
        <dsp:cNvPr id="0" name=""/>
        <dsp:cNvSpPr/>
      </dsp:nvSpPr>
      <dsp:spPr>
        <a:xfrm>
          <a:off x="0" y="2221753"/>
          <a:ext cx="821041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GB" sz="1500" kern="1200" dirty="0">
              <a:latin typeface="Arial"/>
              <a:cs typeface="Arial"/>
            </a:rPr>
            <a:t>Commissioning research on the technical matters covered in this report</a:t>
          </a:r>
          <a:endParaRPr lang="en-GB" sz="1500" kern="1200" dirty="0">
            <a:latin typeface="Arial"/>
            <a:ea typeface="+mn-ea"/>
            <a:cs typeface="Arial"/>
          </a:endParaRPr>
        </a:p>
      </dsp:txBody>
      <dsp:txXfrm>
        <a:off x="0" y="2221753"/>
        <a:ext cx="8210410" cy="314640"/>
      </dsp:txXfrm>
    </dsp:sp>
    <dsp:sp modelId="{A48B9DAB-7BE3-46D9-9EDE-572811AFCFDB}">
      <dsp:nvSpPr>
        <dsp:cNvPr id="0" name=""/>
        <dsp:cNvSpPr/>
      </dsp:nvSpPr>
      <dsp:spPr>
        <a:xfrm>
          <a:off x="0" y="2536393"/>
          <a:ext cx="8210410" cy="444600"/>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mn-lt"/>
              <a:ea typeface="+mn-ea"/>
              <a:cs typeface="+mn-cs"/>
            </a:rPr>
            <a:t>Pensions stakeholders</a:t>
          </a:r>
          <a:endParaRPr lang="en-GB" sz="1900" kern="1200" dirty="0">
            <a:latin typeface="Arial"/>
            <a:ea typeface="+mn-ea"/>
            <a:cs typeface="Arial"/>
          </a:endParaRPr>
        </a:p>
      </dsp:txBody>
      <dsp:txXfrm>
        <a:off x="21704" y="2558097"/>
        <a:ext cx="8167002" cy="401192"/>
      </dsp:txXfrm>
    </dsp:sp>
    <dsp:sp modelId="{1F68AB16-43BB-4C4B-9D15-15882F7879B9}">
      <dsp:nvSpPr>
        <dsp:cNvPr id="0" name=""/>
        <dsp:cNvSpPr/>
      </dsp:nvSpPr>
      <dsp:spPr>
        <a:xfrm>
          <a:off x="0" y="2980993"/>
          <a:ext cx="8210410"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latin typeface="+mn-lt"/>
              <a:ea typeface="+mn-ea"/>
              <a:cs typeface="+mn-cs"/>
            </a:rPr>
            <a:t>Streamline information requested from pensions schemes and providers to help</a:t>
          </a:r>
          <a:br>
            <a:rPr lang="en-GB" sz="1500" kern="1200" dirty="0">
              <a:latin typeface="+mn-lt"/>
              <a:ea typeface="+mn-ea"/>
              <a:cs typeface="+mn-cs"/>
            </a:rPr>
          </a:br>
          <a:r>
            <a:rPr lang="en-GB" sz="1500" kern="1200" dirty="0">
              <a:latin typeface="+mn-lt"/>
              <a:ea typeface="+mn-ea"/>
              <a:cs typeface="+mn-cs"/>
            </a:rPr>
            <a:t>actuaries carrying out this important work</a:t>
          </a:r>
          <a:endParaRPr lang="en-GB" sz="1500" kern="1200" dirty="0"/>
        </a:p>
      </dsp:txBody>
      <dsp:txXfrm>
        <a:off x="0" y="2980993"/>
        <a:ext cx="8210410" cy="452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44B0-1CF3-45F0-9F6E-A04121C4D4DC}">
      <dsp:nvSpPr>
        <dsp:cNvPr id="0" name=""/>
        <dsp:cNvSpPr/>
      </dsp:nvSpPr>
      <dsp:spPr>
        <a:xfrm>
          <a:off x="7319" y="0"/>
          <a:ext cx="2187730" cy="1276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Actuaries and other Pensions on Divorce experts (as now)</a:t>
          </a:r>
        </a:p>
      </dsp:txBody>
      <dsp:txXfrm>
        <a:off x="44698" y="37379"/>
        <a:ext cx="2112972" cy="1201444"/>
      </dsp:txXfrm>
    </dsp:sp>
    <dsp:sp modelId="{E306F8C6-6DDF-4965-8582-A04C52ACD074}">
      <dsp:nvSpPr>
        <dsp:cNvPr id="0" name=""/>
        <dsp:cNvSpPr/>
      </dsp:nvSpPr>
      <dsp:spPr>
        <a:xfrm>
          <a:off x="2413823" y="366822"/>
          <a:ext cx="463798" cy="542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413823" y="475333"/>
        <a:ext cx="324659" cy="325535"/>
      </dsp:txXfrm>
    </dsp:sp>
    <dsp:sp modelId="{142A48BC-B018-4723-BAC4-203DB9435C70}">
      <dsp:nvSpPr>
        <dsp:cNvPr id="0" name=""/>
        <dsp:cNvSpPr/>
      </dsp:nvSpPr>
      <dsp:spPr>
        <a:xfrm>
          <a:off x="3070142" y="0"/>
          <a:ext cx="2187730" cy="1276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Actuaries only</a:t>
          </a:r>
        </a:p>
      </dsp:txBody>
      <dsp:txXfrm>
        <a:off x="3107521" y="37379"/>
        <a:ext cx="2112972" cy="1201444"/>
      </dsp:txXfrm>
    </dsp:sp>
    <dsp:sp modelId="{345575A5-6CA0-40FE-ABC5-652856FC596D}">
      <dsp:nvSpPr>
        <dsp:cNvPr id="0" name=""/>
        <dsp:cNvSpPr/>
      </dsp:nvSpPr>
      <dsp:spPr>
        <a:xfrm>
          <a:off x="5476646" y="366822"/>
          <a:ext cx="463798" cy="542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476646" y="475333"/>
        <a:ext cx="324659" cy="325535"/>
      </dsp:txXfrm>
    </dsp:sp>
    <dsp:sp modelId="{00A764D4-43FC-4B9E-BF40-81CCD3C2471A}">
      <dsp:nvSpPr>
        <dsp:cNvPr id="0" name=""/>
        <dsp:cNvSpPr/>
      </dsp:nvSpPr>
      <dsp:spPr>
        <a:xfrm>
          <a:off x="6132965" y="0"/>
          <a:ext cx="2187730" cy="1276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Individuals with some new form of Pensions on Divorce certification</a:t>
          </a:r>
        </a:p>
      </dsp:txBody>
      <dsp:txXfrm>
        <a:off x="6170344" y="37379"/>
        <a:ext cx="2112972" cy="1201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44B0-1CF3-45F0-9F6E-A04121C4D4DC}">
      <dsp:nvSpPr>
        <dsp:cNvPr id="0" name=""/>
        <dsp:cNvSpPr/>
      </dsp:nvSpPr>
      <dsp:spPr>
        <a:xfrm>
          <a:off x="7129" y="0"/>
          <a:ext cx="2130918" cy="1276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TRP newbie</a:t>
          </a:r>
        </a:p>
      </dsp:txBody>
      <dsp:txXfrm>
        <a:off x="44508" y="37379"/>
        <a:ext cx="2056160" cy="1201444"/>
      </dsp:txXfrm>
    </dsp:sp>
    <dsp:sp modelId="{E306F8C6-6DDF-4965-8582-A04C52ACD074}">
      <dsp:nvSpPr>
        <dsp:cNvPr id="0" name=""/>
        <dsp:cNvSpPr/>
      </dsp:nvSpPr>
      <dsp:spPr>
        <a:xfrm>
          <a:off x="2351139" y="373867"/>
          <a:ext cx="451754" cy="5284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51139" y="479560"/>
        <a:ext cx="316228" cy="317081"/>
      </dsp:txXfrm>
    </dsp:sp>
    <dsp:sp modelId="{F6CC9FCF-B3C9-4C9F-A4AA-B8859EF46817}">
      <dsp:nvSpPr>
        <dsp:cNvPr id="0" name=""/>
        <dsp:cNvSpPr/>
      </dsp:nvSpPr>
      <dsp:spPr>
        <a:xfrm>
          <a:off x="2990414" y="0"/>
          <a:ext cx="2130918" cy="1276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Haven’t taken part, but have read a report or watched a webinar</a:t>
          </a:r>
        </a:p>
      </dsp:txBody>
      <dsp:txXfrm>
        <a:off x="3027793" y="37379"/>
        <a:ext cx="2056160" cy="1201444"/>
      </dsp:txXfrm>
    </dsp:sp>
    <dsp:sp modelId="{393132BB-D1CB-4C46-BD56-F1083A297657}">
      <dsp:nvSpPr>
        <dsp:cNvPr id="0" name=""/>
        <dsp:cNvSpPr/>
      </dsp:nvSpPr>
      <dsp:spPr>
        <a:xfrm>
          <a:off x="5334424" y="373867"/>
          <a:ext cx="451754" cy="5284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34424" y="479560"/>
        <a:ext cx="316228" cy="317081"/>
      </dsp:txXfrm>
    </dsp:sp>
    <dsp:sp modelId="{2E1EBF82-8350-42CF-8962-70952847B5F6}">
      <dsp:nvSpPr>
        <dsp:cNvPr id="0" name=""/>
        <dsp:cNvSpPr/>
      </dsp:nvSpPr>
      <dsp:spPr>
        <a:xfrm>
          <a:off x="5973700" y="0"/>
          <a:ext cx="2130918" cy="1276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Taken part in at least one review</a:t>
          </a:r>
        </a:p>
      </dsp:txBody>
      <dsp:txXfrm>
        <a:off x="6011079" y="37379"/>
        <a:ext cx="2056160" cy="1201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4F90-5C26-4E63-8D90-E0906E93AF3C}">
      <dsp:nvSpPr>
        <dsp:cNvPr id="0" name=""/>
        <dsp:cNvSpPr/>
      </dsp:nvSpPr>
      <dsp:spPr>
        <a:xfrm>
          <a:off x="44485" y="643284"/>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1DC19-00E5-46D6-BD41-7E008BC82FBE}">
      <dsp:nvSpPr>
        <dsp:cNvPr id="0" name=""/>
        <dsp:cNvSpPr/>
      </dsp:nvSpPr>
      <dsp:spPr>
        <a:xfrm>
          <a:off x="181520" y="780318"/>
          <a:ext cx="378475" cy="378475"/>
        </a:xfrm>
        <a:prstGeom prst="rect">
          <a:avLst/>
        </a:prstGeom>
        <a:blipFill>
          <a:blip xmlns:r="http://schemas.openxmlformats.org/officeDocument/2006/relationships" r:embed="rId1">
            <a:duotone>
              <a:prstClr val="black"/>
              <a:srgbClr val="D9C3A5">
                <a:tint val="50000"/>
                <a:satMod val="180000"/>
              </a:srgbClr>
            </a:duotone>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CCC6B0-3F75-4306-9A22-F238FD455430}">
      <dsp:nvSpPr>
        <dsp:cNvPr id="0" name=""/>
        <dsp:cNvSpPr/>
      </dsp:nvSpPr>
      <dsp:spPr>
        <a:xfrm>
          <a:off x="836861" y="643284"/>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Presentation and context of advice</a:t>
          </a:r>
        </a:p>
      </dsp:txBody>
      <dsp:txXfrm>
        <a:off x="836861" y="643284"/>
        <a:ext cx="1538141" cy="652544"/>
      </dsp:txXfrm>
    </dsp:sp>
    <dsp:sp modelId="{6AA4E3F6-8104-4C50-8E3C-0AD82AB71E1C}">
      <dsp:nvSpPr>
        <dsp:cNvPr id="0" name=""/>
        <dsp:cNvSpPr/>
      </dsp:nvSpPr>
      <dsp:spPr>
        <a:xfrm>
          <a:off x="2643012" y="643284"/>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D982-D88C-452B-89A2-B7C8818B92CA}">
      <dsp:nvSpPr>
        <dsp:cNvPr id="0" name=""/>
        <dsp:cNvSpPr/>
      </dsp:nvSpPr>
      <dsp:spPr>
        <a:xfrm>
          <a:off x="2780046" y="780318"/>
          <a:ext cx="378475" cy="378475"/>
        </a:xfrm>
        <a:prstGeom prst="rect">
          <a:avLst/>
        </a:prstGeom>
        <a:blipFill>
          <a:blip xmlns:r="http://schemas.openxmlformats.org/officeDocument/2006/relationships" r:embed="rId3">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709306-E6D6-491F-A5BF-768088519E38}">
      <dsp:nvSpPr>
        <dsp:cNvPr id="0" name=""/>
        <dsp:cNvSpPr/>
      </dsp:nvSpPr>
      <dsp:spPr>
        <a:xfrm>
          <a:off x="3435387" y="643284"/>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Actuaries’ Code and TAS 100</a:t>
          </a:r>
        </a:p>
      </dsp:txBody>
      <dsp:txXfrm>
        <a:off x="3435387" y="643284"/>
        <a:ext cx="1538141" cy="652544"/>
      </dsp:txXfrm>
    </dsp:sp>
    <dsp:sp modelId="{6064EECB-0CEC-41D7-97D1-2B3EAB795AFD}">
      <dsp:nvSpPr>
        <dsp:cNvPr id="0" name=""/>
        <dsp:cNvSpPr/>
      </dsp:nvSpPr>
      <dsp:spPr>
        <a:xfrm>
          <a:off x="5241538" y="643284"/>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F9F85-AF75-44AF-87F0-A20885EDC444}">
      <dsp:nvSpPr>
        <dsp:cNvPr id="0" name=""/>
        <dsp:cNvSpPr/>
      </dsp:nvSpPr>
      <dsp:spPr>
        <a:xfrm>
          <a:off x="5378572" y="780318"/>
          <a:ext cx="378475" cy="378475"/>
        </a:xfrm>
        <a:prstGeom prst="rect">
          <a:avLst/>
        </a:prstGeom>
        <a:blipFill>
          <a:blip xmlns:r="http://schemas.openxmlformats.org/officeDocument/2006/relationships" r:embed="rId5">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EB85F-951D-40F3-B7D4-77D55F511DC6}">
      <dsp:nvSpPr>
        <dsp:cNvPr id="0" name=""/>
        <dsp:cNvSpPr/>
      </dsp:nvSpPr>
      <dsp:spPr>
        <a:xfrm>
          <a:off x="6033914" y="643284"/>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APS X2 Work Review</a:t>
          </a:r>
        </a:p>
      </dsp:txBody>
      <dsp:txXfrm>
        <a:off x="6033914" y="643284"/>
        <a:ext cx="1538141" cy="652544"/>
      </dsp:txXfrm>
    </dsp:sp>
    <dsp:sp modelId="{D1F56DAB-6B65-482F-B478-E3BF6879CE4E}">
      <dsp:nvSpPr>
        <dsp:cNvPr id="0" name=""/>
        <dsp:cNvSpPr/>
      </dsp:nvSpPr>
      <dsp:spPr>
        <a:xfrm>
          <a:off x="1374411" y="1857196"/>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FBE17-B60E-40ED-8985-E1A0B82BD3EE}">
      <dsp:nvSpPr>
        <dsp:cNvPr id="0" name=""/>
        <dsp:cNvSpPr/>
      </dsp:nvSpPr>
      <dsp:spPr>
        <a:xfrm>
          <a:off x="1523243" y="2001211"/>
          <a:ext cx="378475" cy="378475"/>
        </a:xfrm>
        <a:prstGeom prst="rect">
          <a:avLst/>
        </a:prstGeom>
        <a:blipFill>
          <a:blip xmlns:r="http://schemas.openxmlformats.org/officeDocument/2006/relationships" r:embed="rId7">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55D71-385A-405D-A31A-4B51DDB4C912}">
      <dsp:nvSpPr>
        <dsp:cNvPr id="0" name=""/>
        <dsp:cNvSpPr/>
      </dsp:nvSpPr>
      <dsp:spPr>
        <a:xfrm>
          <a:off x="2171321" y="1857196"/>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Ways of working</a:t>
          </a:r>
        </a:p>
      </dsp:txBody>
      <dsp:txXfrm>
        <a:off x="2171321" y="1857196"/>
        <a:ext cx="1538141" cy="652544"/>
      </dsp:txXfrm>
    </dsp:sp>
    <dsp:sp modelId="{FEE5E7A8-A989-4F2A-98B0-0342046414EA}">
      <dsp:nvSpPr>
        <dsp:cNvPr id="0" name=""/>
        <dsp:cNvSpPr/>
      </dsp:nvSpPr>
      <dsp:spPr>
        <a:xfrm>
          <a:off x="3971514" y="1857196"/>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4AB17-7781-47E4-8066-B32988607C40}">
      <dsp:nvSpPr>
        <dsp:cNvPr id="0" name=""/>
        <dsp:cNvSpPr/>
      </dsp:nvSpPr>
      <dsp:spPr>
        <a:xfrm>
          <a:off x="4115532" y="2001211"/>
          <a:ext cx="378475" cy="378475"/>
        </a:xfrm>
        <a:prstGeom prst="rect">
          <a:avLst/>
        </a:prstGeom>
        <a:blipFill>
          <a:blip xmlns:r="http://schemas.openxmlformats.org/officeDocument/2006/relationships" r:embed="rId9">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CF741D-D444-4FC7-99A7-81E6AD7C3DDC}">
      <dsp:nvSpPr>
        <dsp:cNvPr id="0" name=""/>
        <dsp:cNvSpPr/>
      </dsp:nvSpPr>
      <dsp:spPr>
        <a:xfrm>
          <a:off x="4835619" y="1857196"/>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Interviews and feedback</a:t>
          </a:r>
        </a:p>
      </dsp:txBody>
      <dsp:txXfrm>
        <a:off x="4835619" y="1857196"/>
        <a:ext cx="1538141" cy="652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44B0-1CF3-45F0-9F6E-A04121C4D4DC}">
      <dsp:nvSpPr>
        <dsp:cNvPr id="0" name=""/>
        <dsp:cNvSpPr/>
      </dsp:nvSpPr>
      <dsp:spPr>
        <a:xfrm>
          <a:off x="3659" y="45551"/>
          <a:ext cx="1600133" cy="1185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Pensions on Divorce expert</a:t>
          </a:r>
        </a:p>
      </dsp:txBody>
      <dsp:txXfrm>
        <a:off x="38369" y="80261"/>
        <a:ext cx="1530713" cy="1115679"/>
      </dsp:txXfrm>
    </dsp:sp>
    <dsp:sp modelId="{E306F8C6-6DDF-4965-8582-A04C52ACD074}">
      <dsp:nvSpPr>
        <dsp:cNvPr id="0" name=""/>
        <dsp:cNvSpPr/>
      </dsp:nvSpPr>
      <dsp:spPr>
        <a:xfrm>
          <a:off x="1763807" y="439684"/>
          <a:ext cx="339228" cy="396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63807" y="519051"/>
        <a:ext cx="237460" cy="238099"/>
      </dsp:txXfrm>
    </dsp:sp>
    <dsp:sp modelId="{9DF3B51A-8CBB-4361-AD82-AA63EA51154E}">
      <dsp:nvSpPr>
        <dsp:cNvPr id="0" name=""/>
        <dsp:cNvSpPr/>
      </dsp:nvSpPr>
      <dsp:spPr>
        <a:xfrm>
          <a:off x="2243847" y="45551"/>
          <a:ext cx="1600133" cy="1185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Family lawyer</a:t>
          </a:r>
        </a:p>
      </dsp:txBody>
      <dsp:txXfrm>
        <a:off x="2278557" y="80261"/>
        <a:ext cx="1530713" cy="1115679"/>
      </dsp:txXfrm>
    </dsp:sp>
    <dsp:sp modelId="{52C2FD4C-9EA1-4508-9508-4A2880889847}">
      <dsp:nvSpPr>
        <dsp:cNvPr id="0" name=""/>
        <dsp:cNvSpPr/>
      </dsp:nvSpPr>
      <dsp:spPr>
        <a:xfrm>
          <a:off x="4003994" y="439684"/>
          <a:ext cx="339228" cy="396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003994" y="519051"/>
        <a:ext cx="237460" cy="238099"/>
      </dsp:txXfrm>
    </dsp:sp>
    <dsp:sp modelId="{87F2034D-85BF-42B7-AC98-22C528B98717}">
      <dsp:nvSpPr>
        <dsp:cNvPr id="0" name=""/>
        <dsp:cNvSpPr/>
      </dsp:nvSpPr>
      <dsp:spPr>
        <a:xfrm>
          <a:off x="4484034" y="45551"/>
          <a:ext cx="1600133" cy="1185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Active interest in pensions on divorce</a:t>
          </a:r>
        </a:p>
      </dsp:txBody>
      <dsp:txXfrm>
        <a:off x="4518744" y="80261"/>
        <a:ext cx="1530713" cy="1115679"/>
      </dsp:txXfrm>
    </dsp:sp>
    <dsp:sp modelId="{5EB44499-9A55-4B9C-8A4F-C38EE5FD8E5F}">
      <dsp:nvSpPr>
        <dsp:cNvPr id="0" name=""/>
        <dsp:cNvSpPr/>
      </dsp:nvSpPr>
      <dsp:spPr>
        <a:xfrm>
          <a:off x="6244182" y="439684"/>
          <a:ext cx="339228" cy="396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244182" y="519051"/>
        <a:ext cx="237460" cy="238099"/>
      </dsp:txXfrm>
    </dsp:sp>
    <dsp:sp modelId="{CF6D1806-1691-4097-9562-7625B7035D1F}">
      <dsp:nvSpPr>
        <dsp:cNvPr id="0" name=""/>
        <dsp:cNvSpPr/>
      </dsp:nvSpPr>
      <dsp:spPr>
        <a:xfrm>
          <a:off x="6724222" y="45551"/>
          <a:ext cx="1600133" cy="11850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Other</a:t>
          </a:r>
        </a:p>
      </dsp:txBody>
      <dsp:txXfrm>
        <a:off x="6758932" y="80261"/>
        <a:ext cx="1530713" cy="1115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FD4A9-2A3B-4BA7-9D8E-27C496B3EBED}">
      <dsp:nvSpPr>
        <dsp:cNvPr id="0" name=""/>
        <dsp:cNvSpPr/>
      </dsp:nvSpPr>
      <dsp:spPr>
        <a:xfrm>
          <a:off x="1447648" y="2270"/>
          <a:ext cx="2648825" cy="105953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Pension sharing</a:t>
          </a:r>
        </a:p>
      </dsp:txBody>
      <dsp:txXfrm>
        <a:off x="1977413" y="2270"/>
        <a:ext cx="1589295" cy="1059530"/>
      </dsp:txXfrm>
    </dsp:sp>
    <dsp:sp modelId="{8F3D8AB0-E2C0-4C89-B324-F99FCAFB2E2F}">
      <dsp:nvSpPr>
        <dsp:cNvPr id="0" name=""/>
        <dsp:cNvSpPr/>
      </dsp:nvSpPr>
      <dsp:spPr>
        <a:xfrm>
          <a:off x="3752126" y="92330"/>
          <a:ext cx="2198525" cy="8794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Part or all pension  rights effectively transferred so that spouse’s have their own pensions</a:t>
          </a:r>
        </a:p>
      </dsp:txBody>
      <dsp:txXfrm>
        <a:off x="4191831" y="92330"/>
        <a:ext cx="1319115" cy="879410"/>
      </dsp:txXfrm>
    </dsp:sp>
    <dsp:sp modelId="{287D7A0F-B170-42B7-B61D-E6EAF77413DA}">
      <dsp:nvSpPr>
        <dsp:cNvPr id="0" name=""/>
        <dsp:cNvSpPr/>
      </dsp:nvSpPr>
      <dsp:spPr>
        <a:xfrm>
          <a:off x="5642858" y="92330"/>
          <a:ext cx="2198525" cy="8794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Available since 2000</a:t>
          </a:r>
        </a:p>
      </dsp:txBody>
      <dsp:txXfrm>
        <a:off x="6082563" y="92330"/>
        <a:ext cx="1319115" cy="879410"/>
      </dsp:txXfrm>
    </dsp:sp>
    <dsp:sp modelId="{D08664D1-6BD3-4F6D-89EA-00D5BCCBD6C8}">
      <dsp:nvSpPr>
        <dsp:cNvPr id="0" name=""/>
        <dsp:cNvSpPr/>
      </dsp:nvSpPr>
      <dsp:spPr>
        <a:xfrm>
          <a:off x="1447648" y="1210134"/>
          <a:ext cx="2648825" cy="105953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Pension attachment</a:t>
          </a:r>
        </a:p>
      </dsp:txBody>
      <dsp:txXfrm>
        <a:off x="1977413" y="1210134"/>
        <a:ext cx="1589295" cy="1059530"/>
      </dsp:txXfrm>
    </dsp:sp>
    <dsp:sp modelId="{29DA439A-A3DE-4CFC-B7AD-AA8D8345FFB4}">
      <dsp:nvSpPr>
        <dsp:cNvPr id="0" name=""/>
        <dsp:cNvSpPr/>
      </dsp:nvSpPr>
      <dsp:spPr>
        <a:xfrm>
          <a:off x="3752126" y="1300194"/>
          <a:ext cx="2198525" cy="8794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One spouse’s pension is earmarked to the other</a:t>
          </a:r>
        </a:p>
      </dsp:txBody>
      <dsp:txXfrm>
        <a:off x="4191831" y="1300194"/>
        <a:ext cx="1319115" cy="879410"/>
      </dsp:txXfrm>
    </dsp:sp>
    <dsp:sp modelId="{66C9191F-7A6E-4674-B3B2-E0B2B3786FE4}">
      <dsp:nvSpPr>
        <dsp:cNvPr id="0" name=""/>
        <dsp:cNvSpPr/>
      </dsp:nvSpPr>
      <dsp:spPr>
        <a:xfrm>
          <a:off x="5642858" y="1300194"/>
          <a:ext cx="2198525" cy="8794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Available since 1997</a:t>
          </a:r>
        </a:p>
        <a:p>
          <a:pPr marL="0" lvl="0" indent="0" algn="ctr" defTabSz="533400">
            <a:lnSpc>
              <a:spcPct val="90000"/>
            </a:lnSpc>
            <a:spcBef>
              <a:spcPct val="0"/>
            </a:spcBef>
            <a:spcAft>
              <a:spcPct val="35000"/>
            </a:spcAft>
            <a:buNone/>
          </a:pPr>
          <a:r>
            <a:rPr lang="en-GB" sz="1200" kern="1200" dirty="0"/>
            <a:t>Now rarely used</a:t>
          </a:r>
        </a:p>
      </dsp:txBody>
      <dsp:txXfrm>
        <a:off x="6082563" y="1300194"/>
        <a:ext cx="1319115" cy="879410"/>
      </dsp:txXfrm>
    </dsp:sp>
    <dsp:sp modelId="{9EF49513-E257-45A6-90C2-54114D114344}">
      <dsp:nvSpPr>
        <dsp:cNvPr id="0" name=""/>
        <dsp:cNvSpPr/>
      </dsp:nvSpPr>
      <dsp:spPr>
        <a:xfrm>
          <a:off x="1447648" y="2417999"/>
          <a:ext cx="2648825" cy="105953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Offsetting</a:t>
          </a:r>
        </a:p>
      </dsp:txBody>
      <dsp:txXfrm>
        <a:off x="1977413" y="2417999"/>
        <a:ext cx="1589295" cy="1059530"/>
      </dsp:txXfrm>
    </dsp:sp>
    <dsp:sp modelId="{BA21E145-B771-4228-8A95-3ADEFD1AF239}">
      <dsp:nvSpPr>
        <dsp:cNvPr id="0" name=""/>
        <dsp:cNvSpPr/>
      </dsp:nvSpPr>
      <dsp:spPr>
        <a:xfrm>
          <a:off x="3752126" y="2508059"/>
          <a:ext cx="2198525" cy="8794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Value of pension is offset against another asset, for example property or investments</a:t>
          </a:r>
        </a:p>
      </dsp:txBody>
      <dsp:txXfrm>
        <a:off x="4191831" y="2508059"/>
        <a:ext cx="1319115" cy="879410"/>
      </dsp:txXfrm>
    </dsp:sp>
    <dsp:sp modelId="{CC6CFAD4-53F8-452B-8F7B-3BFAB818C437}">
      <dsp:nvSpPr>
        <dsp:cNvPr id="0" name=""/>
        <dsp:cNvSpPr/>
      </dsp:nvSpPr>
      <dsp:spPr>
        <a:xfrm>
          <a:off x="5642858" y="2508059"/>
          <a:ext cx="2198525" cy="8794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Always available ... but how should the pension be valued?</a:t>
          </a:r>
        </a:p>
      </dsp:txBody>
      <dsp:txXfrm>
        <a:off x="6082563" y="2508059"/>
        <a:ext cx="1319115" cy="879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2C9C8-3BEC-447C-B517-5238D2BE9632}">
      <dsp:nvSpPr>
        <dsp:cNvPr id="0" name=""/>
        <dsp:cNvSpPr/>
      </dsp:nvSpPr>
      <dsp:spPr>
        <a:xfrm>
          <a:off x="2591" y="56281"/>
          <a:ext cx="2526320" cy="587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Family Procedure Rules</a:t>
          </a:r>
        </a:p>
      </dsp:txBody>
      <dsp:txXfrm>
        <a:off x="2591" y="56281"/>
        <a:ext cx="2526320" cy="587274"/>
      </dsp:txXfrm>
    </dsp:sp>
    <dsp:sp modelId="{1E2CFF00-81EE-49F8-A585-A9C3AAE3F245}">
      <dsp:nvSpPr>
        <dsp:cNvPr id="0" name=""/>
        <dsp:cNvSpPr/>
      </dsp:nvSpPr>
      <dsp:spPr>
        <a:xfrm>
          <a:off x="1" y="643555"/>
          <a:ext cx="2531499" cy="21436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Ministry of Justice</a:t>
          </a:r>
        </a:p>
        <a:p>
          <a:pPr marL="171450" lvl="1" indent="-171450" algn="l" defTabSz="755650">
            <a:lnSpc>
              <a:spcPct val="90000"/>
            </a:lnSpc>
            <a:spcBef>
              <a:spcPct val="0"/>
            </a:spcBef>
            <a:spcAft>
              <a:spcPct val="15000"/>
            </a:spcAft>
            <a:buChar char="•"/>
          </a:pPr>
          <a:r>
            <a:rPr lang="en-GB" sz="1700" kern="1200" dirty="0"/>
            <a:t>Single joint expert</a:t>
          </a:r>
        </a:p>
        <a:p>
          <a:pPr marL="171450" lvl="1" indent="-171450" algn="l" defTabSz="755650">
            <a:lnSpc>
              <a:spcPct val="90000"/>
            </a:lnSpc>
            <a:spcBef>
              <a:spcPct val="0"/>
            </a:spcBef>
            <a:spcAft>
              <a:spcPct val="15000"/>
            </a:spcAft>
            <a:buChar char="•"/>
          </a:pPr>
          <a:r>
            <a:rPr lang="en-GB" sz="1700" kern="1200" dirty="0"/>
            <a:t>Overriding duty to Court</a:t>
          </a:r>
        </a:p>
        <a:p>
          <a:pPr marL="171450" lvl="1" indent="-171450" algn="l" defTabSz="755650">
            <a:lnSpc>
              <a:spcPct val="90000"/>
            </a:lnSpc>
            <a:spcBef>
              <a:spcPct val="0"/>
            </a:spcBef>
            <a:spcAft>
              <a:spcPct val="15000"/>
            </a:spcAft>
            <a:buChar char="•"/>
          </a:pPr>
          <a:r>
            <a:rPr lang="en-GB" sz="1700" kern="1200" dirty="0"/>
            <a:t>Letter of instruction</a:t>
          </a:r>
        </a:p>
        <a:p>
          <a:pPr marL="171450" lvl="1" indent="-171450" algn="l" defTabSz="755650">
            <a:lnSpc>
              <a:spcPct val="90000"/>
            </a:lnSpc>
            <a:spcBef>
              <a:spcPct val="0"/>
            </a:spcBef>
            <a:spcAft>
              <a:spcPct val="15000"/>
            </a:spcAft>
            <a:buChar char="•"/>
          </a:pPr>
          <a:r>
            <a:rPr lang="en-GB" sz="1700" kern="1200" dirty="0"/>
            <a:t>Limited interaction with divorcing parties</a:t>
          </a:r>
        </a:p>
      </dsp:txBody>
      <dsp:txXfrm>
        <a:off x="1" y="643555"/>
        <a:ext cx="2531499" cy="2143673"/>
      </dsp:txXfrm>
    </dsp:sp>
    <dsp:sp modelId="{6B0B38D3-81D2-47DC-98B4-89CF5D0C1EAF}">
      <dsp:nvSpPr>
        <dsp:cNvPr id="0" name=""/>
        <dsp:cNvSpPr/>
      </dsp:nvSpPr>
      <dsp:spPr>
        <a:xfrm>
          <a:off x="2885185" y="56281"/>
          <a:ext cx="2526320" cy="587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Pensions Advisory Group</a:t>
          </a:r>
        </a:p>
      </dsp:txBody>
      <dsp:txXfrm>
        <a:off x="2885185" y="56281"/>
        <a:ext cx="2526320" cy="587274"/>
      </dsp:txXfrm>
    </dsp:sp>
    <dsp:sp modelId="{2DBF2C5B-804B-4E74-8789-C753890C0BD8}">
      <dsp:nvSpPr>
        <dsp:cNvPr id="0" name=""/>
        <dsp:cNvSpPr/>
      </dsp:nvSpPr>
      <dsp:spPr>
        <a:xfrm>
          <a:off x="2885185" y="643555"/>
          <a:ext cx="2526320" cy="21436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Multi-disciplinary group</a:t>
          </a:r>
        </a:p>
        <a:p>
          <a:pPr marL="171450" lvl="1" indent="-171450" algn="l" defTabSz="755650">
            <a:lnSpc>
              <a:spcPct val="90000"/>
            </a:lnSpc>
            <a:spcBef>
              <a:spcPct val="0"/>
            </a:spcBef>
            <a:spcAft>
              <a:spcPct val="15000"/>
            </a:spcAft>
            <a:buChar char="•"/>
          </a:pPr>
          <a:r>
            <a:rPr lang="en-GB" sz="1700" kern="1200" dirty="0"/>
            <a:t>Guidance for lawyers, courts and experts</a:t>
          </a:r>
        </a:p>
        <a:p>
          <a:pPr marL="171450" lvl="1" indent="-171450" algn="l" defTabSz="755650">
            <a:lnSpc>
              <a:spcPct val="90000"/>
            </a:lnSpc>
            <a:spcBef>
              <a:spcPct val="0"/>
            </a:spcBef>
            <a:spcAft>
              <a:spcPct val="15000"/>
            </a:spcAft>
            <a:buChar char="•"/>
          </a:pPr>
          <a:r>
            <a:rPr lang="en-GB" sz="1700" kern="1200" dirty="0"/>
            <a:t>Describes range of methods</a:t>
          </a:r>
        </a:p>
        <a:p>
          <a:pPr marL="171450" lvl="1" indent="-171450" algn="l" defTabSz="755650">
            <a:lnSpc>
              <a:spcPct val="90000"/>
            </a:lnSpc>
            <a:spcBef>
              <a:spcPct val="0"/>
            </a:spcBef>
            <a:spcAft>
              <a:spcPct val="15000"/>
            </a:spcAft>
            <a:buChar char="•"/>
          </a:pPr>
          <a:r>
            <a:rPr lang="en-GB" sz="1700" kern="1200" dirty="0"/>
            <a:t>Version 2 published December 2023</a:t>
          </a:r>
        </a:p>
      </dsp:txBody>
      <dsp:txXfrm>
        <a:off x="2885185" y="643555"/>
        <a:ext cx="2526320" cy="2143673"/>
      </dsp:txXfrm>
    </dsp:sp>
    <dsp:sp modelId="{734A6D50-01E3-4760-A4D5-2771D5D0CF43}">
      <dsp:nvSpPr>
        <dsp:cNvPr id="0" name=""/>
        <dsp:cNvSpPr/>
      </dsp:nvSpPr>
      <dsp:spPr>
        <a:xfrm>
          <a:off x="5765190" y="56281"/>
          <a:ext cx="2526320" cy="587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Actuarial standards</a:t>
          </a:r>
        </a:p>
      </dsp:txBody>
      <dsp:txXfrm>
        <a:off x="5765190" y="56281"/>
        <a:ext cx="2526320" cy="587274"/>
      </dsp:txXfrm>
    </dsp:sp>
    <dsp:sp modelId="{E5DBC0E5-61F2-4CDC-B248-48C256EAF020}">
      <dsp:nvSpPr>
        <dsp:cNvPr id="0" name=""/>
        <dsp:cNvSpPr/>
      </dsp:nvSpPr>
      <dsp:spPr>
        <a:xfrm>
          <a:off x="5765190" y="643555"/>
          <a:ext cx="2526320" cy="21436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Code</a:t>
          </a:r>
        </a:p>
        <a:p>
          <a:pPr marL="171450" lvl="1" indent="-171450" algn="l" defTabSz="755650">
            <a:lnSpc>
              <a:spcPct val="90000"/>
            </a:lnSpc>
            <a:spcBef>
              <a:spcPct val="0"/>
            </a:spcBef>
            <a:spcAft>
              <a:spcPct val="15000"/>
            </a:spcAft>
            <a:buChar char="•"/>
          </a:pPr>
          <a:r>
            <a:rPr lang="en-GB" sz="1700" kern="1200" dirty="0"/>
            <a:t>APS X3 – The actuary as an expert in legal proceedings</a:t>
          </a:r>
        </a:p>
        <a:p>
          <a:pPr marL="171450" lvl="1" indent="-171450" algn="l" defTabSz="755650">
            <a:lnSpc>
              <a:spcPct val="90000"/>
            </a:lnSpc>
            <a:spcBef>
              <a:spcPct val="0"/>
            </a:spcBef>
            <a:spcAft>
              <a:spcPct val="15000"/>
            </a:spcAft>
            <a:buChar char="•"/>
          </a:pPr>
          <a:r>
            <a:rPr lang="en-GB" sz="1700" kern="1200" dirty="0"/>
            <a:t>APS X2 – Work review</a:t>
          </a:r>
        </a:p>
        <a:p>
          <a:pPr marL="171450" lvl="1" indent="-171450" algn="l" defTabSz="755650">
            <a:lnSpc>
              <a:spcPct val="90000"/>
            </a:lnSpc>
            <a:spcBef>
              <a:spcPct val="0"/>
            </a:spcBef>
            <a:spcAft>
              <a:spcPct val="15000"/>
            </a:spcAft>
            <a:buChar char="•"/>
          </a:pPr>
          <a:r>
            <a:rPr lang="en-GB" sz="1700" kern="1200" dirty="0"/>
            <a:t>TAS 100</a:t>
          </a:r>
        </a:p>
      </dsp:txBody>
      <dsp:txXfrm>
        <a:off x="5765190" y="643555"/>
        <a:ext cx="2526320" cy="2143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B032F-441F-4D49-848B-8B639DF813AF}">
      <dsp:nvSpPr>
        <dsp:cNvPr id="0" name=""/>
        <dsp:cNvSpPr/>
      </dsp:nvSpPr>
      <dsp:spPr>
        <a:xfrm>
          <a:off x="2566" y="110313"/>
          <a:ext cx="250270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GB" sz="1200" kern="1200" dirty="0"/>
            <a:t>Overall standard of </a:t>
          </a:r>
          <a:r>
            <a:rPr lang="en-GB" sz="1200" kern="1200" dirty="0">
              <a:latin typeface="Arial"/>
              <a:cs typeface="Arial"/>
            </a:rPr>
            <a:t>advice</a:t>
          </a:r>
          <a:endParaRPr lang="en-US" sz="1200" kern="1200" dirty="0">
            <a:latin typeface="Arial"/>
            <a:cs typeface="Arial"/>
          </a:endParaRPr>
        </a:p>
      </dsp:txBody>
      <dsp:txXfrm>
        <a:off x="2566" y="110313"/>
        <a:ext cx="2502709" cy="345600"/>
      </dsp:txXfrm>
    </dsp:sp>
    <dsp:sp modelId="{E20A59AE-A360-4487-94DF-C87223FB5012}">
      <dsp:nvSpPr>
        <dsp:cNvPr id="0" name=""/>
        <dsp:cNvSpPr/>
      </dsp:nvSpPr>
      <dsp:spPr>
        <a:xfrm>
          <a:off x="2566" y="455913"/>
          <a:ext cx="2502709" cy="856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latin typeface="Arial"/>
              <a:cs typeface="Arial"/>
            </a:rPr>
            <a:t>Overall</a:t>
          </a:r>
          <a:r>
            <a:rPr lang="en-GB" sz="1200" kern="1200" dirty="0"/>
            <a:t> standard good</a:t>
          </a:r>
          <a:endParaRPr lang="en-US" sz="1200" kern="1200" dirty="0">
            <a:latin typeface="Arial"/>
            <a:cs typeface="Arial"/>
          </a:endParaRPr>
        </a:p>
        <a:p>
          <a:pPr marL="114300" lvl="1" indent="-114300" algn="l" defTabSz="533400">
            <a:lnSpc>
              <a:spcPct val="90000"/>
            </a:lnSpc>
            <a:spcBef>
              <a:spcPct val="0"/>
            </a:spcBef>
            <a:spcAft>
              <a:spcPct val="15000"/>
            </a:spcAft>
            <a:buChar char="•"/>
          </a:pPr>
          <a:r>
            <a:rPr lang="en-GB" sz="1200" kern="1200" dirty="0"/>
            <a:t>Evidence showing</a:t>
          </a:r>
          <a:r>
            <a:rPr lang="en-GB" sz="1200" kern="1200" dirty="0">
              <a:latin typeface="Arial"/>
              <a:cs typeface="Arial"/>
            </a:rPr>
            <a:t> </a:t>
          </a:r>
          <a:r>
            <a:rPr lang="en-GB" sz="1200" kern="1200" dirty="0"/>
            <a:t>consistently </a:t>
          </a:r>
          <a:r>
            <a:rPr lang="en-GB" sz="1200" kern="1200" dirty="0">
              <a:latin typeface="Arial"/>
              <a:cs typeface="Arial"/>
            </a:rPr>
            <a:t>sound compliance</a:t>
          </a:r>
          <a:r>
            <a:rPr lang="en-GB" sz="1200" kern="1200" dirty="0"/>
            <a:t> levels</a:t>
          </a:r>
          <a:r>
            <a:rPr lang="en-GB" sz="1200" kern="1200" dirty="0">
              <a:latin typeface="Arial"/>
              <a:cs typeface="Arial"/>
            </a:rPr>
            <a:t> </a:t>
          </a:r>
          <a:endParaRPr lang="en-GB" sz="1200" kern="1200" dirty="0"/>
        </a:p>
        <a:p>
          <a:pPr marL="114300" lvl="1" indent="-114300" algn="l" defTabSz="533400">
            <a:lnSpc>
              <a:spcPct val="90000"/>
            </a:lnSpc>
            <a:spcBef>
              <a:spcPct val="0"/>
            </a:spcBef>
            <a:spcAft>
              <a:spcPct val="15000"/>
            </a:spcAft>
            <a:buChar char="•"/>
          </a:pPr>
          <a:r>
            <a:rPr lang="en-GB" sz="1200" kern="1200" dirty="0"/>
            <a:t>Good practice examples</a:t>
          </a:r>
        </a:p>
      </dsp:txBody>
      <dsp:txXfrm>
        <a:off x="2566" y="455913"/>
        <a:ext cx="2502709" cy="856440"/>
      </dsp:txXfrm>
    </dsp:sp>
    <dsp:sp modelId="{B334B043-F353-49C1-98E3-C97E525694C5}">
      <dsp:nvSpPr>
        <dsp:cNvPr id="0" name=""/>
        <dsp:cNvSpPr/>
      </dsp:nvSpPr>
      <dsp:spPr>
        <a:xfrm>
          <a:off x="2855655" y="110313"/>
          <a:ext cx="250270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GB" sz="1200" kern="1200" dirty="0"/>
            <a:t>Volumes</a:t>
          </a:r>
          <a:endParaRPr lang="en-US" sz="1200" kern="1200" dirty="0">
            <a:latin typeface="Arial"/>
            <a:cs typeface="Arial"/>
          </a:endParaRPr>
        </a:p>
      </dsp:txBody>
      <dsp:txXfrm>
        <a:off x="2855655" y="110313"/>
        <a:ext cx="2502709" cy="345600"/>
      </dsp:txXfrm>
    </dsp:sp>
    <dsp:sp modelId="{6F8824E8-0036-4532-BDB6-C8FA67F291DD}">
      <dsp:nvSpPr>
        <dsp:cNvPr id="0" name=""/>
        <dsp:cNvSpPr/>
      </dsp:nvSpPr>
      <dsp:spPr>
        <a:xfrm>
          <a:off x="2855655" y="455913"/>
          <a:ext cx="2502709" cy="856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Arial"/>
              <a:cs typeface="Arial"/>
            </a:rPr>
            <a:t>Less than 1 in 20 divorcing couples obtain a report in England &amp; Wales</a:t>
          </a:r>
          <a:endParaRPr lang="en-GB" sz="1200" kern="1200" dirty="0"/>
        </a:p>
      </dsp:txBody>
      <dsp:txXfrm>
        <a:off x="2855655" y="455913"/>
        <a:ext cx="2502709" cy="856440"/>
      </dsp:txXfrm>
    </dsp:sp>
    <dsp:sp modelId="{F3AE1511-0E47-4126-8387-A41459C3FAA8}">
      <dsp:nvSpPr>
        <dsp:cNvPr id="0" name=""/>
        <dsp:cNvSpPr/>
      </dsp:nvSpPr>
      <dsp:spPr>
        <a:xfrm>
          <a:off x="5708744" y="110313"/>
          <a:ext cx="250270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GB" sz="1200" kern="1200" dirty="0"/>
            <a:t>Involvement </a:t>
          </a:r>
          <a:endParaRPr lang="en-US" sz="1200" kern="1200" dirty="0">
            <a:latin typeface="Arial"/>
            <a:cs typeface="Arial"/>
          </a:endParaRPr>
        </a:p>
      </dsp:txBody>
      <dsp:txXfrm>
        <a:off x="5708744" y="110313"/>
        <a:ext cx="2502709" cy="345600"/>
      </dsp:txXfrm>
    </dsp:sp>
    <dsp:sp modelId="{25299453-5BB9-4755-AB06-CB9520BA7721}">
      <dsp:nvSpPr>
        <dsp:cNvPr id="0" name=""/>
        <dsp:cNvSpPr/>
      </dsp:nvSpPr>
      <dsp:spPr>
        <a:xfrm>
          <a:off x="5708744" y="455913"/>
          <a:ext cx="2502709" cy="856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Arial"/>
              <a:cs typeface="Arial"/>
            </a:rPr>
            <a:t>Experts don’t need to be IFoA members</a:t>
          </a:r>
          <a:endParaRPr lang="en-US" sz="1200" kern="1200" dirty="0"/>
        </a:p>
      </dsp:txBody>
      <dsp:txXfrm>
        <a:off x="5708744" y="455913"/>
        <a:ext cx="2502709" cy="8564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DA06F-C356-4AB8-A386-10B8FE4B2D2A}">
      <dsp:nvSpPr>
        <dsp:cNvPr id="0" name=""/>
        <dsp:cNvSpPr/>
      </dsp:nvSpPr>
      <dsp:spPr>
        <a:xfrm>
          <a:off x="2567" y="10143"/>
          <a:ext cx="250376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GB" sz="1400" kern="1200" dirty="0"/>
            <a:t>Complexity</a:t>
          </a:r>
          <a:endParaRPr lang="en-US" sz="1400" kern="1200" dirty="0">
            <a:latin typeface="Arial"/>
            <a:cs typeface="Arial"/>
          </a:endParaRPr>
        </a:p>
      </dsp:txBody>
      <dsp:txXfrm>
        <a:off x="2567" y="10143"/>
        <a:ext cx="2503764" cy="403200"/>
      </dsp:txXfrm>
    </dsp:sp>
    <dsp:sp modelId="{8783FE06-0E03-4B3B-890C-F6364AC6BE85}">
      <dsp:nvSpPr>
        <dsp:cNvPr id="0" name=""/>
        <dsp:cNvSpPr/>
      </dsp:nvSpPr>
      <dsp:spPr>
        <a:xfrm>
          <a:off x="2567" y="413343"/>
          <a:ext cx="2503764" cy="999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a:cs typeface="Arial"/>
            </a:rPr>
            <a:t>Lengthy and complex reports</a:t>
          </a:r>
          <a:endParaRPr lang="en-GB" sz="1400" kern="1200" dirty="0"/>
        </a:p>
        <a:p>
          <a:pPr marL="114300" lvl="1" indent="-114300" algn="l" defTabSz="622300">
            <a:lnSpc>
              <a:spcPct val="90000"/>
            </a:lnSpc>
            <a:spcBef>
              <a:spcPct val="0"/>
            </a:spcBef>
            <a:spcAft>
              <a:spcPct val="15000"/>
            </a:spcAft>
            <a:buChar char="•"/>
          </a:pPr>
          <a:r>
            <a:rPr lang="en-GB" sz="1400" kern="1200" dirty="0"/>
            <a:t>Multiple approaches</a:t>
          </a:r>
        </a:p>
        <a:p>
          <a:pPr marL="114300" lvl="1" indent="-114300" algn="l" defTabSz="622300">
            <a:lnSpc>
              <a:spcPct val="90000"/>
            </a:lnSpc>
            <a:spcBef>
              <a:spcPct val="0"/>
            </a:spcBef>
            <a:spcAft>
              <a:spcPct val="15000"/>
            </a:spcAft>
            <a:buChar char="•"/>
          </a:pPr>
          <a:r>
            <a:rPr lang="en-GB" sz="1400" kern="1200" dirty="0"/>
            <a:t>Inconsistent terminology</a:t>
          </a:r>
        </a:p>
      </dsp:txBody>
      <dsp:txXfrm>
        <a:off x="2567" y="413343"/>
        <a:ext cx="2503764" cy="999179"/>
      </dsp:txXfrm>
    </dsp:sp>
    <dsp:sp modelId="{951483DF-2D69-4213-B1ED-E80B2C2A65D3}">
      <dsp:nvSpPr>
        <dsp:cNvPr id="0" name=""/>
        <dsp:cNvSpPr/>
      </dsp:nvSpPr>
      <dsp:spPr>
        <a:xfrm>
          <a:off x="2856859" y="10143"/>
          <a:ext cx="250376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GB" sz="1400" kern="1200" dirty="0"/>
            <a:t>Data collection</a:t>
          </a:r>
          <a:endParaRPr lang="en-US" sz="1400" kern="1200" dirty="0">
            <a:latin typeface="Arial"/>
            <a:cs typeface="Arial"/>
          </a:endParaRPr>
        </a:p>
      </dsp:txBody>
      <dsp:txXfrm>
        <a:off x="2856859" y="10143"/>
        <a:ext cx="2503764" cy="403200"/>
      </dsp:txXfrm>
    </dsp:sp>
    <dsp:sp modelId="{B0A34961-6133-48E2-A3C3-1A43FE27A10E}">
      <dsp:nvSpPr>
        <dsp:cNvPr id="0" name=""/>
        <dsp:cNvSpPr/>
      </dsp:nvSpPr>
      <dsp:spPr>
        <a:xfrm>
          <a:off x="2856859" y="413343"/>
          <a:ext cx="2503764" cy="999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a:cs typeface="Arial"/>
            </a:rPr>
            <a:t>Major and increasing issue</a:t>
          </a:r>
          <a:endParaRPr lang="en-US" sz="1400" kern="1200" dirty="0"/>
        </a:p>
        <a:p>
          <a:pPr marL="114300" lvl="1" indent="-114300" algn="l" defTabSz="622300">
            <a:lnSpc>
              <a:spcPct val="90000"/>
            </a:lnSpc>
            <a:spcBef>
              <a:spcPct val="0"/>
            </a:spcBef>
            <a:spcAft>
              <a:spcPct val="15000"/>
            </a:spcAft>
            <a:buChar char="•"/>
          </a:pPr>
          <a:r>
            <a:rPr lang="en-US" sz="1400" kern="1200" dirty="0"/>
            <a:t>Affected by public sector pension changes</a:t>
          </a:r>
        </a:p>
      </dsp:txBody>
      <dsp:txXfrm>
        <a:off x="2856859" y="413343"/>
        <a:ext cx="2503764" cy="999179"/>
      </dsp:txXfrm>
    </dsp:sp>
    <dsp:sp modelId="{DEBA9AE7-43A4-4DE9-A857-4B17118EFE6A}">
      <dsp:nvSpPr>
        <dsp:cNvPr id="0" name=""/>
        <dsp:cNvSpPr/>
      </dsp:nvSpPr>
      <dsp:spPr>
        <a:xfrm>
          <a:off x="5711151" y="10143"/>
          <a:ext cx="250376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GB" sz="1400" kern="1200" dirty="0"/>
            <a:t>Conclusions</a:t>
          </a:r>
          <a:endParaRPr lang="en-US" sz="1400" kern="1200" dirty="0">
            <a:latin typeface="Arial"/>
            <a:cs typeface="Arial"/>
          </a:endParaRPr>
        </a:p>
      </dsp:txBody>
      <dsp:txXfrm>
        <a:off x="5711151" y="10143"/>
        <a:ext cx="2503764" cy="403200"/>
      </dsp:txXfrm>
    </dsp:sp>
    <dsp:sp modelId="{74855B1F-F75E-46BF-9B5B-E55BFFB60AD8}">
      <dsp:nvSpPr>
        <dsp:cNvPr id="0" name=""/>
        <dsp:cNvSpPr/>
      </dsp:nvSpPr>
      <dsp:spPr>
        <a:xfrm>
          <a:off x="5711151" y="413343"/>
          <a:ext cx="2503764" cy="9991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a:cs typeface="Arial"/>
            </a:rPr>
            <a:t>Research needed on methodology</a:t>
          </a:r>
          <a:endParaRPr lang="en-US" sz="1400" kern="1200" dirty="0"/>
        </a:p>
        <a:p>
          <a:pPr marL="114300" lvl="1" indent="-114300" algn="l" defTabSz="622300">
            <a:lnSpc>
              <a:spcPct val="90000"/>
            </a:lnSpc>
            <a:spcBef>
              <a:spcPct val="0"/>
            </a:spcBef>
            <a:spcAft>
              <a:spcPct val="15000"/>
            </a:spcAft>
            <a:buChar char="•"/>
          </a:pPr>
          <a:r>
            <a:rPr lang="en-US" sz="1400" kern="1200" dirty="0" err="1"/>
            <a:t>Standardise</a:t>
          </a:r>
          <a:r>
            <a:rPr lang="en-US" sz="1400" kern="1200" dirty="0"/>
            <a:t> information?</a:t>
          </a:r>
        </a:p>
      </dsp:txBody>
      <dsp:txXfrm>
        <a:off x="5711151" y="413343"/>
        <a:ext cx="2503764" cy="9991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80F5A-0138-4F51-AB65-81790F758D65}">
      <dsp:nvSpPr>
        <dsp:cNvPr id="0" name=""/>
        <dsp:cNvSpPr/>
      </dsp:nvSpPr>
      <dsp:spPr>
        <a:xfrm>
          <a:off x="2411" y="412902"/>
          <a:ext cx="1912740" cy="1147644"/>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Conclusions up front</a:t>
          </a:r>
        </a:p>
      </dsp:txBody>
      <dsp:txXfrm>
        <a:off x="2411" y="412902"/>
        <a:ext cx="1912740" cy="1147644"/>
      </dsp:txXfrm>
    </dsp:sp>
    <dsp:sp modelId="{A3CF3518-9437-4140-9F1D-B292FC51464C}">
      <dsp:nvSpPr>
        <dsp:cNvPr id="0" name=""/>
        <dsp:cNvSpPr/>
      </dsp:nvSpPr>
      <dsp:spPr>
        <a:xfrm>
          <a:off x="2106426" y="412902"/>
          <a:ext cx="1912740" cy="1147644"/>
        </a:xfrm>
        <a:prstGeom prst="rect">
          <a:avLst/>
        </a:prstGeom>
        <a:solidFill>
          <a:schemeClr val="accent1">
            <a:shade val="50000"/>
            <a:hueOff val="99198"/>
            <a:satOff val="-4731"/>
            <a:lumOff val="125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Clear cross references to instructions</a:t>
          </a:r>
        </a:p>
      </dsp:txBody>
      <dsp:txXfrm>
        <a:off x="2106426" y="412902"/>
        <a:ext cx="1912740" cy="1147644"/>
      </dsp:txXfrm>
    </dsp:sp>
    <dsp:sp modelId="{17A58214-35E2-4F4F-9140-249DCC559CA0}">
      <dsp:nvSpPr>
        <dsp:cNvPr id="0" name=""/>
        <dsp:cNvSpPr/>
      </dsp:nvSpPr>
      <dsp:spPr>
        <a:xfrm>
          <a:off x="4210441" y="412902"/>
          <a:ext cx="1912740" cy="1147644"/>
        </a:xfrm>
        <a:prstGeom prst="rect">
          <a:avLst/>
        </a:prstGeom>
        <a:solidFill>
          <a:schemeClr val="accent1">
            <a:shade val="50000"/>
            <a:hueOff val="198397"/>
            <a:satOff val="-9463"/>
            <a:lumOff val="25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Short </a:t>
          </a:r>
          <a:r>
            <a:rPr lang="en-GB" sz="2300" kern="1200" dirty="0"/>
            <a:t>sections</a:t>
          </a:r>
        </a:p>
      </dsp:txBody>
      <dsp:txXfrm>
        <a:off x="4210441" y="412902"/>
        <a:ext cx="1912740" cy="1147644"/>
      </dsp:txXfrm>
    </dsp:sp>
    <dsp:sp modelId="{71DF60D8-4E23-425B-8738-8B852CA19FE9}">
      <dsp:nvSpPr>
        <dsp:cNvPr id="0" name=""/>
        <dsp:cNvSpPr/>
      </dsp:nvSpPr>
      <dsp:spPr>
        <a:xfrm>
          <a:off x="6314456" y="412902"/>
          <a:ext cx="1912740" cy="1147644"/>
        </a:xfrm>
        <a:prstGeom prst="rect">
          <a:avLst/>
        </a:prstGeom>
        <a:solidFill>
          <a:schemeClr val="accent1">
            <a:shade val="50000"/>
            <a:hueOff val="297595"/>
            <a:satOff val="-14194"/>
            <a:lumOff val="37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Internal links</a:t>
          </a:r>
        </a:p>
      </dsp:txBody>
      <dsp:txXfrm>
        <a:off x="6314456" y="412902"/>
        <a:ext cx="1912740" cy="1147644"/>
      </dsp:txXfrm>
    </dsp:sp>
    <dsp:sp modelId="{6792E504-F4AE-49CB-B7E4-CB90987103A1}">
      <dsp:nvSpPr>
        <dsp:cNvPr id="0" name=""/>
        <dsp:cNvSpPr/>
      </dsp:nvSpPr>
      <dsp:spPr>
        <a:xfrm>
          <a:off x="1054418" y="1751821"/>
          <a:ext cx="1912740" cy="1147644"/>
        </a:xfrm>
        <a:prstGeom prst="rect">
          <a:avLst/>
        </a:prstGeom>
        <a:solidFill>
          <a:schemeClr val="accent1">
            <a:shade val="50000"/>
            <a:hueOff val="297595"/>
            <a:satOff val="-14194"/>
            <a:lumOff val="37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Links to PAG guidance</a:t>
          </a:r>
        </a:p>
      </dsp:txBody>
      <dsp:txXfrm>
        <a:off x="1054418" y="1751821"/>
        <a:ext cx="1912740" cy="1147644"/>
      </dsp:txXfrm>
    </dsp:sp>
    <dsp:sp modelId="{A0FD56C0-67C6-41A1-97EE-25AE38033144}">
      <dsp:nvSpPr>
        <dsp:cNvPr id="0" name=""/>
        <dsp:cNvSpPr/>
      </dsp:nvSpPr>
      <dsp:spPr>
        <a:xfrm>
          <a:off x="3158433" y="1751821"/>
          <a:ext cx="1912740" cy="1147644"/>
        </a:xfrm>
        <a:prstGeom prst="rect">
          <a:avLst/>
        </a:prstGeom>
        <a:solidFill>
          <a:schemeClr val="accent1">
            <a:shade val="50000"/>
            <a:hueOff val="198397"/>
            <a:satOff val="-9463"/>
            <a:lumOff val="25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Links to org website</a:t>
          </a:r>
        </a:p>
      </dsp:txBody>
      <dsp:txXfrm>
        <a:off x="3158433" y="1751821"/>
        <a:ext cx="1912740" cy="1147644"/>
      </dsp:txXfrm>
    </dsp:sp>
    <dsp:sp modelId="{8D25C381-DE6D-4857-84F5-FB79962494C0}">
      <dsp:nvSpPr>
        <dsp:cNvPr id="0" name=""/>
        <dsp:cNvSpPr/>
      </dsp:nvSpPr>
      <dsp:spPr>
        <a:xfrm>
          <a:off x="5262448" y="1751821"/>
          <a:ext cx="1912740" cy="1147644"/>
        </a:xfrm>
        <a:prstGeom prst="rect">
          <a:avLst/>
        </a:prstGeom>
        <a:solidFill>
          <a:schemeClr val="accent1">
            <a:shade val="50000"/>
            <a:hueOff val="99198"/>
            <a:satOff val="-4731"/>
            <a:lumOff val="125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Tabular summary of benefits</a:t>
          </a:r>
        </a:p>
      </dsp:txBody>
      <dsp:txXfrm>
        <a:off x="5262448" y="1751821"/>
        <a:ext cx="1912740" cy="11476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0.28381</cdr:x>
      <cdr:y>0.61624</cdr:y>
    </cdr:from>
    <cdr:to>
      <cdr:x>0.49968</cdr:x>
      <cdr:y>0.72705</cdr:y>
    </cdr:to>
    <cdr:sp macro="" textlink="">
      <cdr:nvSpPr>
        <cdr:cNvPr id="2" name="TextBox 7">
          <a:extLst xmlns:a="http://schemas.openxmlformats.org/drawingml/2006/main">
            <a:ext uri="{FF2B5EF4-FFF2-40B4-BE49-F238E27FC236}">
              <a16:creationId xmlns:a16="http://schemas.microsoft.com/office/drawing/2014/main" id="{A9553210-DA64-06EB-C546-69400E46854E}"/>
            </a:ext>
          </a:extLst>
        </cdr:cNvPr>
        <cdr:cNvSpPr txBox="1"/>
      </cdr:nvSpPr>
      <cdr:spPr>
        <a:xfrm xmlns:a="http://schemas.openxmlformats.org/drawingml/2006/main">
          <a:off x="1136449" y="1011746"/>
          <a:ext cx="864392" cy="1819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xmlns:a="http://schemas.openxmlformats.org/drawingml/2006/main">
          <a:r>
            <a:rPr lang="en-GB" sz="800" b="1" dirty="0"/>
            <a:t>Problem: 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a:t>
            </a:r>
          </a:p>
        </p:txBody>
      </p:sp>
      <p:sp>
        <p:nvSpPr>
          <p:cNvPr id="4" name="Slide Number Placeholder 3"/>
          <p:cNvSpPr>
            <a:spLocks noGrp="1"/>
          </p:cNvSpPr>
          <p:nvPr>
            <p:ph type="sldNum" sz="quarter" idx="5"/>
          </p:nvPr>
        </p:nvSpPr>
        <p:spPr/>
        <p:txBody>
          <a:bodyPr/>
          <a:lstStyle/>
          <a:p>
            <a:fld id="{0C75E569-FA29-4591-9ED9-413A86DC2D18}" type="slidenum">
              <a:rPr lang="en-GB" smtClean="0"/>
              <a:pPr/>
              <a:t>1</a:t>
            </a:fld>
            <a:endParaRPr lang="en-GB" dirty="0"/>
          </a:p>
        </p:txBody>
      </p:sp>
    </p:spTree>
    <p:extLst>
      <p:ext uri="{BB962C8B-B14F-4D97-AF65-F5344CB8AC3E}">
        <p14:creationId xmlns:p14="http://schemas.microsoft.com/office/powerpoint/2010/main" val="220282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Actuarial standards still apply</a:t>
            </a:r>
          </a:p>
        </p:txBody>
      </p:sp>
      <p:sp>
        <p:nvSpPr>
          <p:cNvPr id="4" name="Slide Number Placeholder 3"/>
          <p:cNvSpPr>
            <a:spLocks noGrp="1"/>
          </p:cNvSpPr>
          <p:nvPr>
            <p:ph type="sldNum" sz="quarter" idx="5"/>
          </p:nvPr>
        </p:nvSpPr>
        <p:spPr/>
        <p:txBody>
          <a:bodyPr/>
          <a:lstStyle/>
          <a:p>
            <a:fld id="{0C75E569-FA29-4591-9ED9-413A86DC2D18}" type="slidenum">
              <a:rPr lang="en-GB" smtClean="0"/>
              <a:pPr/>
              <a:t>17</a:t>
            </a:fld>
            <a:endParaRPr lang="en-GB" dirty="0"/>
          </a:p>
        </p:txBody>
      </p:sp>
    </p:spTree>
    <p:extLst>
      <p:ext uri="{BB962C8B-B14F-4D97-AF65-F5344CB8AC3E}">
        <p14:creationId xmlns:p14="http://schemas.microsoft.com/office/powerpoint/2010/main" val="291039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18</a:t>
            </a:fld>
            <a:endParaRPr lang="en-GB" dirty="0"/>
          </a:p>
        </p:txBody>
      </p:sp>
    </p:spTree>
    <p:extLst>
      <p:ext uri="{BB962C8B-B14F-4D97-AF65-F5344CB8AC3E}">
        <p14:creationId xmlns:p14="http://schemas.microsoft.com/office/powerpoint/2010/main" val="237390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20</a:t>
            </a:fld>
            <a:endParaRPr lang="en-GB" dirty="0"/>
          </a:p>
        </p:txBody>
      </p:sp>
    </p:spTree>
    <p:extLst>
      <p:ext uri="{BB962C8B-B14F-4D97-AF65-F5344CB8AC3E}">
        <p14:creationId xmlns:p14="http://schemas.microsoft.com/office/powerpoint/2010/main" val="398499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practices being followed by some actuaries could be </a:t>
            </a:r>
          </a:p>
          <a:p>
            <a:r>
              <a:rPr lang="en-GB" dirty="0"/>
              <a:t>adopted by others to help make reports more user friendly across the board</a:t>
            </a:r>
          </a:p>
        </p:txBody>
      </p:sp>
      <p:sp>
        <p:nvSpPr>
          <p:cNvPr id="4" name="Slide Number Placeholder 3"/>
          <p:cNvSpPr>
            <a:spLocks noGrp="1"/>
          </p:cNvSpPr>
          <p:nvPr>
            <p:ph type="sldNum" sz="quarter" idx="5"/>
          </p:nvPr>
        </p:nvSpPr>
        <p:spPr/>
        <p:txBody>
          <a:bodyPr/>
          <a:lstStyle/>
          <a:p>
            <a:fld id="{0C75E569-FA29-4591-9ED9-413A86DC2D18}" type="slidenum">
              <a:rPr lang="en-GB" smtClean="0"/>
              <a:pPr/>
              <a:t>21</a:t>
            </a:fld>
            <a:endParaRPr lang="en-GB" dirty="0"/>
          </a:p>
        </p:txBody>
      </p:sp>
    </p:spTree>
    <p:extLst>
      <p:ext uri="{BB962C8B-B14F-4D97-AF65-F5344CB8AC3E}">
        <p14:creationId xmlns:p14="http://schemas.microsoft.com/office/powerpoint/2010/main" val="393396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141795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23</a:t>
            </a:fld>
            <a:endParaRPr lang="en-GB" dirty="0"/>
          </a:p>
        </p:txBody>
      </p:sp>
    </p:spTree>
    <p:extLst>
      <p:ext uri="{BB962C8B-B14F-4D97-AF65-F5344CB8AC3E}">
        <p14:creationId xmlns:p14="http://schemas.microsoft.com/office/powerpoint/2010/main" val="27570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24</a:t>
            </a:fld>
            <a:endParaRPr lang="en-GB" dirty="0"/>
          </a:p>
        </p:txBody>
      </p:sp>
    </p:spTree>
    <p:extLst>
      <p:ext uri="{BB962C8B-B14F-4D97-AF65-F5344CB8AC3E}">
        <p14:creationId xmlns:p14="http://schemas.microsoft.com/office/powerpoint/2010/main" val="237851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1930" indent="-201930"/>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25</a:t>
            </a:fld>
            <a:endParaRPr lang="en-GB" dirty="0"/>
          </a:p>
        </p:txBody>
      </p:sp>
    </p:spTree>
    <p:extLst>
      <p:ext uri="{BB962C8B-B14F-4D97-AF65-F5344CB8AC3E}">
        <p14:creationId xmlns:p14="http://schemas.microsoft.com/office/powerpoint/2010/main" val="3052366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217194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27</a:t>
            </a:fld>
            <a:endParaRPr lang="en-GB" dirty="0"/>
          </a:p>
        </p:txBody>
      </p:sp>
    </p:spTree>
    <p:extLst>
      <p:ext uri="{BB962C8B-B14F-4D97-AF65-F5344CB8AC3E}">
        <p14:creationId xmlns:p14="http://schemas.microsoft.com/office/powerpoint/2010/main" val="5794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2949490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29</a:t>
            </a:fld>
            <a:endParaRPr lang="en-GB" dirty="0"/>
          </a:p>
        </p:txBody>
      </p:sp>
    </p:spTree>
    <p:extLst>
      <p:ext uri="{BB962C8B-B14F-4D97-AF65-F5344CB8AC3E}">
        <p14:creationId xmlns:p14="http://schemas.microsoft.com/office/powerpoint/2010/main" val="3552167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30</a:t>
            </a:fld>
            <a:endParaRPr lang="en-GB" dirty="0"/>
          </a:p>
        </p:txBody>
      </p:sp>
    </p:spTree>
    <p:extLst>
      <p:ext uri="{BB962C8B-B14F-4D97-AF65-F5344CB8AC3E}">
        <p14:creationId xmlns:p14="http://schemas.microsoft.com/office/powerpoint/2010/main" val="10021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31</a:t>
            </a:fld>
            <a:endParaRPr lang="en-GB" dirty="0"/>
          </a:p>
        </p:txBody>
      </p:sp>
    </p:spTree>
    <p:extLst>
      <p:ext uri="{BB962C8B-B14F-4D97-AF65-F5344CB8AC3E}">
        <p14:creationId xmlns:p14="http://schemas.microsoft.com/office/powerpoint/2010/main" val="1477534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33</a:t>
            </a:fld>
            <a:endParaRPr lang="en-GB" dirty="0"/>
          </a:p>
        </p:txBody>
      </p:sp>
    </p:spTree>
    <p:extLst>
      <p:ext uri="{BB962C8B-B14F-4D97-AF65-F5344CB8AC3E}">
        <p14:creationId xmlns:p14="http://schemas.microsoft.com/office/powerpoint/2010/main" val="417029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NEIL</a:t>
            </a:r>
          </a:p>
        </p:txBody>
      </p:sp>
      <p:sp>
        <p:nvSpPr>
          <p:cNvPr id="4" name="Slide Number Placeholder 3"/>
          <p:cNvSpPr>
            <a:spLocks noGrp="1"/>
          </p:cNvSpPr>
          <p:nvPr>
            <p:ph type="sldNum" sz="quarter" idx="5"/>
          </p:nvPr>
        </p:nvSpPr>
        <p:spPr/>
        <p:txBody>
          <a:bodyPr/>
          <a:lstStyle/>
          <a:p>
            <a:fld id="{0C75E569-FA29-4591-9ED9-413A86DC2D18}" type="slidenum">
              <a:rPr lang="en-GB" smtClean="0"/>
              <a:pPr/>
              <a:t>34</a:t>
            </a:fld>
            <a:endParaRPr lang="en-GB" dirty="0"/>
          </a:p>
        </p:txBody>
      </p:sp>
    </p:spTree>
    <p:extLst>
      <p:ext uri="{BB962C8B-B14F-4D97-AF65-F5344CB8AC3E}">
        <p14:creationId xmlns:p14="http://schemas.microsoft.com/office/powerpoint/2010/main" val="6345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a:t>
            </a:r>
          </a:p>
        </p:txBody>
      </p:sp>
      <p:sp>
        <p:nvSpPr>
          <p:cNvPr id="4" name="Slide Number Placeholder 3"/>
          <p:cNvSpPr>
            <a:spLocks noGrp="1"/>
          </p:cNvSpPr>
          <p:nvPr>
            <p:ph type="sldNum" sz="quarter" idx="5"/>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137015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up if you’ve taken part in one of our past or current reviews?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CC-D86B-43DA-943A-F69EA98D3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68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6</a:t>
            </a:fld>
            <a:endParaRPr lang="en-GB" dirty="0"/>
          </a:p>
        </p:txBody>
      </p:sp>
    </p:spTree>
    <p:extLst>
      <p:ext uri="{BB962C8B-B14F-4D97-AF65-F5344CB8AC3E}">
        <p14:creationId xmlns:p14="http://schemas.microsoft.com/office/powerpoint/2010/main" val="251035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5"/>
          </p:nvPr>
        </p:nvSpPr>
        <p:spPr/>
        <p:txBody>
          <a:bodyPr/>
          <a:lstStyle/>
          <a:p>
            <a:fld id="{0C75E569-FA29-4591-9ED9-413A86DC2D18}" type="slidenum">
              <a:rPr lang="en-GB" smtClean="0"/>
              <a:pPr/>
              <a:t>8</a:t>
            </a:fld>
            <a:endParaRPr lang="en-GB" dirty="0"/>
          </a:p>
        </p:txBody>
      </p:sp>
    </p:spTree>
    <p:extLst>
      <p:ext uri="{BB962C8B-B14F-4D97-AF65-F5344CB8AC3E}">
        <p14:creationId xmlns:p14="http://schemas.microsoft.com/office/powerpoint/2010/main" val="167111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Pensions on Divorce expert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Family lawyer</a:t>
            </a:r>
          </a:p>
          <a:p>
            <a:r>
              <a:rPr lang="en-GB" dirty="0"/>
              <a:t>Active interest in pensions on divorce</a:t>
            </a:r>
          </a:p>
          <a:p>
            <a:r>
              <a:rPr lang="en-GB" dirty="0"/>
              <a:t>Pensions adviser</a:t>
            </a:r>
          </a:p>
          <a:p>
            <a:r>
              <a:rPr lang="en-GB" dirty="0"/>
              <a:t>Regulator</a:t>
            </a:r>
          </a:p>
          <a:p>
            <a:r>
              <a:rPr lang="en-GB" dirty="0"/>
              <a:t>Other</a:t>
            </a:r>
          </a:p>
        </p:txBody>
      </p:sp>
      <p:sp>
        <p:nvSpPr>
          <p:cNvPr id="4" name="Slide Number Placeholder 3"/>
          <p:cNvSpPr>
            <a:spLocks noGrp="1"/>
          </p:cNvSpPr>
          <p:nvPr>
            <p:ph type="sldNum" sz="quarter" idx="5"/>
          </p:nvPr>
        </p:nvSpPr>
        <p:spPr/>
        <p:txBody>
          <a:bodyPr/>
          <a:lstStyle/>
          <a:p>
            <a:fld id="{0C75E569-FA29-4591-9ED9-413A86DC2D18}" type="slidenum">
              <a:rPr lang="en-GB" smtClean="0"/>
              <a:pPr/>
              <a:t>14</a:t>
            </a:fld>
            <a:endParaRPr lang="en-GB" dirty="0"/>
          </a:p>
        </p:txBody>
      </p:sp>
    </p:spTree>
    <p:extLst>
      <p:ext uri="{BB962C8B-B14F-4D97-AF65-F5344CB8AC3E}">
        <p14:creationId xmlns:p14="http://schemas.microsoft.com/office/powerpoint/2010/main" val="280551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a:t>
            </a:r>
          </a:p>
        </p:txBody>
      </p:sp>
      <p:sp>
        <p:nvSpPr>
          <p:cNvPr id="4" name="Slide Number Placeholder 3"/>
          <p:cNvSpPr>
            <a:spLocks noGrp="1"/>
          </p:cNvSpPr>
          <p:nvPr>
            <p:ph type="sldNum" sz="quarter" idx="5"/>
          </p:nvPr>
        </p:nvSpPr>
        <p:spPr/>
        <p:txBody>
          <a:bodyPr/>
          <a:lstStyle/>
          <a:p>
            <a:fld id="{0C75E569-FA29-4591-9ED9-413A86DC2D18}" type="slidenum">
              <a:rPr lang="en-GB" smtClean="0"/>
              <a:pPr/>
              <a:t>15</a:t>
            </a:fld>
            <a:endParaRPr lang="en-GB" dirty="0"/>
          </a:p>
        </p:txBody>
      </p:sp>
    </p:spTree>
    <p:extLst>
      <p:ext uri="{BB962C8B-B14F-4D97-AF65-F5344CB8AC3E}">
        <p14:creationId xmlns:p14="http://schemas.microsoft.com/office/powerpoint/2010/main" val="102597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16</a:t>
            </a:fld>
            <a:endParaRPr lang="en-GB" dirty="0"/>
          </a:p>
        </p:txBody>
      </p:sp>
    </p:spTree>
    <p:extLst>
      <p:ext uri="{BB962C8B-B14F-4D97-AF65-F5344CB8AC3E}">
        <p14:creationId xmlns:p14="http://schemas.microsoft.com/office/powerpoint/2010/main" val="5045813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US" dirty="0"/>
              <a:t>16 June 2020</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US" dirty="0"/>
              <a:t>16 June 2020</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dirty="0"/>
              <a:t>16 June 2020</a:t>
            </a:r>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16 June 2020</a:t>
            </a:r>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dirty="0"/>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r>
              <a:rPr lang="en-US" dirty="0"/>
              <a:t>16 June 2020</a:t>
            </a:r>
            <a:endParaRPr lang="en-GB" dirty="0"/>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dirty="0"/>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r>
              <a:rPr lang="en-US" dirty="0">
                <a:solidFill>
                  <a:srgbClr val="3F4548"/>
                </a:solidFill>
              </a:rPr>
              <a:t>16 June 2020</a:t>
            </a:r>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384459" y="1167594"/>
            <a:ext cx="836425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737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6515100" y="0"/>
            <a:ext cx="3113304" cy="51435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29 May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6444235" y="-272143"/>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10"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143531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dirty="0"/>
              <a:t>16 June 2020</a:t>
            </a:r>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r>
              <a:rPr lang="en-US" dirty="0"/>
              <a:t>16 June 2020</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r>
              <a:rPr lang="en-US" dirty="0"/>
              <a:t>16 June 2020</a:t>
            </a:r>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dirty="0"/>
          </a:p>
        </p:txBody>
      </p:sp>
      <p:pic>
        <p:nvPicPr>
          <p:cNvPr id="60" name="Picture 2" descr="E:\Pants Work\Current Work\Actuaries 2011\Logos all\IFOA Logo\Lanscape - Standard\WMF logos\IFOA_logo_L_RGB.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Fuscia</a:t>
                </a:r>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 id="2147483672" r:id="rId15"/>
    <p:sldLayoutId id="2147483673" r:id="rId16"/>
  </p:sldLayoutIdLst>
  <p:hf sldNum="0"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actuaries.org.uk/standards/actuarial-monitoring-scheme/publications/" TargetMode="External"/><Relationship Id="rId2" Type="http://schemas.openxmlformats.org/officeDocument/2006/relationships/hyperlink" Target="https://www.nuffieldfoundation.org/wp-content/uploads/2019/11/Online-Survey-Key-Points_final1.pdf"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6.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chart" Target="../charts/chart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Pensions on divorce thematic review</a:t>
            </a:r>
          </a:p>
        </p:txBody>
      </p:sp>
      <p:sp>
        <p:nvSpPr>
          <p:cNvPr id="3" name="Subtitle 2"/>
          <p:cNvSpPr>
            <a:spLocks noGrp="1"/>
          </p:cNvSpPr>
          <p:nvPr>
            <p:ph type="subTitle" idx="1"/>
          </p:nvPr>
        </p:nvSpPr>
        <p:spPr>
          <a:xfrm>
            <a:off x="395292" y="2571750"/>
            <a:ext cx="6121400" cy="1433898"/>
          </a:xfrm>
        </p:spPr>
        <p:txBody>
          <a:bodyPr/>
          <a:lstStyle/>
          <a:p>
            <a:r>
              <a:rPr lang="en-GB" sz="1600" dirty="0"/>
              <a:t>David Gordon and Alan Marshall</a:t>
            </a:r>
          </a:p>
          <a:p>
            <a:endParaRPr lang="en-GB" sz="1600" dirty="0"/>
          </a:p>
          <a:p>
            <a:endParaRPr lang="en-GB" sz="1600" dirty="0"/>
          </a:p>
          <a:p>
            <a:endParaRPr lang="en-GB" sz="1600" dirty="0"/>
          </a:p>
          <a:p>
            <a:r>
              <a:rPr lang="en-GB" sz="1600" dirty="0"/>
              <a:t>30 May 2024</a:t>
            </a:r>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29 May 2024</a:t>
            </a:fld>
            <a:endParaRPr lang="en-GB" dirty="0">
              <a:solidFill>
                <a:prstClr val="white"/>
              </a:solidFill>
            </a:endParaRPr>
          </a:p>
        </p:txBody>
      </p:sp>
    </p:spTree>
    <p:extLst>
      <p:ext uri="{BB962C8B-B14F-4D97-AF65-F5344CB8AC3E}">
        <p14:creationId xmlns:p14="http://schemas.microsoft.com/office/powerpoint/2010/main" val="29511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wrap="square" anchor="ctr">
            <a:normAutofit/>
          </a:bodyPr>
          <a:lstStyle/>
          <a:p>
            <a:r>
              <a:rPr lang="en-GB" dirty="0"/>
              <a:t>Review Scope and Approach</a:t>
            </a:r>
          </a:p>
        </p:txBody>
      </p:sp>
      <p:sp>
        <p:nvSpPr>
          <p:cNvPr id="4" name="Date Placeholder 3"/>
          <p:cNvSpPr>
            <a:spLocks noGrp="1"/>
          </p:cNvSpPr>
          <p:nvPr>
            <p:ph type="dt" sz="half" idx="10"/>
          </p:nvPr>
        </p:nvSpPr>
        <p:spPr>
          <a:xfrm>
            <a:off x="395289" y="4807744"/>
            <a:ext cx="2016125" cy="248841"/>
          </a:xfrm>
        </p:spPr>
        <p:txBody>
          <a:bodyPr wrap="square" anchor="t">
            <a:normAutofit/>
          </a:bodyPr>
          <a:lstStyle/>
          <a:p>
            <a:pPr>
              <a:spcAft>
                <a:spcPts val="450"/>
              </a:spcAft>
            </a:pPr>
            <a:fld id="{A72BB45F-77FA-44E0-BDD2-E8267DFB7E60}" type="datetime4">
              <a:rPr lang="en-GB" smtClean="0">
                <a:solidFill>
                  <a:srgbClr val="3F4548"/>
                </a:solidFill>
              </a:rPr>
              <a:pPr>
                <a:spcAft>
                  <a:spcPts val="450"/>
                </a:spcAft>
              </a:pPr>
              <a:t>29 May 2024</a:t>
            </a:fld>
            <a:endParaRPr lang="en-GB" dirty="0">
              <a:solidFill>
                <a:srgbClr val="3F4548"/>
              </a:solidFill>
            </a:endParaRPr>
          </a:p>
        </p:txBody>
      </p:sp>
      <p:sp>
        <p:nvSpPr>
          <p:cNvPr id="5" name="Slide Number Placeholder 4"/>
          <p:cNvSpPr>
            <a:spLocks noGrp="1"/>
          </p:cNvSpPr>
          <p:nvPr>
            <p:ph type="sldNum" sz="quarter" idx="12"/>
          </p:nvPr>
        </p:nvSpPr>
        <p:spPr>
          <a:xfrm>
            <a:off x="8101013" y="4801793"/>
            <a:ext cx="647700" cy="254794"/>
          </a:xfrm>
        </p:spPr>
        <p:txBody>
          <a:bodyPr wrap="square" anchor="t">
            <a:normAutofit/>
          </a:bodyPr>
          <a:lstStyle/>
          <a:p>
            <a:pPr>
              <a:spcAft>
                <a:spcPts val="450"/>
              </a:spcAft>
            </a:pPr>
            <a:fld id="{FE8DA6AF-1811-4E27-A96F-54109F1D0275}" type="slidenum">
              <a:rPr lang="en-GB" smtClean="0"/>
              <a:pPr>
                <a:spcAft>
                  <a:spcPts val="450"/>
                </a:spcAft>
              </a:pPr>
              <a:t>10</a:t>
            </a:fld>
            <a:endParaRPr lang="en-GB" dirty="0"/>
          </a:p>
        </p:txBody>
      </p:sp>
      <p:graphicFrame>
        <p:nvGraphicFramePr>
          <p:cNvPr id="10" name="Content Placeholder 5"/>
          <p:cNvGraphicFramePr>
            <a:graphicFrameLocks/>
          </p:cNvGraphicFramePr>
          <p:nvPr>
            <p:extLst>
              <p:ext uri="{D42A27DB-BD31-4B8C-83A1-F6EECF244321}">
                <p14:modId xmlns:p14="http://schemas.microsoft.com/office/powerpoint/2010/main" val="1276370978"/>
              </p:ext>
            </p:extLst>
          </p:nvPr>
        </p:nvGraphicFramePr>
        <p:xfrm>
          <a:off x="384459" y="1146602"/>
          <a:ext cx="7616541" cy="312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2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Submissions</a:t>
            </a:r>
          </a:p>
        </p:txBody>
      </p:sp>
      <p:sp>
        <p:nvSpPr>
          <p:cNvPr id="2" name="Date Placeholder 1"/>
          <p:cNvSpPr>
            <a:spLocks noGrp="1"/>
          </p:cNvSpPr>
          <p:nvPr>
            <p:ph type="dt" sz="half" idx="10"/>
          </p:nvPr>
        </p:nvSpPr>
        <p:spPr/>
        <p:txBody>
          <a:bodyPr/>
          <a:lstStyle/>
          <a:p>
            <a:pPr fontAlgn="base">
              <a:spcBef>
                <a:spcPct val="0"/>
              </a:spcBef>
              <a:spcAft>
                <a:spcPct val="0"/>
              </a:spcAft>
            </a:pPr>
            <a:fld id="{19C8AF42-D887-4C7F-8BAF-4D3925684797}" type="datetime4">
              <a:rPr lang="en-GB" smtClean="0">
                <a:solidFill>
                  <a:srgbClr val="3F4548"/>
                </a:solidFill>
              </a:rPr>
              <a:t>29 May 2024</a:t>
            </a:fld>
            <a:endParaRPr lang="en-GB" dirty="0">
              <a:solidFill>
                <a:srgbClr val="3F4548"/>
              </a:solidFill>
            </a:endParaRPr>
          </a:p>
        </p:txBody>
      </p:sp>
      <p:sp>
        <p:nvSpPr>
          <p:cNvPr id="3" name="Slide Number Placeholder 2"/>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solidFill>
                  <a:schemeClr val="bg1"/>
                </a:solidFill>
              </a:rPr>
              <a:pPr fontAlgn="base">
                <a:spcBef>
                  <a:spcPct val="0"/>
                </a:spcBef>
                <a:spcAft>
                  <a:spcPct val="0"/>
                </a:spcAft>
              </a:pPr>
              <a:t>11</a:t>
            </a:fld>
            <a:endParaRPr lang="en-GB" dirty="0">
              <a:solidFill>
                <a:schemeClr val="bg1"/>
              </a:solidFill>
            </a:endParaRPr>
          </a:p>
        </p:txBody>
      </p:sp>
      <p:sp>
        <p:nvSpPr>
          <p:cNvPr id="5" name="Content Placeholder 4"/>
          <p:cNvSpPr>
            <a:spLocks noGrp="1"/>
          </p:cNvSpPr>
          <p:nvPr>
            <p:ph idx="1"/>
          </p:nvPr>
        </p:nvSpPr>
        <p:spPr/>
        <p:txBody>
          <a:bodyPr/>
          <a:lstStyle/>
          <a:p>
            <a:pPr marL="201930" indent="-201930"/>
            <a:r>
              <a:rPr lang="en-GB" sz="1500" dirty="0"/>
              <a:t>We asked for up to four pensions on divorce reports, based on business volumes.</a:t>
            </a:r>
          </a:p>
          <a:p>
            <a:pPr marL="201930" indent="-201930"/>
            <a:r>
              <a:rPr lang="en-GB" sz="1500" dirty="0"/>
              <a:t>We received </a:t>
            </a:r>
            <a:r>
              <a:rPr lang="en-GB" b="1" dirty="0">
                <a:solidFill>
                  <a:schemeClr val="bg2"/>
                </a:solidFill>
              </a:rPr>
              <a:t>36</a:t>
            </a:r>
            <a:r>
              <a:rPr lang="en-GB" b="1" dirty="0">
                <a:solidFill>
                  <a:schemeClr val="accent1"/>
                </a:solidFill>
              </a:rPr>
              <a:t> </a:t>
            </a:r>
            <a:r>
              <a:rPr lang="en-GB" sz="1500" dirty="0"/>
              <a:t>examples from </a:t>
            </a:r>
            <a:r>
              <a:rPr lang="en-GB" sz="1600" b="1" dirty="0">
                <a:solidFill>
                  <a:schemeClr val="bg2"/>
                </a:solidFill>
              </a:rPr>
              <a:t>12</a:t>
            </a:r>
            <a:r>
              <a:rPr lang="en-GB" sz="1600" b="1" dirty="0">
                <a:solidFill>
                  <a:schemeClr val="accent1"/>
                </a:solidFill>
              </a:rPr>
              <a:t> </a:t>
            </a:r>
            <a:r>
              <a:rPr lang="en-GB" sz="1500" dirty="0"/>
              <a:t>organisations: </a:t>
            </a:r>
            <a:br>
              <a:rPr lang="en-GB" sz="1500" dirty="0"/>
            </a:br>
            <a:endParaRPr lang="en-GB" sz="1500" dirty="0"/>
          </a:p>
          <a:p>
            <a:pPr marL="201930" indent="-201930"/>
            <a:endParaRPr lang="en-GB" sz="1500" dirty="0"/>
          </a:p>
          <a:p>
            <a:pPr marL="201930" indent="-201930"/>
            <a:endParaRPr lang="en-GB" sz="1500" dirty="0"/>
          </a:p>
        </p:txBody>
      </p:sp>
      <p:sp>
        <p:nvSpPr>
          <p:cNvPr id="7" name="Text Box 2"/>
          <p:cNvSpPr txBox="1">
            <a:spLocks noChangeArrowheads="1"/>
          </p:cNvSpPr>
          <p:nvPr/>
        </p:nvSpPr>
        <p:spPr bwMode="auto">
          <a:xfrm>
            <a:off x="827583" y="2571751"/>
            <a:ext cx="7056785" cy="1224135"/>
          </a:xfrm>
          <a:prstGeom prst="rect">
            <a:avLst/>
          </a:prstGeom>
          <a:solidFill>
            <a:schemeClr val="accent2"/>
          </a:solidFill>
          <a:ln w="25400">
            <a:solidFill>
              <a:schemeClr val="bg2"/>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GB" sz="1600" dirty="0">
                <a:effectLst/>
                <a:ea typeface="Calibri" panose="020F0502020204030204" pitchFamily="34" charset="0"/>
                <a:cs typeface="Times New Roman" panose="02020603050405020304" pitchFamily="18" charset="0"/>
              </a:rPr>
              <a:t>Actuaries for Lawyers ~ Carlisle &amp; Collins ~ Collins Actuaries ~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Collins Pension Actuaries ~ Excalibur ~ Expert Pension Solutions ~ IWC ~ Mathieson Consulting ~ Nigel Sloam ~ Paul G </a:t>
            </a:r>
            <a:r>
              <a:rPr lang="en-GB" sz="1600" dirty="0" err="1">
                <a:effectLst/>
                <a:ea typeface="Calibri" panose="020F0502020204030204" pitchFamily="34" charset="0"/>
                <a:cs typeface="Times New Roman" panose="02020603050405020304" pitchFamily="18" charset="0"/>
              </a:rPr>
              <a:t>Meins</a:t>
            </a:r>
            <a:r>
              <a:rPr lang="en-GB" sz="1600" dirty="0">
                <a:effectLst/>
                <a:ea typeface="Calibri" panose="020F0502020204030204" pitchFamily="34" charset="0"/>
                <a:cs typeface="Times New Roman" panose="02020603050405020304" pitchFamily="18" charset="0"/>
              </a:rPr>
              <a:t> ~ WBR ~ </a:t>
            </a:r>
            <a:br>
              <a:rPr lang="en-GB" sz="1600"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Windsor Actuarial</a:t>
            </a:r>
            <a:endParaRPr lang="en-GB" sz="1100" dirty="0">
              <a:ea typeface="Calibri" panose="020F0502020204030204" pitchFamily="34"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72680EB4-2019-537D-8656-B43A09AEACB5}"/>
              </a:ext>
            </a:extLst>
          </p:cNvPr>
          <p:cNvSpPr txBox="1">
            <a:spLocks/>
          </p:cNvSpPr>
          <p:nvPr/>
        </p:nvSpPr>
        <p:spPr bwMode="auto">
          <a:xfrm>
            <a:off x="8039104" y="4734482"/>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GB"/>
            </a:defPPr>
            <a:lvl1pPr algn="r" rtl="0" fontAlgn="base">
              <a:spcBef>
                <a:spcPct val="0"/>
              </a:spcBef>
              <a:spcAft>
                <a:spcPct val="0"/>
              </a:spcAft>
              <a:defRPr sz="900" kern="1200">
                <a:solidFill>
                  <a:srgbClr val="3F4548"/>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fld id="{65C5C0B4-F90D-4B90-B187-E84366B07232}" type="slidenum">
              <a:rPr lang="en-GB" smtClean="0"/>
              <a:pPr/>
              <a:t>11</a:t>
            </a:fld>
            <a:endParaRPr lang="en-GB" dirty="0"/>
          </a:p>
        </p:txBody>
      </p:sp>
    </p:spTree>
    <p:extLst>
      <p:ext uri="{BB962C8B-B14F-4D97-AF65-F5344CB8AC3E}">
        <p14:creationId xmlns:p14="http://schemas.microsoft.com/office/powerpoint/2010/main" val="157310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FBEB-BDDB-07B2-1240-E36A570ECF2E}"/>
              </a:ext>
            </a:extLst>
          </p:cNvPr>
          <p:cNvSpPr>
            <a:spLocks noGrp="1"/>
          </p:cNvSpPr>
          <p:nvPr>
            <p:ph type="title"/>
          </p:nvPr>
        </p:nvSpPr>
        <p:spPr/>
        <p:txBody>
          <a:bodyPr/>
          <a:lstStyle/>
          <a:p>
            <a:r>
              <a:rPr lang="en-GB" dirty="0"/>
              <a:t>About the example reports</a:t>
            </a:r>
          </a:p>
        </p:txBody>
      </p:sp>
      <p:sp>
        <p:nvSpPr>
          <p:cNvPr id="4" name="Date Placeholder 3">
            <a:extLst>
              <a:ext uri="{FF2B5EF4-FFF2-40B4-BE49-F238E27FC236}">
                <a16:creationId xmlns:a16="http://schemas.microsoft.com/office/drawing/2014/main" id="{4C11409C-DACE-B642-AF0A-A12EB374E660}"/>
              </a:ext>
            </a:extLst>
          </p:cNvPr>
          <p:cNvSpPr>
            <a:spLocks noGrp="1"/>
          </p:cNvSpPr>
          <p:nvPr>
            <p:ph type="dt" sz="half" idx="10"/>
          </p:nvPr>
        </p:nvSpPr>
        <p:spPr>
          <a:xfrm>
            <a:off x="395289" y="4807744"/>
            <a:ext cx="2016125" cy="248841"/>
          </a:xfrm>
        </p:spPr>
        <p:txBody>
          <a:bodyPr wrap="square" anchor="t">
            <a:normAutofit/>
          </a:bodyPr>
          <a:lstStyle/>
          <a:p>
            <a:pPr>
              <a:spcAft>
                <a:spcPts val="450"/>
              </a:spcAft>
            </a:pPr>
            <a:fld id="{A72BB45F-77FA-44E0-BDD2-E8267DFB7E60}" type="datetime4">
              <a:rPr lang="en-GB" smtClean="0">
                <a:solidFill>
                  <a:srgbClr val="3F4548"/>
                </a:solidFill>
              </a:rPr>
              <a:pPr>
                <a:spcAft>
                  <a:spcPts val="450"/>
                </a:spcAft>
              </a:pPr>
              <a:t>29 May 2024</a:t>
            </a:fld>
            <a:endParaRPr lang="en-GB" dirty="0">
              <a:solidFill>
                <a:srgbClr val="3F4548"/>
              </a:solidFill>
            </a:endParaRPr>
          </a:p>
        </p:txBody>
      </p:sp>
      <p:sp>
        <p:nvSpPr>
          <p:cNvPr id="5" name="Slide Number Placeholder 3">
            <a:extLst>
              <a:ext uri="{FF2B5EF4-FFF2-40B4-BE49-F238E27FC236}">
                <a16:creationId xmlns:a16="http://schemas.microsoft.com/office/drawing/2014/main" id="{89FEC985-9EC4-77D0-3412-F6C306CB2E4C}"/>
              </a:ext>
            </a:extLst>
          </p:cNvPr>
          <p:cNvSpPr>
            <a:spLocks noGrp="1"/>
          </p:cNvSpPr>
          <p:nvPr>
            <p:ph type="sldNum" sz="quarter" idx="12"/>
          </p:nvPr>
        </p:nvSpPr>
        <p:spPr>
          <a:xfrm>
            <a:off x="8101015" y="4801797"/>
            <a:ext cx="647700" cy="254794"/>
          </a:xfrm>
        </p:spPr>
        <p:txBody>
          <a:bodyPr/>
          <a:lstStyle/>
          <a:p>
            <a:pPr fontAlgn="base">
              <a:spcBef>
                <a:spcPct val="0"/>
              </a:spcBef>
              <a:spcAft>
                <a:spcPct val="0"/>
              </a:spcAft>
            </a:pPr>
            <a:fld id="{65C5C0B4-F90D-4B90-B187-E84366B07232}" type="slidenum">
              <a:rPr lang="en-GB" smtClean="0"/>
              <a:pPr fontAlgn="base">
                <a:spcBef>
                  <a:spcPct val="0"/>
                </a:spcBef>
                <a:spcAft>
                  <a:spcPct val="0"/>
                </a:spcAft>
              </a:pPr>
              <a:t>12</a:t>
            </a:fld>
            <a:endParaRPr lang="en-GB" dirty="0"/>
          </a:p>
        </p:txBody>
      </p:sp>
      <p:graphicFrame>
        <p:nvGraphicFramePr>
          <p:cNvPr id="3" name="Chart 2">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2026992583"/>
              </p:ext>
            </p:extLst>
          </p:nvPr>
        </p:nvGraphicFramePr>
        <p:xfrm>
          <a:off x="5277959" y="1275606"/>
          <a:ext cx="3408845"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2001998847"/>
              </p:ext>
            </p:extLst>
          </p:nvPr>
        </p:nvGraphicFramePr>
        <p:xfrm>
          <a:off x="430158" y="1275606"/>
          <a:ext cx="4464743"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B473088-9236-35FC-BFAA-6287CAC74159}"/>
              </a:ext>
            </a:extLst>
          </p:cNvPr>
          <p:cNvSpPr txBox="1"/>
          <p:nvPr/>
        </p:nvSpPr>
        <p:spPr>
          <a:xfrm>
            <a:off x="430158" y="4227934"/>
            <a:ext cx="4847801" cy="461665"/>
          </a:xfrm>
          <a:prstGeom prst="rect">
            <a:avLst/>
          </a:prstGeom>
          <a:noFill/>
        </p:spPr>
        <p:txBody>
          <a:bodyPr wrap="square" rtlCol="0">
            <a:spAutoFit/>
          </a:bodyPr>
          <a:lstStyle/>
          <a:p>
            <a:r>
              <a:rPr lang="en-GB" sz="1200" dirty="0"/>
              <a:t>The total value of pensions considered ranged from £100k to £3m, although half were in the range £450k to £1.25m.</a:t>
            </a:r>
          </a:p>
        </p:txBody>
      </p:sp>
    </p:spTree>
    <p:extLst>
      <p:ext uri="{BB962C8B-B14F-4D97-AF65-F5344CB8AC3E}">
        <p14:creationId xmlns:p14="http://schemas.microsoft.com/office/powerpoint/2010/main" val="162552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Survey of family lawyers</a:t>
            </a:r>
          </a:p>
        </p:txBody>
      </p:sp>
      <p:sp>
        <p:nvSpPr>
          <p:cNvPr id="2" name="Date Placeholder 1"/>
          <p:cNvSpPr>
            <a:spLocks noGrp="1"/>
          </p:cNvSpPr>
          <p:nvPr>
            <p:ph type="dt" sz="half" idx="10"/>
          </p:nvPr>
        </p:nvSpPr>
        <p:spPr/>
        <p:txBody>
          <a:bodyPr/>
          <a:lstStyle/>
          <a:p>
            <a:pPr fontAlgn="base">
              <a:spcBef>
                <a:spcPct val="0"/>
              </a:spcBef>
              <a:spcAft>
                <a:spcPct val="0"/>
              </a:spcAft>
            </a:pPr>
            <a:fld id="{19C8AF42-D887-4C7F-8BAF-4D3925684797}" type="datetime4">
              <a:rPr lang="en-GB" smtClean="0">
                <a:solidFill>
                  <a:srgbClr val="3F4548"/>
                </a:solidFill>
              </a:rPr>
              <a:t>29 May 2024</a:t>
            </a:fld>
            <a:endParaRPr lang="en-GB" dirty="0">
              <a:solidFill>
                <a:srgbClr val="3F4548"/>
              </a:solidFill>
            </a:endParaRPr>
          </a:p>
        </p:txBody>
      </p:sp>
      <p:sp>
        <p:nvSpPr>
          <p:cNvPr id="3" name="Slide Number Placeholder 2"/>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solidFill>
                  <a:schemeClr val="bg1"/>
                </a:solidFill>
              </a:rPr>
              <a:pPr fontAlgn="base">
                <a:spcBef>
                  <a:spcPct val="0"/>
                </a:spcBef>
                <a:spcAft>
                  <a:spcPct val="0"/>
                </a:spcAft>
              </a:pPr>
              <a:t>13</a:t>
            </a:fld>
            <a:endParaRPr lang="en-GB" dirty="0">
              <a:solidFill>
                <a:schemeClr val="bg1"/>
              </a:solidFill>
            </a:endParaRPr>
          </a:p>
        </p:txBody>
      </p:sp>
      <p:sp>
        <p:nvSpPr>
          <p:cNvPr id="5" name="Content Placeholder 4"/>
          <p:cNvSpPr>
            <a:spLocks noGrp="1"/>
          </p:cNvSpPr>
          <p:nvPr>
            <p:ph idx="1"/>
          </p:nvPr>
        </p:nvSpPr>
        <p:spPr/>
        <p:txBody>
          <a:bodyPr/>
          <a:lstStyle/>
          <a:p>
            <a:pPr marL="201930" indent="-201930"/>
            <a:r>
              <a:rPr lang="en-GB" sz="1500" dirty="0"/>
              <a:t>Over 70 responses</a:t>
            </a:r>
          </a:p>
          <a:p>
            <a:pPr marL="201930" indent="-201930"/>
            <a:r>
              <a:rPr lang="en-GB" sz="1500" dirty="0"/>
              <a:t>Follow up to 2018 PAG survey which had around 100 substantive responses</a:t>
            </a:r>
          </a:p>
          <a:p>
            <a:pPr marL="201930" indent="-201930"/>
            <a:r>
              <a:rPr lang="en-GB" sz="1500" dirty="0"/>
              <a:t>Full results available to download</a:t>
            </a:r>
          </a:p>
          <a:p>
            <a:pPr marL="0" indent="0">
              <a:buNone/>
            </a:pPr>
            <a:endParaRPr lang="en-GB" sz="1500" dirty="0"/>
          </a:p>
          <a:p>
            <a:pPr marL="201930" indent="-201930"/>
            <a:endParaRPr lang="en-GB" sz="1500" dirty="0"/>
          </a:p>
        </p:txBody>
      </p:sp>
      <p:sp>
        <p:nvSpPr>
          <p:cNvPr id="6" name="Slide Number Placeholder 3">
            <a:extLst>
              <a:ext uri="{FF2B5EF4-FFF2-40B4-BE49-F238E27FC236}">
                <a16:creationId xmlns:a16="http://schemas.microsoft.com/office/drawing/2014/main" id="{72680EB4-2019-537D-8656-B43A09AEACB5}"/>
              </a:ext>
            </a:extLst>
          </p:cNvPr>
          <p:cNvSpPr txBox="1">
            <a:spLocks/>
          </p:cNvSpPr>
          <p:nvPr/>
        </p:nvSpPr>
        <p:spPr bwMode="auto">
          <a:xfrm>
            <a:off x="8039104" y="4734482"/>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GB"/>
            </a:defPPr>
            <a:lvl1pPr algn="r" rtl="0" fontAlgn="base">
              <a:spcBef>
                <a:spcPct val="0"/>
              </a:spcBef>
              <a:spcAft>
                <a:spcPct val="0"/>
              </a:spcAft>
              <a:defRPr sz="900" kern="1200">
                <a:solidFill>
                  <a:srgbClr val="3F4548"/>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fld id="{65C5C0B4-F90D-4B90-B187-E84366B07232}" type="slidenum">
              <a:rPr lang="en-GB" smtClean="0"/>
              <a:pPr/>
              <a:t>13</a:t>
            </a:fld>
            <a:endParaRPr lang="en-GB" dirty="0"/>
          </a:p>
        </p:txBody>
      </p:sp>
      <p:graphicFrame>
        <p:nvGraphicFramePr>
          <p:cNvPr id="7" name="Table 6">
            <a:extLst>
              <a:ext uri="{FF2B5EF4-FFF2-40B4-BE49-F238E27FC236}">
                <a16:creationId xmlns:a16="http://schemas.microsoft.com/office/drawing/2014/main" id="{DF13B141-2BE9-34B0-8FFD-5ABEC56BE249}"/>
              </a:ext>
            </a:extLst>
          </p:cNvPr>
          <p:cNvGraphicFramePr>
            <a:graphicFrameLocks noGrp="1"/>
          </p:cNvGraphicFramePr>
          <p:nvPr>
            <p:extLst>
              <p:ext uri="{D42A27DB-BD31-4B8C-83A1-F6EECF244321}">
                <p14:modId xmlns:p14="http://schemas.microsoft.com/office/powerpoint/2010/main" val="267623615"/>
              </p:ext>
            </p:extLst>
          </p:nvPr>
        </p:nvGraphicFramePr>
        <p:xfrm>
          <a:off x="683568" y="2605219"/>
          <a:ext cx="6096000" cy="154296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5682608"/>
                    </a:ext>
                  </a:extLst>
                </a:gridCol>
                <a:gridCol w="2032000">
                  <a:extLst>
                    <a:ext uri="{9D8B030D-6E8A-4147-A177-3AD203B41FA5}">
                      <a16:colId xmlns:a16="http://schemas.microsoft.com/office/drawing/2014/main" val="3393122689"/>
                    </a:ext>
                  </a:extLst>
                </a:gridCol>
                <a:gridCol w="2032000">
                  <a:extLst>
                    <a:ext uri="{9D8B030D-6E8A-4147-A177-3AD203B41FA5}">
                      <a16:colId xmlns:a16="http://schemas.microsoft.com/office/drawing/2014/main" val="1870479438"/>
                    </a:ext>
                  </a:extLst>
                </a:gridCol>
              </a:tblGrid>
              <a:tr h="308593">
                <a:tc>
                  <a:txBody>
                    <a:bodyPr/>
                    <a:lstStyle/>
                    <a:p>
                      <a:endParaRPr lang="en-GB" sz="1200" dirty="0"/>
                    </a:p>
                  </a:txBody>
                  <a:tcPr/>
                </a:tc>
                <a:tc>
                  <a:txBody>
                    <a:bodyPr/>
                    <a:lstStyle/>
                    <a:p>
                      <a:pPr algn="ctr"/>
                      <a:r>
                        <a:rPr lang="en-GB" sz="1200" dirty="0"/>
                        <a:t>2018 survey</a:t>
                      </a:r>
                    </a:p>
                  </a:txBody>
                  <a:tcPr/>
                </a:tc>
                <a:tc>
                  <a:txBody>
                    <a:bodyPr/>
                    <a:lstStyle/>
                    <a:p>
                      <a:pPr algn="ctr"/>
                      <a:r>
                        <a:rPr lang="en-GB" sz="1200" dirty="0"/>
                        <a:t>2023 survey</a:t>
                      </a:r>
                    </a:p>
                  </a:txBody>
                  <a:tcPr/>
                </a:tc>
                <a:extLst>
                  <a:ext uri="{0D108BD9-81ED-4DB2-BD59-A6C34878D82A}">
                    <a16:rowId xmlns:a16="http://schemas.microsoft.com/office/drawing/2014/main" val="1504230060"/>
                  </a:ext>
                </a:extLst>
              </a:tr>
              <a:tr h="308593">
                <a:tc>
                  <a:txBody>
                    <a:bodyPr/>
                    <a:lstStyle/>
                    <a:p>
                      <a:r>
                        <a:rPr lang="en-GB" sz="1200" dirty="0"/>
                        <a:t>From</a:t>
                      </a:r>
                    </a:p>
                  </a:txBody>
                  <a:tcPr/>
                </a:tc>
                <a:tc>
                  <a:txBody>
                    <a:bodyPr/>
                    <a:lstStyle/>
                    <a:p>
                      <a:pPr algn="ctr"/>
                      <a:r>
                        <a:rPr lang="en-GB" sz="1200" dirty="0"/>
                        <a:t>12 June 2018</a:t>
                      </a:r>
                    </a:p>
                  </a:txBody>
                  <a:tcPr/>
                </a:tc>
                <a:tc>
                  <a:txBody>
                    <a:bodyPr/>
                    <a:lstStyle/>
                    <a:p>
                      <a:pPr algn="ctr"/>
                      <a:r>
                        <a:rPr lang="en-GB" sz="1200" dirty="0"/>
                        <a:t>16 October 2023</a:t>
                      </a:r>
                    </a:p>
                  </a:txBody>
                  <a:tcPr/>
                </a:tc>
                <a:extLst>
                  <a:ext uri="{0D108BD9-81ED-4DB2-BD59-A6C34878D82A}">
                    <a16:rowId xmlns:a16="http://schemas.microsoft.com/office/drawing/2014/main" val="1035910264"/>
                  </a:ext>
                </a:extLst>
              </a:tr>
              <a:tr h="308593">
                <a:tc>
                  <a:txBody>
                    <a:bodyPr/>
                    <a:lstStyle/>
                    <a:p>
                      <a:r>
                        <a:rPr lang="en-GB" sz="1200" dirty="0"/>
                        <a:t>To</a:t>
                      </a:r>
                    </a:p>
                  </a:txBody>
                  <a:tcPr/>
                </a:tc>
                <a:tc>
                  <a:txBody>
                    <a:bodyPr/>
                    <a:lstStyle/>
                    <a:p>
                      <a:pPr algn="ctr"/>
                      <a:r>
                        <a:rPr lang="en-GB" sz="1200" dirty="0"/>
                        <a:t>10 August 2018</a:t>
                      </a:r>
                    </a:p>
                  </a:txBody>
                  <a:tcPr/>
                </a:tc>
                <a:tc>
                  <a:txBody>
                    <a:bodyPr/>
                    <a:lstStyle/>
                    <a:p>
                      <a:pPr algn="ctr"/>
                      <a:r>
                        <a:rPr lang="en-GB" sz="1200" dirty="0"/>
                        <a:t>8 January 2024</a:t>
                      </a:r>
                    </a:p>
                  </a:txBody>
                  <a:tcPr/>
                </a:tc>
                <a:extLst>
                  <a:ext uri="{0D108BD9-81ED-4DB2-BD59-A6C34878D82A}">
                    <a16:rowId xmlns:a16="http://schemas.microsoft.com/office/drawing/2014/main" val="656413941"/>
                  </a:ext>
                </a:extLst>
              </a:tr>
              <a:tr h="308593">
                <a:tc>
                  <a:txBody>
                    <a:bodyPr/>
                    <a:lstStyle/>
                    <a:p>
                      <a:r>
                        <a:rPr lang="en-GB" sz="1200" dirty="0"/>
                        <a:t>Substantive responses</a:t>
                      </a:r>
                    </a:p>
                  </a:txBody>
                  <a:tcPr/>
                </a:tc>
                <a:tc>
                  <a:txBody>
                    <a:bodyPr/>
                    <a:lstStyle/>
                    <a:p>
                      <a:pPr algn="ctr"/>
                      <a:r>
                        <a:rPr lang="en-GB" sz="1200" dirty="0"/>
                        <a:t>100</a:t>
                      </a:r>
                    </a:p>
                  </a:txBody>
                  <a:tcPr/>
                </a:tc>
                <a:tc>
                  <a:txBody>
                    <a:bodyPr/>
                    <a:lstStyle/>
                    <a:p>
                      <a:pPr algn="ctr"/>
                      <a:r>
                        <a:rPr lang="en-GB" sz="1200" dirty="0"/>
                        <a:t>73</a:t>
                      </a:r>
                    </a:p>
                  </a:txBody>
                  <a:tcPr/>
                </a:tc>
                <a:extLst>
                  <a:ext uri="{0D108BD9-81ED-4DB2-BD59-A6C34878D82A}">
                    <a16:rowId xmlns:a16="http://schemas.microsoft.com/office/drawing/2014/main" val="1416767544"/>
                  </a:ext>
                </a:extLst>
              </a:tr>
              <a:tr h="308593">
                <a:tc>
                  <a:txBody>
                    <a:bodyPr/>
                    <a:lstStyle/>
                    <a:p>
                      <a:r>
                        <a:rPr lang="en-GB" sz="1200" dirty="0"/>
                        <a:t>Full results</a:t>
                      </a:r>
                    </a:p>
                  </a:txBody>
                  <a:tcPr/>
                </a:tc>
                <a:tc>
                  <a:txBody>
                    <a:bodyPr/>
                    <a:lstStyle/>
                    <a:p>
                      <a:pPr algn="ctr"/>
                      <a:r>
                        <a:rPr lang="en-GB" sz="1200" dirty="0">
                          <a:hlinkClick r:id="rId2"/>
                        </a:rPr>
                        <a:t>PAG website</a:t>
                      </a:r>
                      <a:endParaRPr lang="en-GB" sz="1200" dirty="0"/>
                    </a:p>
                  </a:txBody>
                  <a:tcPr/>
                </a:tc>
                <a:tc>
                  <a:txBody>
                    <a:bodyPr/>
                    <a:lstStyle/>
                    <a:p>
                      <a:pPr algn="ctr"/>
                      <a:r>
                        <a:rPr lang="en-GB" sz="1200" dirty="0">
                          <a:hlinkClick r:id="rId3"/>
                        </a:rPr>
                        <a:t>IFoA website</a:t>
                      </a:r>
                      <a:endParaRPr lang="en-GB" sz="1200" dirty="0"/>
                    </a:p>
                  </a:txBody>
                  <a:tcPr/>
                </a:tc>
                <a:extLst>
                  <a:ext uri="{0D108BD9-81ED-4DB2-BD59-A6C34878D82A}">
                    <a16:rowId xmlns:a16="http://schemas.microsoft.com/office/drawing/2014/main" val="1891975294"/>
                  </a:ext>
                </a:extLst>
              </a:tr>
            </a:tbl>
          </a:graphicData>
        </a:graphic>
      </p:graphicFrame>
    </p:spTree>
    <p:extLst>
      <p:ext uri="{BB962C8B-B14F-4D97-AF65-F5344CB8AC3E}">
        <p14:creationId xmlns:p14="http://schemas.microsoft.com/office/powerpoint/2010/main" val="34100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2</a:t>
            </a:r>
          </a:p>
        </p:txBody>
      </p:sp>
      <p:sp>
        <p:nvSpPr>
          <p:cNvPr id="3" name="Subtitle 2"/>
          <p:cNvSpPr>
            <a:spLocks noGrp="1"/>
          </p:cNvSpPr>
          <p:nvPr>
            <p:ph type="subTitle" idx="1"/>
          </p:nvPr>
        </p:nvSpPr>
        <p:spPr/>
        <p:txBody>
          <a:bodyPr/>
          <a:lstStyle/>
          <a:p>
            <a:r>
              <a:rPr lang="en-GB" dirty="0"/>
              <a:t>What’s your role in Pensions on Divorce?</a:t>
            </a:r>
          </a:p>
        </p:txBody>
      </p:sp>
      <p:graphicFrame>
        <p:nvGraphicFramePr>
          <p:cNvPr id="4" name="Diagram 3">
            <a:extLst>
              <a:ext uri="{FF2B5EF4-FFF2-40B4-BE49-F238E27FC236}">
                <a16:creationId xmlns:a16="http://schemas.microsoft.com/office/drawing/2014/main" id="{A17AB34A-C748-C292-8A9C-B636549484EF}"/>
              </a:ext>
            </a:extLst>
          </p:cNvPr>
          <p:cNvGraphicFramePr/>
          <p:nvPr>
            <p:extLst>
              <p:ext uri="{D42A27DB-BD31-4B8C-83A1-F6EECF244321}">
                <p14:modId xmlns:p14="http://schemas.microsoft.com/office/powerpoint/2010/main" val="884605658"/>
              </p:ext>
            </p:extLst>
          </p:nvPr>
        </p:nvGraphicFramePr>
        <p:xfrm>
          <a:off x="420692" y="2841780"/>
          <a:ext cx="8328016" cy="127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83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pensions are treated on divorce?</a:t>
            </a:r>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29 May 2024</a:t>
            </a:fld>
            <a:endParaRPr lang="en-GB" dirty="0">
              <a:solidFill>
                <a:prstClr val="white"/>
              </a:solidFill>
            </a:endParaRPr>
          </a:p>
        </p:txBody>
      </p:sp>
    </p:spTree>
    <p:extLst>
      <p:ext uri="{BB962C8B-B14F-4D97-AF65-F5344CB8AC3E}">
        <p14:creationId xmlns:p14="http://schemas.microsoft.com/office/powerpoint/2010/main" val="191287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ECDB-E155-86FD-2067-1C36715A8B44}"/>
              </a:ext>
            </a:extLst>
          </p:cNvPr>
          <p:cNvSpPr>
            <a:spLocks noGrp="1"/>
          </p:cNvSpPr>
          <p:nvPr>
            <p:ph type="title"/>
          </p:nvPr>
        </p:nvSpPr>
        <p:spPr/>
        <p:txBody>
          <a:bodyPr/>
          <a:lstStyle/>
          <a:p>
            <a:r>
              <a:rPr lang="en-GB" dirty="0"/>
              <a:t>What happens to pensions on divorce?</a:t>
            </a:r>
          </a:p>
        </p:txBody>
      </p:sp>
      <p:graphicFrame>
        <p:nvGraphicFramePr>
          <p:cNvPr id="5" name="Content Placeholder 4">
            <a:extLst>
              <a:ext uri="{FF2B5EF4-FFF2-40B4-BE49-F238E27FC236}">
                <a16:creationId xmlns:a16="http://schemas.microsoft.com/office/drawing/2014/main" id="{21339AED-0AEC-4F99-FB34-50888B22447F}"/>
              </a:ext>
            </a:extLst>
          </p:cNvPr>
          <p:cNvGraphicFramePr>
            <a:graphicFrameLocks noGrp="1"/>
          </p:cNvGraphicFramePr>
          <p:nvPr>
            <p:ph idx="1"/>
            <p:extLst>
              <p:ext uri="{D42A27DB-BD31-4B8C-83A1-F6EECF244321}">
                <p14:modId xmlns:p14="http://schemas.microsoft.com/office/powerpoint/2010/main" val="2678124667"/>
              </p:ext>
            </p:extLst>
          </p:nvPr>
        </p:nvGraphicFramePr>
        <p:xfrm>
          <a:off x="-324544" y="1168400"/>
          <a:ext cx="9289032"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7D8E9D6-E21B-CBA1-23D1-27635A889564}"/>
              </a:ext>
            </a:extLst>
          </p:cNvPr>
          <p:cNvSpPr>
            <a:spLocks noGrp="1"/>
          </p:cNvSpPr>
          <p:nvPr>
            <p:ph type="dt" sz="half" idx="10"/>
          </p:nvPr>
        </p:nvSpPr>
        <p:spPr/>
        <p:txBody>
          <a:bodyPr/>
          <a:lstStyle/>
          <a:p>
            <a:r>
              <a:rPr lang="en-US"/>
              <a:t>16 June 2020</a:t>
            </a:r>
            <a:endParaRPr lang="en-GB" dirty="0"/>
          </a:p>
        </p:txBody>
      </p:sp>
    </p:spTree>
    <p:extLst>
      <p:ext uri="{BB962C8B-B14F-4D97-AF65-F5344CB8AC3E}">
        <p14:creationId xmlns:p14="http://schemas.microsoft.com/office/powerpoint/2010/main" val="66987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A7CF-043D-B3D0-D6F8-387A5C15D7B4}"/>
              </a:ext>
            </a:extLst>
          </p:cNvPr>
          <p:cNvSpPr>
            <a:spLocks noGrp="1"/>
          </p:cNvSpPr>
          <p:nvPr>
            <p:ph type="title"/>
          </p:nvPr>
        </p:nvSpPr>
        <p:spPr/>
        <p:txBody>
          <a:bodyPr/>
          <a:lstStyle/>
          <a:p>
            <a:r>
              <a:rPr lang="en-GB" dirty="0"/>
              <a:t>Rules and guidance</a:t>
            </a:r>
          </a:p>
        </p:txBody>
      </p:sp>
      <p:graphicFrame>
        <p:nvGraphicFramePr>
          <p:cNvPr id="7" name="Content Placeholder 6">
            <a:extLst>
              <a:ext uri="{FF2B5EF4-FFF2-40B4-BE49-F238E27FC236}">
                <a16:creationId xmlns:a16="http://schemas.microsoft.com/office/drawing/2014/main" id="{4B3DE9E1-9C4D-F727-17FE-742E5643FBE3}"/>
              </a:ext>
            </a:extLst>
          </p:cNvPr>
          <p:cNvGraphicFramePr>
            <a:graphicFrameLocks noGrp="1"/>
          </p:cNvGraphicFramePr>
          <p:nvPr>
            <p:ph idx="1"/>
            <p:extLst>
              <p:ext uri="{D42A27DB-BD31-4B8C-83A1-F6EECF244321}">
                <p14:modId xmlns:p14="http://schemas.microsoft.com/office/powerpoint/2010/main" val="167674666"/>
              </p:ext>
            </p:extLst>
          </p:nvPr>
        </p:nvGraphicFramePr>
        <p:xfrm>
          <a:off x="395288" y="1168400"/>
          <a:ext cx="8291512" cy="284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39DE2A3-F11F-6AC0-B5A6-3038F182C7F2}"/>
              </a:ext>
            </a:extLst>
          </p:cNvPr>
          <p:cNvSpPr>
            <a:spLocks noGrp="1"/>
          </p:cNvSpPr>
          <p:nvPr>
            <p:ph type="dt" sz="half" idx="10"/>
          </p:nvPr>
        </p:nvSpPr>
        <p:spPr/>
        <p:txBody>
          <a:bodyPr/>
          <a:lstStyle/>
          <a:p>
            <a:r>
              <a:rPr lang="en-US"/>
              <a:t>16 June 2020</a:t>
            </a:r>
            <a:endParaRPr lang="en-GB" dirty="0"/>
          </a:p>
        </p:txBody>
      </p:sp>
      <p:sp>
        <p:nvSpPr>
          <p:cNvPr id="8" name="TextBox 7">
            <a:extLst>
              <a:ext uri="{FF2B5EF4-FFF2-40B4-BE49-F238E27FC236}">
                <a16:creationId xmlns:a16="http://schemas.microsoft.com/office/drawing/2014/main" id="{9A28DBFE-B8EF-C34D-9D27-49160020E332}"/>
              </a:ext>
            </a:extLst>
          </p:cNvPr>
          <p:cNvSpPr txBox="1"/>
          <p:nvPr/>
        </p:nvSpPr>
        <p:spPr>
          <a:xfrm>
            <a:off x="1187624" y="4155926"/>
            <a:ext cx="5904656" cy="523220"/>
          </a:xfrm>
          <a:prstGeom prst="rect">
            <a:avLst/>
          </a:prstGeom>
          <a:solidFill>
            <a:schemeClr val="accent4"/>
          </a:solidFill>
        </p:spPr>
        <p:txBody>
          <a:bodyPr wrap="square" rtlCol="0">
            <a:spAutoFit/>
          </a:bodyPr>
          <a:lstStyle/>
          <a:p>
            <a:pPr algn="ctr"/>
            <a:r>
              <a:rPr lang="en-GB" sz="1400" dirty="0">
                <a:solidFill>
                  <a:schemeClr val="bg1"/>
                </a:solidFill>
              </a:rPr>
              <a:t>Above applies to England &amp; Wales; Northern Ireland similar. </a:t>
            </a:r>
            <a:br>
              <a:rPr lang="en-GB" sz="1400" dirty="0">
                <a:solidFill>
                  <a:schemeClr val="bg1"/>
                </a:solidFill>
              </a:rPr>
            </a:br>
            <a:r>
              <a:rPr lang="en-GB" sz="1400" dirty="0">
                <a:solidFill>
                  <a:schemeClr val="bg1"/>
                </a:solidFill>
              </a:rPr>
              <a:t>Family Law differs in Scotland.</a:t>
            </a:r>
          </a:p>
        </p:txBody>
      </p:sp>
    </p:spTree>
    <p:extLst>
      <p:ext uri="{BB962C8B-B14F-4D97-AF65-F5344CB8AC3E}">
        <p14:creationId xmlns:p14="http://schemas.microsoft.com/office/powerpoint/2010/main" val="243560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Report highlights</a:t>
            </a:r>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29 May 2024</a:t>
            </a:fld>
            <a:endParaRPr lang="en-GB" dirty="0">
              <a:solidFill>
                <a:prstClr val="white"/>
              </a:solidFill>
            </a:endParaRPr>
          </a:p>
        </p:txBody>
      </p:sp>
    </p:spTree>
    <p:extLst>
      <p:ext uri="{BB962C8B-B14F-4D97-AF65-F5344CB8AC3E}">
        <p14:creationId xmlns:p14="http://schemas.microsoft.com/office/powerpoint/2010/main" val="126568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wrap="square" anchor="ctr">
            <a:normAutofit/>
          </a:bodyPr>
          <a:lstStyle/>
          <a:p>
            <a:r>
              <a:rPr lang="en-GB" dirty="0"/>
              <a:t>Main findings</a:t>
            </a:r>
          </a:p>
        </p:txBody>
      </p:sp>
      <p:sp>
        <p:nvSpPr>
          <p:cNvPr id="4" name="Date Placeholder 3"/>
          <p:cNvSpPr>
            <a:spLocks noGrp="1"/>
          </p:cNvSpPr>
          <p:nvPr>
            <p:ph type="dt" sz="half" idx="10"/>
          </p:nvPr>
        </p:nvSpPr>
        <p:spPr>
          <a:xfrm>
            <a:off x="395289" y="4807744"/>
            <a:ext cx="2016125" cy="248841"/>
          </a:xfrm>
        </p:spPr>
        <p:txBody>
          <a:bodyPr wrap="square" anchor="t">
            <a:normAutofit/>
          </a:bodyPr>
          <a:lstStyle/>
          <a:p>
            <a:pPr>
              <a:spcAft>
                <a:spcPts val="450"/>
              </a:spcAft>
            </a:pPr>
            <a:fld id="{E04BE29F-8D06-4984-A184-32267264A04E}" type="datetime4">
              <a:rPr lang="en-GB" smtClean="0">
                <a:solidFill>
                  <a:srgbClr val="3F4548"/>
                </a:solidFill>
              </a:rPr>
              <a:pPr>
                <a:spcAft>
                  <a:spcPts val="450"/>
                </a:spcAft>
              </a:pPr>
              <a:t>29 May 2024</a:t>
            </a:fld>
            <a:endParaRPr lang="en-GB" dirty="0">
              <a:solidFill>
                <a:srgbClr val="3F4548"/>
              </a:solidFill>
            </a:endParaRPr>
          </a:p>
        </p:txBody>
      </p:sp>
      <p:sp>
        <p:nvSpPr>
          <p:cNvPr id="5" name="Slide Number Placeholder 4"/>
          <p:cNvSpPr>
            <a:spLocks noGrp="1"/>
          </p:cNvSpPr>
          <p:nvPr>
            <p:ph type="sldNum" sz="quarter" idx="12"/>
          </p:nvPr>
        </p:nvSpPr>
        <p:spPr>
          <a:xfrm>
            <a:off x="8101013" y="4801793"/>
            <a:ext cx="647700" cy="254794"/>
          </a:xfrm>
        </p:spPr>
        <p:txBody>
          <a:bodyPr wrap="square" anchor="t">
            <a:normAutofit/>
          </a:bodyPr>
          <a:lstStyle/>
          <a:p>
            <a:pPr>
              <a:spcAft>
                <a:spcPts val="450"/>
              </a:spcAft>
            </a:pPr>
            <a:fld id="{FE8DA6AF-1811-4E27-A96F-54109F1D0275}" type="slidenum">
              <a:rPr lang="en-GB" smtClean="0"/>
              <a:pPr>
                <a:spcAft>
                  <a:spcPts val="450"/>
                </a:spcAft>
              </a:pPr>
              <a:t>19</a:t>
            </a:fld>
            <a:endParaRPr lang="en-GB" dirty="0"/>
          </a:p>
        </p:txBody>
      </p:sp>
      <p:graphicFrame>
        <p:nvGraphicFramePr>
          <p:cNvPr id="7" name="Content Placeholder 2">
            <a:extLst>
              <a:ext uri="{FF2B5EF4-FFF2-40B4-BE49-F238E27FC236}">
                <a16:creationId xmlns:a16="http://schemas.microsoft.com/office/drawing/2014/main" id="{1CA77BF9-BC07-04BE-4CEA-8BD651E610D0}"/>
              </a:ext>
            </a:extLst>
          </p:cNvPr>
          <p:cNvGraphicFramePr>
            <a:graphicFrameLocks noGrp="1"/>
          </p:cNvGraphicFramePr>
          <p:nvPr>
            <p:ph idx="1"/>
            <p:extLst>
              <p:ext uri="{D42A27DB-BD31-4B8C-83A1-F6EECF244321}">
                <p14:modId xmlns:p14="http://schemas.microsoft.com/office/powerpoint/2010/main" val="2034557650"/>
              </p:ext>
            </p:extLst>
          </p:nvPr>
        </p:nvGraphicFramePr>
        <p:xfrm>
          <a:off x="472780" y="1222111"/>
          <a:ext cx="8214021" cy="142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Content Placeholder 2">
            <a:extLst>
              <a:ext uri="{FF2B5EF4-FFF2-40B4-BE49-F238E27FC236}">
                <a16:creationId xmlns:a16="http://schemas.microsoft.com/office/drawing/2014/main" id="{BEBD9CC4-1ABC-B956-EE00-C25ED3294117}"/>
              </a:ext>
            </a:extLst>
          </p:cNvPr>
          <p:cNvGraphicFramePr>
            <a:graphicFrameLocks/>
          </p:cNvGraphicFramePr>
          <p:nvPr>
            <p:extLst>
              <p:ext uri="{D42A27DB-BD31-4B8C-83A1-F6EECF244321}">
                <p14:modId xmlns:p14="http://schemas.microsoft.com/office/powerpoint/2010/main" val="1165027937"/>
              </p:ext>
            </p:extLst>
          </p:nvPr>
        </p:nvGraphicFramePr>
        <p:xfrm>
          <a:off x="469317" y="2733259"/>
          <a:ext cx="8217484" cy="1422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8410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wrap="square" anchor="ctr">
            <a:normAutofit/>
          </a:bodyPr>
          <a:lstStyle/>
          <a:p>
            <a:r>
              <a:rPr lang="en-GB" dirty="0"/>
              <a:t>What we will cover today</a:t>
            </a:r>
          </a:p>
        </p:txBody>
      </p:sp>
      <p:sp>
        <p:nvSpPr>
          <p:cNvPr id="3" name="Content Placeholder 2"/>
          <p:cNvSpPr>
            <a:spLocks noGrp="1"/>
          </p:cNvSpPr>
          <p:nvPr>
            <p:ph sz="half" idx="1"/>
          </p:nvPr>
        </p:nvSpPr>
        <p:spPr>
          <a:xfrm>
            <a:off x="395289" y="1168003"/>
            <a:ext cx="4068763" cy="3480197"/>
          </a:xfrm>
        </p:spPr>
        <p:txBody>
          <a:bodyPr wrap="square" anchor="t">
            <a:normAutofit/>
          </a:bodyPr>
          <a:lstStyle/>
          <a:p>
            <a:pPr marL="201930" indent="-201930"/>
            <a:r>
              <a:rPr lang="en-GB" dirty="0"/>
              <a:t>Thematic Review Programme</a:t>
            </a:r>
            <a:endParaRPr lang="en-US" dirty="0"/>
          </a:p>
          <a:p>
            <a:pPr marL="201930" indent="-201930"/>
            <a:r>
              <a:rPr lang="en-GB" dirty="0"/>
              <a:t>Scope and approach</a:t>
            </a:r>
          </a:p>
          <a:p>
            <a:pPr marL="201930" indent="-201930"/>
            <a:r>
              <a:rPr lang="en-GB" dirty="0"/>
              <a:t>Report highlights</a:t>
            </a:r>
          </a:p>
          <a:p>
            <a:pPr marL="201930" indent="-201930"/>
            <a:r>
              <a:rPr lang="en-GB" dirty="0"/>
              <a:t>Questions (please use Q&amp;A button)</a:t>
            </a:r>
          </a:p>
          <a:p>
            <a:pPr marL="201930" indent="-201930"/>
            <a:r>
              <a:rPr lang="en-GB" dirty="0"/>
              <a:t>Polls – no right/wrong answers!</a:t>
            </a:r>
          </a:p>
        </p:txBody>
      </p:sp>
      <p:sp>
        <p:nvSpPr>
          <p:cNvPr id="4" name="Date Placeholder 3"/>
          <p:cNvSpPr>
            <a:spLocks noGrp="1"/>
          </p:cNvSpPr>
          <p:nvPr>
            <p:ph type="dt" sz="half" idx="10"/>
          </p:nvPr>
        </p:nvSpPr>
        <p:spPr>
          <a:xfrm>
            <a:off x="395290" y="4807744"/>
            <a:ext cx="2016125" cy="248841"/>
          </a:xfrm>
        </p:spPr>
        <p:txBody>
          <a:bodyPr wrap="square" anchor="t">
            <a:normAutofit/>
          </a:bodyPr>
          <a:lstStyle/>
          <a:p>
            <a:pPr>
              <a:spcAft>
                <a:spcPts val="600"/>
              </a:spcAft>
            </a:pPr>
            <a:fld id="{BC1242CF-12C1-4411-B532-E91306108269}" type="datetime4">
              <a:rPr lang="en-GB" smtClean="0"/>
              <a:pPr>
                <a:spcAft>
                  <a:spcPts val="600"/>
                </a:spcAft>
              </a:pPr>
              <a:t>29 May 2024</a:t>
            </a:fld>
            <a:endParaRPr lang="en-GB" dirty="0"/>
          </a:p>
        </p:txBody>
      </p:sp>
      <p:sp>
        <p:nvSpPr>
          <p:cNvPr id="5" name="Slide Number Placeholder 4" hidden="1"/>
          <p:cNvSpPr>
            <a:spLocks noGrp="1"/>
          </p:cNvSpPr>
          <p:nvPr>
            <p:ph type="sldNum" sz="quarter" idx="12"/>
          </p:nvPr>
        </p:nvSpPr>
        <p:spPr/>
        <p:txBody>
          <a:bodyPr/>
          <a:lstStyle/>
          <a:p>
            <a:pPr>
              <a:spcAft>
                <a:spcPts val="600"/>
              </a:spcAft>
            </a:pPr>
            <a:fld id="{FE8DA6AF-1811-4E27-A96F-54109F1D0275}" type="slidenum">
              <a:rPr lang="en-GB" smtClean="0"/>
              <a:pPr>
                <a:spcAft>
                  <a:spcPts val="600"/>
                </a:spcAft>
              </a:pPr>
              <a:t>2</a:t>
            </a:fld>
            <a:endParaRPr lang="en-GB" dirty="0"/>
          </a:p>
        </p:txBody>
      </p:sp>
      <p:sp>
        <p:nvSpPr>
          <p:cNvPr id="7" name="Slide Number Placeholder 4">
            <a:extLst>
              <a:ext uri="{FF2B5EF4-FFF2-40B4-BE49-F238E27FC236}">
                <a16:creationId xmlns:a16="http://schemas.microsoft.com/office/drawing/2014/main" id="{338C902C-6DAB-ED95-F127-D3A891627D3D}"/>
              </a:ext>
            </a:extLst>
          </p:cNvPr>
          <p:cNvSpPr txBox="1">
            <a:spLocks/>
          </p:cNvSpPr>
          <p:nvPr/>
        </p:nvSpPr>
        <p:spPr bwMode="auto">
          <a:xfrm>
            <a:off x="8005390" y="4775196"/>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GB"/>
            </a:defPPr>
            <a:lvl1pPr algn="r" rtl="0" fontAlgn="base">
              <a:spcBef>
                <a:spcPct val="0"/>
              </a:spcBef>
              <a:spcAft>
                <a:spcPct val="0"/>
              </a:spcAft>
              <a:defRPr sz="900" kern="1200">
                <a:solidFill>
                  <a:srgbClr val="3F4548"/>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pPr defTabSz="685800" fontAlgn="auto">
              <a:spcBef>
                <a:spcPts val="0"/>
              </a:spcBef>
              <a:spcAft>
                <a:spcPts val="0"/>
              </a:spcAft>
            </a:pPr>
            <a:fld id="{CCC5EDD3-CB13-45EB-8A5C-B486875EE4D2}" type="slidenum">
              <a:rPr lang="en-GB" smtClean="0">
                <a:latin typeface="Arial"/>
                <a:cs typeface="Arial"/>
              </a:rPr>
              <a:pPr defTabSz="685800" fontAlgn="auto">
                <a:spcBef>
                  <a:spcPts val="0"/>
                </a:spcBef>
                <a:spcAft>
                  <a:spcPts val="0"/>
                </a:spcAft>
              </a:pPr>
              <a:t>2</a:t>
            </a:fld>
            <a:endParaRPr lang="en-GB" dirty="0">
              <a:latin typeface="Arial"/>
              <a:cs typeface="Arial"/>
            </a:endParaRPr>
          </a:p>
        </p:txBody>
      </p:sp>
      <p:pic>
        <p:nvPicPr>
          <p:cNvPr id="10" name="Picture 9">
            <a:extLst>
              <a:ext uri="{FF2B5EF4-FFF2-40B4-BE49-F238E27FC236}">
                <a16:creationId xmlns:a16="http://schemas.microsoft.com/office/drawing/2014/main" id="{7F78E375-978D-52B5-1C7C-2D5EC0F03C83}"/>
              </a:ext>
            </a:extLst>
          </p:cNvPr>
          <p:cNvPicPr>
            <a:picLocks noChangeAspect="1"/>
          </p:cNvPicPr>
          <p:nvPr/>
        </p:nvPicPr>
        <p:blipFill>
          <a:blip r:embed="rId3"/>
          <a:stretch>
            <a:fillRect/>
          </a:stretch>
        </p:blipFill>
        <p:spPr>
          <a:xfrm>
            <a:off x="5220072" y="411510"/>
            <a:ext cx="2541879" cy="3588254"/>
          </a:xfrm>
          <a:prstGeom prst="rect">
            <a:avLst/>
          </a:prstGeom>
        </p:spPr>
      </p:pic>
    </p:spTree>
    <p:extLst>
      <p:ext uri="{BB962C8B-B14F-4D97-AF65-F5344CB8AC3E}">
        <p14:creationId xmlns:p14="http://schemas.microsoft.com/office/powerpoint/2010/main" val="377637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standard</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The overall standard of advice was good. We found evidence to show consistently sound levels of compliance with relevant standards and guidance.</a:t>
            </a:r>
          </a:p>
          <a:p>
            <a:pPr marL="201930" indent="-201930"/>
            <a:endParaRPr lang="en-GB" dirty="0">
              <a:latin typeface="Arial"/>
            </a:endParaRPr>
          </a:p>
          <a:p>
            <a:pPr marL="201930" indent="-201930"/>
            <a:r>
              <a:rPr lang="en-GB" sz="1600" dirty="0">
                <a:latin typeface="Arial"/>
                <a:ea typeface="Calibri" panose="020F0502020204030204" pitchFamily="34" charset="0"/>
              </a:rPr>
              <a:t>Good practice examples highlighted</a:t>
            </a:r>
          </a:p>
          <a:p>
            <a:pPr marL="201930" indent="-201930"/>
            <a:r>
              <a:rPr lang="en-GB" sz="1600" dirty="0">
                <a:latin typeface="Arial"/>
                <a:ea typeface="Calibri" panose="020F0502020204030204" pitchFamily="34" charset="0"/>
              </a:rPr>
              <a:t>Range of approaches to work review</a:t>
            </a:r>
          </a:p>
          <a:p>
            <a:pPr marL="201930" indent="-201930"/>
            <a:r>
              <a:rPr lang="en-GB" sz="1600" dirty="0">
                <a:latin typeface="Arial"/>
                <a:ea typeface="Calibri" panose="020F0502020204030204" pitchFamily="34" charset="0"/>
              </a:rPr>
              <a:t>Bespoke f</a:t>
            </a:r>
            <a:r>
              <a:rPr lang="en-GB" sz="1600" dirty="0">
                <a:solidFill>
                  <a:srgbClr val="3F4548"/>
                </a:solidFill>
                <a:effectLst/>
                <a:latin typeface="Arial"/>
                <a:ea typeface="Calibri" panose="020F0502020204030204" pitchFamily="34" charset="0"/>
              </a:rPr>
              <a:t>eedback provided to all review participants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20</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395290" y="1160860"/>
            <a:ext cx="8291512" cy="6188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4" descr="Business Growth outline">
            <a:extLst>
              <a:ext uri="{FF2B5EF4-FFF2-40B4-BE49-F238E27FC236}">
                <a16:creationId xmlns:a16="http://schemas.microsoft.com/office/drawing/2014/main" id="{598AF51A-0953-F6B1-DEDA-F11B37EAC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2" y="176805"/>
            <a:ext cx="914400" cy="914400"/>
          </a:xfrm>
          <a:prstGeom prst="rect">
            <a:avLst/>
          </a:prstGeom>
        </p:spPr>
      </p:pic>
    </p:spTree>
    <p:extLst>
      <p:ext uri="{BB962C8B-B14F-4D97-AF65-F5344CB8AC3E}">
        <p14:creationId xmlns:p14="http://schemas.microsoft.com/office/powerpoint/2010/main" val="83290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examples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21</a:t>
            </a:fld>
            <a:endParaRPr lang="en-GB" dirty="0"/>
          </a:p>
        </p:txBody>
      </p:sp>
      <p:graphicFrame>
        <p:nvGraphicFramePr>
          <p:cNvPr id="8" name="Diagram 7">
            <a:extLst>
              <a:ext uri="{FF2B5EF4-FFF2-40B4-BE49-F238E27FC236}">
                <a16:creationId xmlns:a16="http://schemas.microsoft.com/office/drawing/2014/main" id="{0F2CDCB2-BE8D-B571-BB20-F89379DC7833}"/>
              </a:ext>
            </a:extLst>
          </p:cNvPr>
          <p:cNvGraphicFramePr/>
          <p:nvPr>
            <p:extLst>
              <p:ext uri="{D42A27DB-BD31-4B8C-83A1-F6EECF244321}">
                <p14:modId xmlns:p14="http://schemas.microsoft.com/office/powerpoint/2010/main" val="2741386866"/>
              </p:ext>
            </p:extLst>
          </p:nvPr>
        </p:nvGraphicFramePr>
        <p:xfrm>
          <a:off x="457196" y="1059582"/>
          <a:ext cx="822960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Lightbulb and gear outline">
            <a:extLst>
              <a:ext uri="{FF2B5EF4-FFF2-40B4-BE49-F238E27FC236}">
                <a16:creationId xmlns:a16="http://schemas.microsoft.com/office/drawing/2014/main" id="{9A19FBC5-77ED-EEA9-4043-AFC8C89294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34308" y="387459"/>
            <a:ext cx="914400" cy="914400"/>
          </a:xfrm>
          <a:prstGeom prst="rect">
            <a:avLst/>
          </a:prstGeom>
        </p:spPr>
      </p:pic>
    </p:spTree>
    <p:extLst>
      <p:ext uri="{BB962C8B-B14F-4D97-AF65-F5344CB8AC3E}">
        <p14:creationId xmlns:p14="http://schemas.microsoft.com/office/powerpoint/2010/main" val="241930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Involvement of actuaries</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Reports provided to less than 1 in 20 divorcing couple in England &amp; Wales each year</a:t>
            </a:r>
          </a:p>
          <a:p>
            <a:pPr marL="201930" indent="-201930"/>
            <a:endParaRPr lang="en-GB" sz="1600" dirty="0">
              <a:latin typeface="Arial"/>
            </a:endParaRPr>
          </a:p>
          <a:p>
            <a:pPr marL="201930" indent="-201930"/>
            <a:r>
              <a:rPr lang="en-GB" sz="1600" dirty="0">
                <a:latin typeface="Arial"/>
              </a:rPr>
              <a:t>Typically significant DB benefits</a:t>
            </a:r>
          </a:p>
          <a:p>
            <a:pPr marL="201930" indent="-201930"/>
            <a:r>
              <a:rPr lang="en-GB" sz="1600" dirty="0">
                <a:latin typeface="Arial"/>
              </a:rPr>
              <a:t>&lt;40 IFoA members currently provide advice</a:t>
            </a:r>
          </a:p>
          <a:p>
            <a:pPr marL="201930" indent="-201930"/>
            <a:r>
              <a:rPr lang="en-GB" sz="1600" dirty="0">
                <a:latin typeface="Arial"/>
              </a:rPr>
              <a:t>Half a dozen firms provide over 90% of reports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22</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395290" y="1160860"/>
            <a:ext cx="8291512" cy="6188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7" descr="Bullseye outline">
            <a:extLst>
              <a:ext uri="{FF2B5EF4-FFF2-40B4-BE49-F238E27FC236}">
                <a16:creationId xmlns:a16="http://schemas.microsoft.com/office/drawing/2014/main" id="{316B835C-5D65-300F-988A-F92E3BF2C4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2" y="214817"/>
            <a:ext cx="914400" cy="914400"/>
          </a:xfrm>
          <a:prstGeom prst="rect">
            <a:avLst/>
          </a:prstGeom>
        </p:spPr>
      </p:pic>
    </p:spTree>
    <p:extLst>
      <p:ext uri="{BB962C8B-B14F-4D97-AF65-F5344CB8AC3E}">
        <p14:creationId xmlns:p14="http://schemas.microsoft.com/office/powerpoint/2010/main" val="220851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Qualifications </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Despite the valuable and highly technical service being provided, there is no required qualification for this advice</a:t>
            </a:r>
            <a:endParaRPr lang="en-GB" sz="1600" dirty="0">
              <a:latin typeface="Arial"/>
            </a:endParaRPr>
          </a:p>
          <a:p>
            <a:pPr marL="201930" indent="-201930"/>
            <a:r>
              <a:rPr lang="en-GB" sz="1600" dirty="0">
                <a:latin typeface="Arial"/>
              </a:rPr>
              <a:t>No requirement for reports to be prepared by IFoA members </a:t>
            </a:r>
          </a:p>
          <a:p>
            <a:pPr marL="201930" indent="-201930"/>
            <a:r>
              <a:rPr lang="en-GB" sz="1600" dirty="0">
                <a:latin typeface="Arial"/>
              </a:rPr>
              <a:t>It’s critical courts receive appropriate expert advice in relation to the often complex pension arrangements of divorcing parties. </a:t>
            </a:r>
          </a:p>
          <a:p>
            <a:pPr marL="201930" indent="-201930"/>
            <a:r>
              <a:rPr lang="en-GB" sz="1600" dirty="0">
                <a:latin typeface="Arial"/>
              </a:rPr>
              <a:t>IFoA members, who benefit from extensive technical training and are subject to professional regulation, are particularly well placed for this type of work.</a:t>
            </a:r>
            <a:endParaRPr lang="en-GB" sz="1600" dirty="0">
              <a:latin typeface="Arial" panose="020B0604020202020204" pitchFamily="34" charset="0"/>
            </a:endParaRP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23</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395290" y="1160860"/>
            <a:ext cx="8291512" cy="6188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8" descr="Contract outline">
            <a:extLst>
              <a:ext uri="{FF2B5EF4-FFF2-40B4-BE49-F238E27FC236}">
                <a16:creationId xmlns:a16="http://schemas.microsoft.com/office/drawing/2014/main" id="{AACE224B-CFCD-6509-24D3-9D79B75E3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402" y="194583"/>
            <a:ext cx="914400" cy="914400"/>
          </a:xfrm>
          <a:prstGeom prst="rect">
            <a:avLst/>
          </a:prstGeom>
        </p:spPr>
      </p:pic>
    </p:spTree>
    <p:extLst>
      <p:ext uri="{BB962C8B-B14F-4D97-AF65-F5344CB8AC3E}">
        <p14:creationId xmlns:p14="http://schemas.microsoft.com/office/powerpoint/2010/main" val="185352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Lawyer views: professional body membership</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24</a:t>
            </a:fld>
            <a:endParaRPr lang="en-GB" dirty="0"/>
          </a:p>
        </p:txBody>
      </p:sp>
      <p:graphicFrame>
        <p:nvGraphicFramePr>
          <p:cNvPr id="9" name="Chart 8">
            <a:extLst>
              <a:ext uri="{FF2B5EF4-FFF2-40B4-BE49-F238E27FC236}">
                <a16:creationId xmlns:a16="http://schemas.microsoft.com/office/drawing/2014/main" id="{A68A6858-A8E6-47FD-A99E-1AAD62FBACA6}"/>
              </a:ext>
            </a:extLst>
          </p:cNvPr>
          <p:cNvGraphicFramePr>
            <a:graphicFrameLocks/>
          </p:cNvGraphicFramePr>
          <p:nvPr>
            <p:extLst>
              <p:ext uri="{D42A27DB-BD31-4B8C-83A1-F6EECF244321}">
                <p14:modId xmlns:p14="http://schemas.microsoft.com/office/powerpoint/2010/main" val="463815381"/>
              </p:ext>
            </p:extLst>
          </p:nvPr>
        </p:nvGraphicFramePr>
        <p:xfrm>
          <a:off x="395290" y="1160860"/>
          <a:ext cx="4181475" cy="2353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E33E707-4BBB-40A9-BDDA-83F73DD3C798}"/>
              </a:ext>
            </a:extLst>
          </p:cNvPr>
          <p:cNvGraphicFramePr>
            <a:graphicFrameLocks/>
          </p:cNvGraphicFramePr>
          <p:nvPr>
            <p:extLst>
              <p:ext uri="{D42A27DB-BD31-4B8C-83A1-F6EECF244321}">
                <p14:modId xmlns:p14="http://schemas.microsoft.com/office/powerpoint/2010/main" val="2388748088"/>
              </p:ext>
            </p:extLst>
          </p:nvPr>
        </p:nvGraphicFramePr>
        <p:xfrm>
          <a:off x="4644007" y="1165842"/>
          <a:ext cx="4101811" cy="234883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28B2933-55C6-C092-750A-274AFB5B44DD}"/>
              </a:ext>
            </a:extLst>
          </p:cNvPr>
          <p:cNvSpPr txBox="1"/>
          <p:nvPr/>
        </p:nvSpPr>
        <p:spPr>
          <a:xfrm>
            <a:off x="392851" y="3579862"/>
            <a:ext cx="8291512" cy="276999"/>
          </a:xfrm>
          <a:prstGeom prst="rect">
            <a:avLst/>
          </a:prstGeom>
          <a:noFill/>
        </p:spPr>
        <p:txBody>
          <a:bodyPr wrap="square">
            <a:spAutoFit/>
          </a:bodyPr>
          <a:lstStyle/>
          <a:p>
            <a:pPr marL="201930" indent="-201930">
              <a:spcBef>
                <a:spcPct val="50000"/>
              </a:spcBef>
              <a:buClr>
                <a:srgbClr val="D9AB16"/>
              </a:buClr>
              <a:buChar char="•"/>
            </a:pPr>
            <a:r>
              <a:rPr lang="en-GB" sz="1200" dirty="0">
                <a:solidFill>
                  <a:srgbClr val="3F4548"/>
                </a:solidFill>
                <a:latin typeface="Arial"/>
                <a:cs typeface="+mn-cs"/>
              </a:rPr>
              <a:t>95% thought it was at least important – up from 93% five years earlier</a:t>
            </a:r>
          </a:p>
        </p:txBody>
      </p:sp>
      <p:sp>
        <p:nvSpPr>
          <p:cNvPr id="3" name="Arrow: Left-Right 2">
            <a:extLst>
              <a:ext uri="{FF2B5EF4-FFF2-40B4-BE49-F238E27FC236}">
                <a16:creationId xmlns:a16="http://schemas.microsoft.com/office/drawing/2014/main" id="{938E9E4E-3559-CFC8-51AE-17E1AC294316}"/>
              </a:ext>
            </a:extLst>
          </p:cNvPr>
          <p:cNvSpPr/>
          <p:nvPr/>
        </p:nvSpPr>
        <p:spPr>
          <a:xfrm>
            <a:off x="971600" y="1666201"/>
            <a:ext cx="1439815" cy="42235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95%</a:t>
            </a:r>
          </a:p>
        </p:txBody>
      </p:sp>
      <p:sp>
        <p:nvSpPr>
          <p:cNvPr id="4" name="TextBox 3">
            <a:extLst>
              <a:ext uri="{FF2B5EF4-FFF2-40B4-BE49-F238E27FC236}">
                <a16:creationId xmlns:a16="http://schemas.microsoft.com/office/drawing/2014/main" id="{3210D3B4-A900-1CFB-0CC9-59E8349CBB23}"/>
              </a:ext>
            </a:extLst>
          </p:cNvPr>
          <p:cNvSpPr txBox="1"/>
          <p:nvPr/>
        </p:nvSpPr>
        <p:spPr>
          <a:xfrm>
            <a:off x="392851" y="3795886"/>
            <a:ext cx="8291512" cy="923330"/>
          </a:xfrm>
          <a:prstGeom prst="rect">
            <a:avLst/>
          </a:prstGeom>
          <a:noFill/>
        </p:spPr>
        <p:txBody>
          <a:bodyPr wrap="square">
            <a:spAutoFit/>
          </a:bodyPr>
          <a:lstStyle/>
          <a:p>
            <a:pPr marL="201930" indent="-201930">
              <a:spcBef>
                <a:spcPct val="50000"/>
              </a:spcBef>
              <a:buClr>
                <a:srgbClr val="D9AB16"/>
              </a:buClr>
              <a:buChar char="•"/>
            </a:pPr>
            <a:r>
              <a:rPr lang="en-GB" sz="1200" dirty="0">
                <a:solidFill>
                  <a:srgbClr val="3F4548"/>
                </a:solidFill>
                <a:latin typeface="Arial"/>
                <a:cs typeface="+mn-cs"/>
              </a:rPr>
              <a:t>When asked specifically whether this was an IFoA member, the figure reduced to 69%, </a:t>
            </a:r>
            <a:br>
              <a:rPr lang="en-GB" sz="1200" dirty="0">
                <a:solidFill>
                  <a:srgbClr val="3F4548"/>
                </a:solidFill>
                <a:latin typeface="Arial"/>
                <a:cs typeface="+mn-cs"/>
              </a:rPr>
            </a:br>
            <a:r>
              <a:rPr lang="en-GB" sz="1200" dirty="0">
                <a:solidFill>
                  <a:srgbClr val="3F4548"/>
                </a:solidFill>
                <a:latin typeface="Arial"/>
                <a:cs typeface="+mn-cs"/>
              </a:rPr>
              <a:t>with 15% saying they didn’t know</a:t>
            </a:r>
          </a:p>
          <a:p>
            <a:pPr marL="201930" indent="-201930">
              <a:spcBef>
                <a:spcPct val="50000"/>
              </a:spcBef>
              <a:buClr>
                <a:srgbClr val="D9AB16"/>
              </a:buClr>
              <a:buChar char="•"/>
            </a:pPr>
            <a:r>
              <a:rPr lang="en-GB" sz="1200" dirty="0">
                <a:solidFill>
                  <a:srgbClr val="3F4548"/>
                </a:solidFill>
                <a:latin typeface="Arial"/>
                <a:cs typeface="+mn-cs"/>
              </a:rPr>
              <a:t>Additionally, 75% agreed or strongly agreed that “</a:t>
            </a:r>
            <a:r>
              <a:rPr lang="en-GB" sz="1200" i="1" dirty="0">
                <a:solidFill>
                  <a:srgbClr val="3F4548"/>
                </a:solidFill>
                <a:latin typeface="Arial"/>
                <a:cs typeface="+mn-cs"/>
              </a:rPr>
              <a:t>it would be helpful for there to be some form of </a:t>
            </a:r>
            <a:br>
              <a:rPr lang="en-GB" sz="1200" i="1" dirty="0">
                <a:solidFill>
                  <a:srgbClr val="3F4548"/>
                </a:solidFill>
                <a:latin typeface="Arial"/>
                <a:cs typeface="+mn-cs"/>
              </a:rPr>
            </a:br>
            <a:r>
              <a:rPr lang="en-GB" sz="1200" i="1" dirty="0">
                <a:solidFill>
                  <a:srgbClr val="3F4548"/>
                </a:solidFill>
                <a:latin typeface="Arial"/>
                <a:cs typeface="+mn-cs"/>
              </a:rPr>
              <a:t>certification indicating the competence of divorce experts</a:t>
            </a:r>
            <a:r>
              <a:rPr lang="en-GB" sz="1200" dirty="0">
                <a:solidFill>
                  <a:srgbClr val="3F4548"/>
                </a:solidFill>
                <a:latin typeface="Arial"/>
                <a:cs typeface="+mn-cs"/>
              </a:rPr>
              <a:t>”.</a:t>
            </a:r>
          </a:p>
        </p:txBody>
      </p:sp>
      <p:sp>
        <p:nvSpPr>
          <p:cNvPr id="7" name="Arrow: Left-Right 6">
            <a:extLst>
              <a:ext uri="{FF2B5EF4-FFF2-40B4-BE49-F238E27FC236}">
                <a16:creationId xmlns:a16="http://schemas.microsoft.com/office/drawing/2014/main" id="{C33659DB-CAA7-D51B-8281-2C49936E9259}"/>
              </a:ext>
            </a:extLst>
          </p:cNvPr>
          <p:cNvSpPr/>
          <p:nvPr/>
        </p:nvSpPr>
        <p:spPr>
          <a:xfrm>
            <a:off x="5191969" y="1666201"/>
            <a:ext cx="1439815" cy="42235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69%</a:t>
            </a:r>
          </a:p>
        </p:txBody>
      </p:sp>
    </p:spTree>
    <p:extLst>
      <p:ext uri="{BB962C8B-B14F-4D97-AF65-F5344CB8AC3E}">
        <p14:creationId xmlns:p14="http://schemas.microsoft.com/office/powerpoint/2010/main" val="272885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of reports</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t>Actuarial reports often need to quote figures on a range of scenarios in line with the instructions received. This typically leads to lengthy and complex reports. </a:t>
            </a:r>
            <a:endParaRPr lang="en-GB" sz="1600" dirty="0">
              <a:latin typeface="Arial"/>
            </a:endParaRPr>
          </a:p>
          <a:p>
            <a:pPr marL="201930" indent="-201930"/>
            <a:r>
              <a:rPr lang="en-GB" sz="1600" dirty="0">
                <a:latin typeface="Arial"/>
              </a:rPr>
              <a:t>The good practices being followed by some actuaries could be adopted by others to help make reports more user friendly across the board. </a:t>
            </a:r>
          </a:p>
          <a:p>
            <a:pPr marL="201930" indent="-201930"/>
            <a:r>
              <a:rPr lang="en-GB" sz="1600" dirty="0">
                <a:latin typeface="Arial"/>
              </a:rPr>
              <a:t>The absence of defined methodology and specific technical standards means there is a range of justifiable approaches adopted by actuaries. </a:t>
            </a:r>
          </a:p>
          <a:p>
            <a:pPr marL="201930" indent="-201930"/>
            <a:r>
              <a:rPr lang="en-GB" sz="1600" dirty="0">
                <a:latin typeface="Arial"/>
              </a:rPr>
              <a:t>This leads to inconsistencies between reports and the need for complex and lengthy explanations of preferred approaches. </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25</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395290" y="1160860"/>
            <a:ext cx="8291512" cy="9144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Document outline">
            <a:extLst>
              <a:ext uri="{FF2B5EF4-FFF2-40B4-BE49-F238E27FC236}">
                <a16:creationId xmlns:a16="http://schemas.microsoft.com/office/drawing/2014/main" id="{57A67861-8E5B-D790-5417-DF43B07028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308" y="144066"/>
            <a:ext cx="914400" cy="914400"/>
          </a:xfrm>
          <a:prstGeom prst="rect">
            <a:avLst/>
          </a:prstGeom>
        </p:spPr>
      </p:pic>
    </p:spTree>
    <p:extLst>
      <p:ext uri="{BB962C8B-B14F-4D97-AF65-F5344CB8AC3E}">
        <p14:creationId xmlns:p14="http://schemas.microsoft.com/office/powerpoint/2010/main" val="272488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of reports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26</a:t>
            </a:fld>
            <a:endParaRPr lang="en-GB" dirty="0"/>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558757531"/>
              </p:ext>
            </p:extLst>
          </p:nvPr>
        </p:nvGraphicFramePr>
        <p:xfrm>
          <a:off x="467544" y="1419622"/>
          <a:ext cx="4104456" cy="23631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hought Bubble: Cloud 10">
            <a:extLst>
              <a:ext uri="{FF2B5EF4-FFF2-40B4-BE49-F238E27FC236}">
                <a16:creationId xmlns:a16="http://schemas.microsoft.com/office/drawing/2014/main" id="{A71E0BFC-972D-9580-9027-22DB67EC7A5C}"/>
              </a:ext>
            </a:extLst>
          </p:cNvPr>
          <p:cNvSpPr/>
          <p:nvPr/>
        </p:nvSpPr>
        <p:spPr>
          <a:xfrm>
            <a:off x="4860032" y="483518"/>
            <a:ext cx="3921790" cy="1584176"/>
          </a:xfrm>
          <a:prstGeom prst="cloud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dirty="0"/>
              <a:t>A challenge to us is communicating complex pension issues to clients in a straightforward way ... to help them agree their divorce settlement.</a:t>
            </a:r>
          </a:p>
        </p:txBody>
      </p:sp>
      <p:sp>
        <p:nvSpPr>
          <p:cNvPr id="13" name="Thought Bubble: Cloud 12">
            <a:extLst>
              <a:ext uri="{FF2B5EF4-FFF2-40B4-BE49-F238E27FC236}">
                <a16:creationId xmlns:a16="http://schemas.microsoft.com/office/drawing/2014/main" id="{2ED1ECC0-0F6C-BBB8-D315-3D05B66A7948}"/>
              </a:ext>
            </a:extLst>
          </p:cNvPr>
          <p:cNvSpPr/>
          <p:nvPr/>
        </p:nvSpPr>
        <p:spPr>
          <a:xfrm>
            <a:off x="4860032" y="2601175"/>
            <a:ext cx="3888683" cy="1431776"/>
          </a:xfrm>
          <a:prstGeom prst="cloudCallout">
            <a:avLst>
              <a:gd name="adj1" fmla="val -16387"/>
              <a:gd name="adj2" fmla="val 5660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i="1" dirty="0"/>
              <a:t>Pension reports need to be simple for lawyers and clients to follow.</a:t>
            </a:r>
          </a:p>
        </p:txBody>
      </p:sp>
      <p:pic>
        <p:nvPicPr>
          <p:cNvPr id="1026" name="Picture 2" descr="Female advocate, female lawyer, female legal adviser, girl attorney ...">
            <a:extLst>
              <a:ext uri="{FF2B5EF4-FFF2-40B4-BE49-F238E27FC236}">
                <a16:creationId xmlns:a16="http://schemas.microsoft.com/office/drawing/2014/main" id="{0ADEA636-551D-850A-9B59-738577FDE5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086151"/>
            <a:ext cx="411165" cy="4111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F96BCB5-7DF0-9EFD-9CAC-7E9E1793B8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7408" y="2139702"/>
            <a:ext cx="566192" cy="56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8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Methodologies</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201930" indent="-201930"/>
            <a:r>
              <a:rPr lang="en-GB" sz="1600" dirty="0">
                <a:latin typeface="Arial"/>
              </a:rPr>
              <a:t>Different terms used for same offsetting methods</a:t>
            </a:r>
          </a:p>
          <a:p>
            <a:pPr marL="201930" indent="-201930"/>
            <a:r>
              <a:rPr lang="en-GB" sz="1600" dirty="0">
                <a:latin typeface="Arial"/>
              </a:rPr>
              <a:t>Clearest examples provided succinct explanation in everyday language:</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27</a:t>
            </a:fld>
            <a:endParaRPr lang="en-GB" dirty="0"/>
          </a:p>
        </p:txBody>
      </p:sp>
      <p:sp>
        <p:nvSpPr>
          <p:cNvPr id="9" name="Rectangle: Rounded Corners 8">
            <a:extLst>
              <a:ext uri="{FF2B5EF4-FFF2-40B4-BE49-F238E27FC236}">
                <a16:creationId xmlns:a16="http://schemas.microsoft.com/office/drawing/2014/main" id="{9204222F-EFDE-50DA-E9D0-6C981E6F9F15}"/>
              </a:ext>
            </a:extLst>
          </p:cNvPr>
          <p:cNvSpPr/>
          <p:nvPr/>
        </p:nvSpPr>
        <p:spPr>
          <a:xfrm>
            <a:off x="5220695" y="2427734"/>
            <a:ext cx="2880320" cy="12724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The ‘Open Market Value’ is the amount of money that is required to replicate the pension promise at retirement, based upon assumed annuity purchase in the open market.</a:t>
            </a:r>
          </a:p>
        </p:txBody>
      </p:sp>
      <p:sp>
        <p:nvSpPr>
          <p:cNvPr id="10" name="Rectangle: Rounded Corners 9">
            <a:extLst>
              <a:ext uri="{FF2B5EF4-FFF2-40B4-BE49-F238E27FC236}">
                <a16:creationId xmlns:a16="http://schemas.microsoft.com/office/drawing/2014/main" id="{2D545F4B-31D3-F908-7736-2A11202A7E63}"/>
              </a:ext>
            </a:extLst>
          </p:cNvPr>
          <p:cNvSpPr/>
          <p:nvPr/>
        </p:nvSpPr>
        <p:spPr>
          <a:xfrm>
            <a:off x="457196" y="2427734"/>
            <a:ext cx="3817046" cy="18722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The assumptions I have adopted which are consistent with my ‘Capital Value’ basis are designed to quantify the fund which would be required to secure broadly comparable net of tax benefits by purchase of an annuity at the assumed retirement age. </a:t>
            </a:r>
          </a:p>
          <a:p>
            <a:pPr algn="ctr"/>
            <a:endParaRPr lang="en-GB" sz="1100" dirty="0"/>
          </a:p>
          <a:p>
            <a:pPr algn="ctr"/>
            <a:r>
              <a:rPr lang="en-GB" sz="1100" dirty="0"/>
              <a:t>The investment return assumed over the period to retirement is on the basis that a relatively prudent investment approach is adopted. </a:t>
            </a:r>
          </a:p>
        </p:txBody>
      </p:sp>
      <p:pic>
        <p:nvPicPr>
          <p:cNvPr id="11" name="Graphic 10" descr="Gears outline">
            <a:extLst>
              <a:ext uri="{FF2B5EF4-FFF2-40B4-BE49-F238E27FC236}">
                <a16:creationId xmlns:a16="http://schemas.microsoft.com/office/drawing/2014/main" id="{5ACD995E-B731-D96E-0625-3A4D6C9A20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308" y="246460"/>
            <a:ext cx="914400" cy="914400"/>
          </a:xfrm>
          <a:prstGeom prst="rect">
            <a:avLst/>
          </a:prstGeom>
        </p:spPr>
      </p:pic>
    </p:spTree>
    <p:extLst>
      <p:ext uri="{BB962C8B-B14F-4D97-AF65-F5344CB8AC3E}">
        <p14:creationId xmlns:p14="http://schemas.microsoft.com/office/powerpoint/2010/main" val="157983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6054-67B7-7099-1321-2F4E120EBB25}"/>
              </a:ext>
            </a:extLst>
          </p:cNvPr>
          <p:cNvSpPr>
            <a:spLocks noGrp="1"/>
          </p:cNvSpPr>
          <p:nvPr>
            <p:ph type="title"/>
          </p:nvPr>
        </p:nvSpPr>
        <p:spPr/>
        <p:txBody>
          <a:bodyPr/>
          <a:lstStyle/>
          <a:p>
            <a:r>
              <a:rPr lang="en-GB" dirty="0"/>
              <a:t>Views on standards</a:t>
            </a:r>
          </a:p>
        </p:txBody>
      </p:sp>
      <p:sp>
        <p:nvSpPr>
          <p:cNvPr id="4" name="Date Placeholder 3">
            <a:extLst>
              <a:ext uri="{FF2B5EF4-FFF2-40B4-BE49-F238E27FC236}">
                <a16:creationId xmlns:a16="http://schemas.microsoft.com/office/drawing/2014/main" id="{AD595D08-6D50-5B00-185A-EE87C831E5F7}"/>
              </a:ext>
            </a:extLst>
          </p:cNvPr>
          <p:cNvSpPr>
            <a:spLocks noGrp="1"/>
          </p:cNvSpPr>
          <p:nvPr>
            <p:ph type="dt" sz="half" idx="10"/>
          </p:nvPr>
        </p:nvSpPr>
        <p:spPr/>
        <p:txBody>
          <a:bodyPr/>
          <a:lstStyle/>
          <a:p>
            <a:r>
              <a:rPr lang="en-US"/>
              <a:t>16 June 2020</a:t>
            </a:r>
            <a:endParaRPr lang="en-GB" dirty="0"/>
          </a:p>
        </p:txBody>
      </p:sp>
      <p:graphicFrame>
        <p:nvGraphicFramePr>
          <p:cNvPr id="5" name="Chart 4">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667896068"/>
              </p:ext>
            </p:extLst>
          </p:nvPr>
        </p:nvGraphicFramePr>
        <p:xfrm>
          <a:off x="417114" y="1161176"/>
          <a:ext cx="4176465" cy="3491058"/>
        </p:xfrm>
        <a:graphic>
          <a:graphicData uri="http://schemas.openxmlformats.org/drawingml/2006/chart">
            <c:chart xmlns:c="http://schemas.openxmlformats.org/drawingml/2006/chart" xmlns:r="http://schemas.openxmlformats.org/officeDocument/2006/relationships" r:id="rId2"/>
          </a:graphicData>
        </a:graphic>
      </p:graphicFrame>
      <p:sp>
        <p:nvSpPr>
          <p:cNvPr id="6" name="Thought Bubble: Cloud 5">
            <a:extLst>
              <a:ext uri="{FF2B5EF4-FFF2-40B4-BE49-F238E27FC236}">
                <a16:creationId xmlns:a16="http://schemas.microsoft.com/office/drawing/2014/main" id="{B1E70721-8269-DF6E-1F97-DD903241D73F}"/>
              </a:ext>
            </a:extLst>
          </p:cNvPr>
          <p:cNvSpPr/>
          <p:nvPr/>
        </p:nvSpPr>
        <p:spPr>
          <a:xfrm>
            <a:off x="4777732" y="345624"/>
            <a:ext cx="4143439" cy="1115102"/>
          </a:xfrm>
          <a:prstGeom prst="cloudCallout">
            <a:avLst>
              <a:gd name="adj1" fmla="val -41485"/>
              <a:gd name="adj2" fmla="val 39589"/>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i="1" dirty="0"/>
              <a:t>IFoA standards cover the broad outline that is needed. The PAG guide is the fuller document and covers much more the technical information needed.</a:t>
            </a:r>
          </a:p>
        </p:txBody>
      </p:sp>
      <p:pic>
        <p:nvPicPr>
          <p:cNvPr id="7" name="Picture 2">
            <a:extLst>
              <a:ext uri="{FF2B5EF4-FFF2-40B4-BE49-F238E27FC236}">
                <a16:creationId xmlns:a16="http://schemas.microsoft.com/office/drawing/2014/main" id="{C4F5ECEE-F9DB-CA80-BF07-7F92AE56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401" y="1213634"/>
            <a:ext cx="494184" cy="494184"/>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4F44BAE7-65E1-8D4E-CED9-D4C44FB556AB}"/>
              </a:ext>
            </a:extLst>
          </p:cNvPr>
          <p:cNvSpPr/>
          <p:nvPr/>
        </p:nvSpPr>
        <p:spPr>
          <a:xfrm>
            <a:off x="4974298" y="3305323"/>
            <a:ext cx="2736304" cy="996618"/>
          </a:xfrm>
          <a:prstGeom prst="cloudCallout">
            <a:avLst>
              <a:gd name="adj1" fmla="val -48431"/>
              <a:gd name="adj2" fmla="val 513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i="1" dirty="0"/>
              <a:t>There should be an interaction between a  working party of the IFoA and family lawyers on this</a:t>
            </a:r>
          </a:p>
        </p:txBody>
      </p:sp>
      <p:pic>
        <p:nvPicPr>
          <p:cNvPr id="11" name="Picture 2">
            <a:extLst>
              <a:ext uri="{FF2B5EF4-FFF2-40B4-BE49-F238E27FC236}">
                <a16:creationId xmlns:a16="http://schemas.microsoft.com/office/drawing/2014/main" id="{EFF72E54-9532-4FFB-04C8-C0F8F7F481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579" y="4150947"/>
            <a:ext cx="494184" cy="494184"/>
          </a:xfrm>
          <a:prstGeom prst="rect">
            <a:avLst/>
          </a:prstGeom>
          <a:noFill/>
          <a:extLst>
            <a:ext uri="{909E8E84-426E-40DD-AFC4-6F175D3DCCD1}">
              <a14:hiddenFill xmlns:a14="http://schemas.microsoft.com/office/drawing/2010/main">
                <a:solidFill>
                  <a:srgbClr val="FFFFFF"/>
                </a:solidFill>
              </a14:hiddenFill>
            </a:ext>
          </a:extLst>
        </p:spPr>
      </p:pic>
      <p:sp>
        <p:nvSpPr>
          <p:cNvPr id="13" name="Thought Bubble: Cloud 12">
            <a:extLst>
              <a:ext uri="{FF2B5EF4-FFF2-40B4-BE49-F238E27FC236}">
                <a16:creationId xmlns:a16="http://schemas.microsoft.com/office/drawing/2014/main" id="{BBC65BAB-661F-4F69-F3EF-8B39376C6732}"/>
              </a:ext>
            </a:extLst>
          </p:cNvPr>
          <p:cNvSpPr/>
          <p:nvPr/>
        </p:nvSpPr>
        <p:spPr>
          <a:xfrm>
            <a:off x="4283969" y="1599894"/>
            <a:ext cx="4635680" cy="1424777"/>
          </a:xfrm>
          <a:prstGeom prst="cloudCallout">
            <a:avLst>
              <a:gd name="adj1" fmla="val 44418"/>
              <a:gd name="adj2" fmla="val 43061"/>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r>
              <a:rPr lang="en-GB" sz="1100" i="1" dirty="0"/>
              <a:t>Clients often comment that the summary of findings showing the percentages is what they need and that the 20 pages or so of granular detail confuses and adds little. There must be a way of producing these reports in a standard format which will benefit everyone.</a:t>
            </a:r>
          </a:p>
        </p:txBody>
      </p:sp>
      <p:pic>
        <p:nvPicPr>
          <p:cNvPr id="14" name="Picture 2" descr="Female advocate, female lawyer, female legal adviser, girl attorney ...">
            <a:extLst>
              <a:ext uri="{FF2B5EF4-FFF2-40B4-BE49-F238E27FC236}">
                <a16:creationId xmlns:a16="http://schemas.microsoft.com/office/drawing/2014/main" id="{1153C70C-788E-A967-B5D6-4630F46949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2791" y="2890403"/>
            <a:ext cx="411165" cy="41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423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Collection of data from pension schemes and providers is a major issue. </a:t>
            </a:r>
            <a:endParaRPr lang="en-GB" sz="1600" dirty="0">
              <a:latin typeface="Arial"/>
            </a:endParaRPr>
          </a:p>
          <a:p>
            <a:pPr marL="201930" indent="-201930"/>
            <a:r>
              <a:rPr lang="en-GB" sz="1600" dirty="0">
                <a:latin typeface="Arial"/>
              </a:rPr>
              <a:t>Actuaries highlighted data collection as an issue</a:t>
            </a:r>
          </a:p>
          <a:p>
            <a:pPr marL="201930" indent="-201930"/>
            <a:r>
              <a:rPr lang="en-GB" sz="1600" dirty="0">
                <a:latin typeface="Arial"/>
              </a:rPr>
              <a:t>In the survey of lawyers, we heard a consistent view, with the timely collection of data being a bigger issue now than five years ago</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29</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426244" y="1160860"/>
            <a:ext cx="8291512" cy="6188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8" descr="Cloud Computing outline">
            <a:extLst>
              <a:ext uri="{FF2B5EF4-FFF2-40B4-BE49-F238E27FC236}">
                <a16:creationId xmlns:a16="http://schemas.microsoft.com/office/drawing/2014/main" id="{2A0F900D-569A-EACD-BF74-4D253BE91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7880" y="144066"/>
            <a:ext cx="914400" cy="914400"/>
          </a:xfrm>
          <a:prstGeom prst="rect">
            <a:avLst/>
          </a:prstGeom>
        </p:spPr>
      </p:pic>
    </p:spTree>
    <p:extLst>
      <p:ext uri="{BB962C8B-B14F-4D97-AF65-F5344CB8AC3E}">
        <p14:creationId xmlns:p14="http://schemas.microsoft.com/office/powerpoint/2010/main" val="15588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Thematic Review Programme</a:t>
            </a:r>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29 May 2024</a:t>
            </a:fld>
            <a:endParaRPr lang="en-GB" dirty="0">
              <a:solidFill>
                <a:prstClr val="white"/>
              </a:solidFill>
            </a:endParaRPr>
          </a:p>
        </p:txBody>
      </p:sp>
    </p:spTree>
    <p:extLst>
      <p:ext uri="{BB962C8B-B14F-4D97-AF65-F5344CB8AC3E}">
        <p14:creationId xmlns:p14="http://schemas.microsoft.com/office/powerpoint/2010/main" val="3392252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30</a:t>
            </a:fld>
            <a:endParaRPr lang="en-GB" dirty="0"/>
          </a:p>
        </p:txBody>
      </p:sp>
      <p:sp>
        <p:nvSpPr>
          <p:cNvPr id="11" name="Thought Bubble: Cloud 10">
            <a:extLst>
              <a:ext uri="{FF2B5EF4-FFF2-40B4-BE49-F238E27FC236}">
                <a16:creationId xmlns:a16="http://schemas.microsoft.com/office/drawing/2014/main" id="{A71E0BFC-972D-9580-9027-22DB67EC7A5C}"/>
              </a:ext>
            </a:extLst>
          </p:cNvPr>
          <p:cNvSpPr/>
          <p:nvPr/>
        </p:nvSpPr>
        <p:spPr>
          <a:xfrm>
            <a:off x="5076056" y="1160860"/>
            <a:ext cx="3201710" cy="1276803"/>
          </a:xfrm>
          <a:prstGeom prst="cloud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i="1" dirty="0"/>
              <a:t>Reliance on third party providers for data and scheme information while under time pressure from solicitors is a challenge</a:t>
            </a:r>
          </a:p>
        </p:txBody>
      </p:sp>
      <p:sp>
        <p:nvSpPr>
          <p:cNvPr id="13" name="Thought Bubble: Cloud 12">
            <a:extLst>
              <a:ext uri="{FF2B5EF4-FFF2-40B4-BE49-F238E27FC236}">
                <a16:creationId xmlns:a16="http://schemas.microsoft.com/office/drawing/2014/main" id="{2ED1ECC0-0F6C-BBB8-D315-3D05B66A7948}"/>
              </a:ext>
            </a:extLst>
          </p:cNvPr>
          <p:cNvSpPr/>
          <p:nvPr/>
        </p:nvSpPr>
        <p:spPr>
          <a:xfrm>
            <a:off x="5062314" y="2895370"/>
            <a:ext cx="3201710" cy="1194711"/>
          </a:xfrm>
          <a:prstGeom prst="cloudCallout">
            <a:avLst>
              <a:gd name="adj1" fmla="val -16387"/>
              <a:gd name="adj2" fmla="val 5660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i="1" dirty="0"/>
              <a:t>The biggest problems I have experienced in the last 12 months are … the length of time it can take pension providers to give CETVs.</a:t>
            </a:r>
          </a:p>
        </p:txBody>
      </p:sp>
      <p:pic>
        <p:nvPicPr>
          <p:cNvPr id="1026" name="Picture 2" descr="Female advocate, female lawyer, female legal adviser, girl attorney ...">
            <a:extLst>
              <a:ext uri="{FF2B5EF4-FFF2-40B4-BE49-F238E27FC236}">
                <a16:creationId xmlns:a16="http://schemas.microsoft.com/office/drawing/2014/main" id="{0ADEA636-551D-850A-9B59-738577FDE5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218955"/>
            <a:ext cx="411165" cy="4111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6DA3751B-B4FB-4A63-8EF0-F8003FDFFCAD}"/>
              </a:ext>
            </a:extLst>
          </p:cNvPr>
          <p:cNvGraphicFramePr>
            <a:graphicFrameLocks/>
          </p:cNvGraphicFramePr>
          <p:nvPr>
            <p:extLst>
              <p:ext uri="{D42A27DB-BD31-4B8C-83A1-F6EECF244321}">
                <p14:modId xmlns:p14="http://schemas.microsoft.com/office/powerpoint/2010/main" val="4198319266"/>
              </p:ext>
            </p:extLst>
          </p:nvPr>
        </p:nvGraphicFramePr>
        <p:xfrm>
          <a:off x="426364" y="1088344"/>
          <a:ext cx="4004226" cy="1782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BC67B6FC-C1DC-44AA-8368-D07AD31180D3}"/>
              </a:ext>
            </a:extLst>
          </p:cNvPr>
          <p:cNvGraphicFramePr>
            <a:graphicFrameLocks/>
          </p:cNvGraphicFramePr>
          <p:nvPr>
            <p:extLst>
              <p:ext uri="{D42A27DB-BD31-4B8C-83A1-F6EECF244321}">
                <p14:modId xmlns:p14="http://schemas.microsoft.com/office/powerpoint/2010/main" val="3690850626"/>
              </p:ext>
            </p:extLst>
          </p:nvPr>
        </p:nvGraphicFramePr>
        <p:xfrm>
          <a:off x="395286" y="2870877"/>
          <a:ext cx="4004226"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9553210-DA64-06EB-C546-69400E46854E}"/>
              </a:ext>
            </a:extLst>
          </p:cNvPr>
          <p:cNvSpPr txBox="1"/>
          <p:nvPr/>
        </p:nvSpPr>
        <p:spPr>
          <a:xfrm>
            <a:off x="1403352" y="1646303"/>
            <a:ext cx="864392" cy="215444"/>
          </a:xfrm>
          <a:prstGeom prst="rect">
            <a:avLst/>
          </a:prstGeom>
          <a:noFill/>
        </p:spPr>
        <p:txBody>
          <a:bodyPr wrap="square" rtlCol="0">
            <a:spAutoFit/>
          </a:bodyPr>
          <a:lstStyle/>
          <a:p>
            <a:r>
              <a:rPr lang="en-GB" sz="800" b="1" dirty="0"/>
              <a:t>Problem: 62%</a:t>
            </a:r>
          </a:p>
        </p:txBody>
      </p:sp>
      <p:sp>
        <p:nvSpPr>
          <p:cNvPr id="9" name="TextBox 8">
            <a:extLst>
              <a:ext uri="{FF2B5EF4-FFF2-40B4-BE49-F238E27FC236}">
                <a16:creationId xmlns:a16="http://schemas.microsoft.com/office/drawing/2014/main" id="{71766CE9-3E53-6CA1-2793-40B95250AF43}"/>
              </a:ext>
            </a:extLst>
          </p:cNvPr>
          <p:cNvSpPr txBox="1"/>
          <p:nvPr/>
        </p:nvSpPr>
        <p:spPr>
          <a:xfrm>
            <a:off x="1259632" y="3405969"/>
            <a:ext cx="864392" cy="215444"/>
          </a:xfrm>
          <a:prstGeom prst="rect">
            <a:avLst/>
          </a:prstGeom>
          <a:noFill/>
        </p:spPr>
        <p:txBody>
          <a:bodyPr wrap="square" rtlCol="0">
            <a:spAutoFit/>
          </a:bodyPr>
          <a:lstStyle/>
          <a:p>
            <a:r>
              <a:rPr lang="en-GB" sz="800" b="1" dirty="0"/>
              <a:t>Problem: 68%</a:t>
            </a:r>
          </a:p>
        </p:txBody>
      </p:sp>
      <p:sp>
        <p:nvSpPr>
          <p:cNvPr id="10" name="TextBox 9">
            <a:extLst>
              <a:ext uri="{FF2B5EF4-FFF2-40B4-BE49-F238E27FC236}">
                <a16:creationId xmlns:a16="http://schemas.microsoft.com/office/drawing/2014/main" id="{55FCC110-3534-8F5C-028A-A224686FB7C8}"/>
              </a:ext>
            </a:extLst>
          </p:cNvPr>
          <p:cNvSpPr txBox="1"/>
          <p:nvPr/>
        </p:nvSpPr>
        <p:spPr>
          <a:xfrm>
            <a:off x="1403352" y="3902677"/>
            <a:ext cx="864392" cy="215444"/>
          </a:xfrm>
          <a:prstGeom prst="rect">
            <a:avLst/>
          </a:prstGeom>
          <a:noFill/>
        </p:spPr>
        <p:txBody>
          <a:bodyPr wrap="square" rtlCol="0">
            <a:spAutoFit/>
          </a:bodyPr>
          <a:lstStyle/>
          <a:p>
            <a:r>
              <a:rPr lang="en-GB" sz="800" b="1" dirty="0"/>
              <a:t>Problem: 57%</a:t>
            </a:r>
          </a:p>
        </p:txBody>
      </p:sp>
      <p:pic>
        <p:nvPicPr>
          <p:cNvPr id="7" name="Picture 2">
            <a:extLst>
              <a:ext uri="{FF2B5EF4-FFF2-40B4-BE49-F238E27FC236}">
                <a16:creationId xmlns:a16="http://schemas.microsoft.com/office/drawing/2014/main" id="{C16AB0A7-1BB2-08FD-0AB6-1322034AA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2608" y="2464952"/>
            <a:ext cx="494184" cy="49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5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and complaints</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Actuaries rarely receive feedback on their reports or on the outcome of the case </a:t>
            </a:r>
            <a:endParaRPr lang="en-GB" sz="1600" dirty="0">
              <a:latin typeface="Arial"/>
            </a:endParaRPr>
          </a:p>
          <a:p>
            <a:pPr marL="201930" indent="-201930"/>
            <a:r>
              <a:rPr lang="en-GB" sz="1600" dirty="0">
                <a:latin typeface="Arial"/>
              </a:rPr>
              <a:t>Little feedback despite by FPR requirement</a:t>
            </a:r>
          </a:p>
          <a:p>
            <a:pPr marL="201930" indent="-201930"/>
            <a:r>
              <a:rPr lang="en-GB" sz="1600" dirty="0">
                <a:latin typeface="Arial"/>
              </a:rPr>
              <a:t>Missed opportunity for continuous improvement</a:t>
            </a:r>
          </a:p>
          <a:p>
            <a:pPr marL="201930" indent="-201930"/>
            <a:endParaRPr lang="en-GB" sz="1600" dirty="0">
              <a:latin typeface="Arial"/>
            </a:endParaRPr>
          </a:p>
          <a:p>
            <a:pPr marL="0" indent="0">
              <a:buNone/>
            </a:pPr>
            <a:r>
              <a:rPr lang="en-GB" sz="1600" b="1" dirty="0">
                <a:latin typeface="Arial"/>
              </a:rPr>
              <a:t>Finding: </a:t>
            </a:r>
            <a:r>
              <a:rPr lang="en-GB" sz="1600" dirty="0">
                <a:latin typeface="Arial"/>
              </a:rPr>
              <a:t>Although complaints are very rare, actuaries do not set out in their reports how to complain about their services</a:t>
            </a:r>
          </a:p>
          <a:p>
            <a:pPr marL="201930" indent="-201930"/>
            <a:r>
              <a:rPr lang="en-GB" sz="1600" dirty="0">
                <a:latin typeface="Arial"/>
              </a:rPr>
              <a:t>PAG report advocates experts have a “</a:t>
            </a:r>
            <a:r>
              <a:rPr lang="en-GB" sz="1600" i="1" dirty="0">
                <a:latin typeface="Arial"/>
              </a:rPr>
              <a:t>meaningful and operational complaints system in place</a:t>
            </a:r>
            <a:r>
              <a:rPr lang="en-GB" sz="1600" dirty="0">
                <a:latin typeface="Arial"/>
              </a:rPr>
              <a:t>”</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29 May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31</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426244" y="1160860"/>
            <a:ext cx="8291512" cy="6188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50D2CE8-3635-9E78-4983-4873173C3057}"/>
              </a:ext>
            </a:extLst>
          </p:cNvPr>
          <p:cNvSpPr/>
          <p:nvPr/>
        </p:nvSpPr>
        <p:spPr>
          <a:xfrm>
            <a:off x="426244" y="2926683"/>
            <a:ext cx="8291512" cy="6188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Questions outline">
            <a:extLst>
              <a:ext uri="{FF2B5EF4-FFF2-40B4-BE49-F238E27FC236}">
                <a16:creationId xmlns:a16="http://schemas.microsoft.com/office/drawing/2014/main" id="{2FBB7893-962A-D803-AC3F-1956097D7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3454" y="135052"/>
            <a:ext cx="792332" cy="792332"/>
          </a:xfrm>
          <a:prstGeom prst="rect">
            <a:avLst/>
          </a:prstGeom>
        </p:spPr>
      </p:pic>
    </p:spTree>
    <p:extLst>
      <p:ext uri="{BB962C8B-B14F-4D97-AF65-F5344CB8AC3E}">
        <p14:creationId xmlns:p14="http://schemas.microsoft.com/office/powerpoint/2010/main" val="3774856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Going forward</a:t>
            </a:r>
          </a:p>
        </p:txBody>
      </p:sp>
      <p:sp>
        <p:nvSpPr>
          <p:cNvPr id="3" name="Date Placeholder 2"/>
          <p:cNvSpPr>
            <a:spLocks noGrp="1"/>
          </p:cNvSpPr>
          <p:nvPr>
            <p:ph type="dt" sz="half" idx="10"/>
          </p:nvPr>
        </p:nvSpPr>
        <p:spPr/>
        <p:txBody>
          <a:bodyPr/>
          <a:lstStyle/>
          <a:p>
            <a:pPr fontAlgn="base">
              <a:spcBef>
                <a:spcPct val="0"/>
              </a:spcBef>
              <a:spcAft>
                <a:spcPct val="0"/>
              </a:spcAft>
            </a:pPr>
            <a:fld id="{5743E887-12C5-44C9-9F24-D16372B3DD45}" type="datetime4">
              <a:rPr lang="en-GB" smtClean="0">
                <a:solidFill>
                  <a:srgbClr val="3F4548"/>
                </a:solidFill>
              </a:rPr>
              <a:t>29 May 2024</a:t>
            </a:fld>
            <a:endParaRPr lang="en-GB" dirty="0">
              <a:solidFill>
                <a:srgbClr val="3F4548"/>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32</a:t>
            </a:fld>
            <a:endParaRPr lang="en-GB" dirty="0"/>
          </a:p>
        </p:txBody>
      </p:sp>
      <p:graphicFrame>
        <p:nvGraphicFramePr>
          <p:cNvPr id="6" name="Diagram 5"/>
          <p:cNvGraphicFramePr/>
          <p:nvPr>
            <p:extLst>
              <p:ext uri="{D42A27DB-BD31-4B8C-83A1-F6EECF244321}">
                <p14:modId xmlns:p14="http://schemas.microsoft.com/office/powerpoint/2010/main" val="1919314873"/>
              </p:ext>
            </p:extLst>
          </p:nvPr>
        </p:nvGraphicFramePr>
        <p:xfrm>
          <a:off x="476394" y="987574"/>
          <a:ext cx="8210410" cy="343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595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3</a:t>
            </a:r>
          </a:p>
        </p:txBody>
      </p:sp>
      <p:sp>
        <p:nvSpPr>
          <p:cNvPr id="3" name="Subtitle 2"/>
          <p:cNvSpPr>
            <a:spLocks noGrp="1"/>
          </p:cNvSpPr>
          <p:nvPr>
            <p:ph type="subTitle" idx="1"/>
          </p:nvPr>
        </p:nvSpPr>
        <p:spPr>
          <a:xfrm>
            <a:off x="395292" y="2085975"/>
            <a:ext cx="7849116" cy="755805"/>
          </a:xfrm>
        </p:spPr>
        <p:txBody>
          <a:bodyPr/>
          <a:lstStyle/>
          <a:p>
            <a:r>
              <a:rPr lang="en-GB" dirty="0"/>
              <a:t>Who should carry out Pensions on Divorce advice?</a:t>
            </a:r>
          </a:p>
        </p:txBody>
      </p:sp>
      <p:graphicFrame>
        <p:nvGraphicFramePr>
          <p:cNvPr id="4" name="Diagram 3">
            <a:extLst>
              <a:ext uri="{FF2B5EF4-FFF2-40B4-BE49-F238E27FC236}">
                <a16:creationId xmlns:a16="http://schemas.microsoft.com/office/drawing/2014/main" id="{CAF556FF-61A9-D9B4-7866-8DC8CDC2B691}"/>
              </a:ext>
            </a:extLst>
          </p:cNvPr>
          <p:cNvGraphicFramePr/>
          <p:nvPr>
            <p:extLst>
              <p:ext uri="{D42A27DB-BD31-4B8C-83A1-F6EECF244321}">
                <p14:modId xmlns:p14="http://schemas.microsoft.com/office/powerpoint/2010/main" val="3947169855"/>
              </p:ext>
            </p:extLst>
          </p:nvPr>
        </p:nvGraphicFramePr>
        <p:xfrm>
          <a:off x="420692" y="2841780"/>
          <a:ext cx="8328016" cy="127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2242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8304-5F25-7B34-60C3-BD6864F56B8C}"/>
              </a:ext>
            </a:extLst>
          </p:cNvPr>
          <p:cNvSpPr>
            <a:spLocks noGrp="1"/>
          </p:cNvSpPr>
          <p:nvPr>
            <p:ph type="title"/>
          </p:nvPr>
        </p:nvSpPr>
        <p:spPr/>
        <p:txBody>
          <a:bodyPr/>
          <a:lstStyle/>
          <a:p>
            <a:r>
              <a:rPr lang="en-GB" dirty="0" err="1"/>
              <a:t>IFoA</a:t>
            </a:r>
            <a:r>
              <a:rPr lang="en-GB" dirty="0"/>
              <a:t> Regulatory Board</a:t>
            </a:r>
          </a:p>
        </p:txBody>
      </p:sp>
      <p:sp>
        <p:nvSpPr>
          <p:cNvPr id="3" name="Content Placeholder 2">
            <a:extLst>
              <a:ext uri="{FF2B5EF4-FFF2-40B4-BE49-F238E27FC236}">
                <a16:creationId xmlns:a16="http://schemas.microsoft.com/office/drawing/2014/main" id="{71DE8F09-72EB-6735-BE0D-948096141690}"/>
              </a:ext>
            </a:extLst>
          </p:cNvPr>
          <p:cNvSpPr>
            <a:spLocks noGrp="1"/>
          </p:cNvSpPr>
          <p:nvPr>
            <p:ph idx="1"/>
          </p:nvPr>
        </p:nvSpPr>
        <p:spPr>
          <a:xfrm>
            <a:off x="395292" y="1179785"/>
            <a:ext cx="8291512" cy="3480197"/>
          </a:xfrm>
        </p:spPr>
        <p:txBody>
          <a:bodyPr/>
          <a:lstStyle/>
          <a:p>
            <a:pPr marL="201930" indent="-201930"/>
            <a:r>
              <a:rPr lang="en-GB" sz="1300" dirty="0"/>
              <a:t>Welcomes Thematic Review report</a:t>
            </a:r>
            <a:endParaRPr lang="en-US" sz="1300" dirty="0"/>
          </a:p>
          <a:p>
            <a:pPr marL="201930" indent="-201930"/>
            <a:r>
              <a:rPr lang="en-GB" sz="1300" dirty="0"/>
              <a:t>Thanks members and organisations that took part – and family lawyers who completed survey</a:t>
            </a:r>
          </a:p>
          <a:p>
            <a:pPr marL="201930" indent="-201930"/>
            <a:r>
              <a:rPr lang="en-GB" sz="1300" dirty="0"/>
              <a:t>Critical courts receive appropriate expert advice – technically skilled and regulated actuaries well placed to provide</a:t>
            </a:r>
          </a:p>
          <a:p>
            <a:pPr marL="201930" indent="-201930"/>
            <a:r>
              <a:rPr lang="en-GB" sz="1300" dirty="0"/>
              <a:t>Board welcomes the finding that, in general, actuarial work was of good quality with sound levels of compliance with standards</a:t>
            </a:r>
          </a:p>
          <a:p>
            <a:pPr marL="201930" indent="-201930"/>
            <a:r>
              <a:rPr lang="en-GB" sz="1300" dirty="0"/>
              <a:t>No concerns with PAG guidance, but range of methods may benefit from more standardisation</a:t>
            </a:r>
          </a:p>
          <a:p>
            <a:pPr marL="201930" indent="-201930"/>
            <a:r>
              <a:rPr lang="en-GB" sz="1300" dirty="0"/>
              <a:t>Considering actions:</a:t>
            </a:r>
          </a:p>
          <a:p>
            <a:pPr marL="537845" lvl="1" indent="-200660"/>
            <a:r>
              <a:rPr lang="en-GB" sz="1300" dirty="0"/>
              <a:t>discuss with fellow regulators and other stakeholders</a:t>
            </a:r>
          </a:p>
          <a:p>
            <a:pPr marL="201930" indent="-201930"/>
            <a:r>
              <a:rPr lang="en-GB" sz="1300" dirty="0"/>
              <a:t>Encourages divorce actuaries to reflect on the review findings, including good practice examples, to further enhance their work</a:t>
            </a:r>
          </a:p>
          <a:p>
            <a:pPr marL="201930" indent="-201930"/>
            <a:r>
              <a:rPr lang="en-GB" sz="1300" dirty="0"/>
              <a:t>Given consumer-facing nature of this work, Board endorses PAG recommendation that </a:t>
            </a:r>
            <a:br>
              <a:rPr lang="en-GB" sz="1300" dirty="0"/>
            </a:br>
            <a:r>
              <a:rPr lang="en-GB" sz="1300" dirty="0"/>
              <a:t>actuaries should have a complaints process</a:t>
            </a:r>
          </a:p>
          <a:p>
            <a:pPr marL="201930" indent="-201930"/>
            <a:endParaRPr lang="en-GB" dirty="0"/>
          </a:p>
        </p:txBody>
      </p:sp>
      <p:sp>
        <p:nvSpPr>
          <p:cNvPr id="6" name="Date Placeholder 3">
            <a:extLst>
              <a:ext uri="{FF2B5EF4-FFF2-40B4-BE49-F238E27FC236}">
                <a16:creationId xmlns:a16="http://schemas.microsoft.com/office/drawing/2014/main" id="{CB350463-7CD6-B0BE-1DF7-2DA9326B0916}"/>
              </a:ext>
            </a:extLst>
          </p:cNvPr>
          <p:cNvSpPr>
            <a:spLocks noGrp="1"/>
          </p:cNvSpPr>
          <p:nvPr>
            <p:ph type="dt" sz="half" idx="10"/>
          </p:nvPr>
        </p:nvSpPr>
        <p:spPr>
          <a:xfrm>
            <a:off x="395289" y="4807744"/>
            <a:ext cx="2016125" cy="248841"/>
          </a:xfrm>
        </p:spPr>
        <p:txBody>
          <a:bodyPr wrap="square" anchor="t">
            <a:normAutofit/>
          </a:bodyPr>
          <a:lstStyle/>
          <a:p>
            <a:pPr>
              <a:spcAft>
                <a:spcPts val="450"/>
              </a:spcAft>
            </a:pPr>
            <a:fld id="{A72BB45F-77FA-44E0-BDD2-E8267DFB7E60}" type="datetime4">
              <a:rPr lang="en-GB" smtClean="0">
                <a:solidFill>
                  <a:srgbClr val="3F4548"/>
                </a:solidFill>
              </a:rPr>
              <a:pPr>
                <a:spcAft>
                  <a:spcPts val="450"/>
                </a:spcAft>
              </a:pPr>
              <a:t>29 May 2024</a:t>
            </a:fld>
            <a:endParaRPr lang="en-GB" dirty="0">
              <a:solidFill>
                <a:srgbClr val="3F4548"/>
              </a:solidFill>
            </a:endParaRPr>
          </a:p>
        </p:txBody>
      </p:sp>
      <p:sp>
        <p:nvSpPr>
          <p:cNvPr id="7" name="Slide Number Placeholder 3">
            <a:extLst>
              <a:ext uri="{FF2B5EF4-FFF2-40B4-BE49-F238E27FC236}">
                <a16:creationId xmlns:a16="http://schemas.microsoft.com/office/drawing/2014/main" id="{E70D133C-FC7D-AC8A-01CA-EFFFD595F5BD}"/>
              </a:ext>
            </a:extLst>
          </p:cNvPr>
          <p:cNvSpPr>
            <a:spLocks noGrp="1"/>
          </p:cNvSpPr>
          <p:nvPr>
            <p:ph type="sldNum" sz="quarter" idx="12"/>
          </p:nvPr>
        </p:nvSpPr>
        <p:spPr>
          <a:xfrm>
            <a:off x="8101015" y="4801797"/>
            <a:ext cx="647700" cy="254794"/>
          </a:xfrm>
        </p:spPr>
        <p:txBody>
          <a:bodyPr/>
          <a:lstStyle/>
          <a:p>
            <a:pPr fontAlgn="base">
              <a:spcBef>
                <a:spcPct val="0"/>
              </a:spcBef>
              <a:spcAft>
                <a:spcPct val="0"/>
              </a:spcAft>
            </a:pPr>
            <a:fld id="{65C5C0B4-F90D-4B90-B187-E84366B07232}" type="slidenum">
              <a:rPr lang="en-GB" smtClean="0"/>
              <a:pPr fontAlgn="base">
                <a:spcBef>
                  <a:spcPct val="0"/>
                </a:spcBef>
                <a:spcAft>
                  <a:spcPct val="0"/>
                </a:spcAft>
              </a:pPr>
              <a:t>34</a:t>
            </a:fld>
            <a:endParaRPr lang="en-GB" dirty="0"/>
          </a:p>
        </p:txBody>
      </p:sp>
    </p:spTree>
    <p:extLst>
      <p:ext uri="{BB962C8B-B14F-4D97-AF65-F5344CB8AC3E}">
        <p14:creationId xmlns:p14="http://schemas.microsoft.com/office/powerpoint/2010/main" val="91434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presentation are those of the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IFoA.</a:t>
            </a:r>
          </a:p>
        </p:txBody>
      </p:sp>
      <p:sp>
        <p:nvSpPr>
          <p:cNvPr id="10" name="Rectangular Callout 9"/>
          <p:cNvSpPr/>
          <p:nvPr/>
        </p:nvSpPr>
        <p:spPr>
          <a:xfrm>
            <a:off x="383382" y="519931"/>
            <a:ext cx="408060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7" name="Rectangular Callout 6"/>
          <p:cNvSpPr/>
          <p:nvPr/>
        </p:nvSpPr>
        <p:spPr>
          <a:xfrm>
            <a:off x="4680012" y="519931"/>
            <a:ext cx="4068703" cy="1296144"/>
          </a:xfrm>
          <a:prstGeom prst="wedgeRectCallout">
            <a:avLst>
              <a:gd name="adj1" fmla="val -53799"/>
              <a:gd name="adj2" fmla="val 1275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2" name="Title 1"/>
          <p:cNvSpPr>
            <a:spLocks noGrp="1"/>
          </p:cNvSpPr>
          <p:nvPr>
            <p:ph type="title"/>
          </p:nvPr>
        </p:nvSpPr>
        <p:spPr>
          <a:xfrm>
            <a:off x="571500" y="739380"/>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Tree>
    <p:extLst>
      <p:ext uri="{BB962C8B-B14F-4D97-AF65-F5344CB8AC3E}">
        <p14:creationId xmlns:p14="http://schemas.microsoft.com/office/powerpoint/2010/main" val="279259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the Thematic Review programme</a:t>
            </a:r>
          </a:p>
        </p:txBody>
      </p:sp>
      <p:graphicFrame>
        <p:nvGraphicFramePr>
          <p:cNvPr id="6" name="Content Placeholder 5"/>
          <p:cNvGraphicFramePr>
            <a:graphicFrameLocks noGrp="1"/>
          </p:cNvGraphicFramePr>
          <p:nvPr>
            <p:ph idx="1"/>
          </p:nvPr>
        </p:nvGraphicFramePr>
        <p:xfrm>
          <a:off x="899592" y="1168004"/>
          <a:ext cx="6810053" cy="221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3">
            <a:extLst>
              <a:ext uri="{FF2B5EF4-FFF2-40B4-BE49-F238E27FC236}">
                <a16:creationId xmlns:a16="http://schemas.microsoft.com/office/drawing/2014/main" id="{3A54E1AC-4ACC-9B44-177F-DC76CD94953A}"/>
              </a:ext>
            </a:extLst>
          </p:cNvPr>
          <p:cNvSpPr>
            <a:spLocks noGrp="1"/>
          </p:cNvSpPr>
          <p:nvPr>
            <p:ph type="dt" sz="half" idx="10"/>
          </p:nvPr>
        </p:nvSpPr>
        <p:spPr>
          <a:xfrm>
            <a:off x="395290" y="4807744"/>
            <a:ext cx="2016125" cy="248841"/>
          </a:xfrm>
        </p:spPr>
        <p:txBody>
          <a:bodyPr/>
          <a:lstStyle/>
          <a:p>
            <a:fld id="{BC1242CF-12C1-4411-B532-E91306108269}" type="datetime4">
              <a:rPr lang="en-GB" smtClean="0">
                <a:solidFill>
                  <a:srgbClr val="3F4548"/>
                </a:solidFill>
              </a:rPr>
              <a:pPr/>
              <a:t>29 May 2024</a:t>
            </a:fld>
            <a:endParaRPr lang="en-GB" dirty="0">
              <a:solidFill>
                <a:srgbClr val="3F4548"/>
              </a:solidFill>
            </a:endParaRPr>
          </a:p>
        </p:txBody>
      </p:sp>
      <p:sp>
        <p:nvSpPr>
          <p:cNvPr id="4" name="Slide Number Placeholder 4">
            <a:extLst>
              <a:ext uri="{FF2B5EF4-FFF2-40B4-BE49-F238E27FC236}">
                <a16:creationId xmlns:a16="http://schemas.microsoft.com/office/drawing/2014/main" id="{EF6BE064-85CD-4A37-730E-CEAC34644FF9}"/>
              </a:ext>
            </a:extLst>
          </p:cNvPr>
          <p:cNvSpPr txBox="1">
            <a:spLocks/>
          </p:cNvSpPr>
          <p:nvPr/>
        </p:nvSpPr>
        <p:spPr bwMode="auto">
          <a:xfrm>
            <a:off x="8005390" y="4775196"/>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GB"/>
            </a:defPPr>
            <a:lvl1pPr algn="r" rtl="0" fontAlgn="base">
              <a:spcBef>
                <a:spcPct val="0"/>
              </a:spcBef>
              <a:spcAft>
                <a:spcPct val="0"/>
              </a:spcAft>
              <a:defRPr sz="900" kern="1200">
                <a:solidFill>
                  <a:srgbClr val="3F4548"/>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pPr defTabSz="685800" fontAlgn="auto">
              <a:spcBef>
                <a:spcPts val="0"/>
              </a:spcBef>
              <a:spcAft>
                <a:spcPts val="0"/>
              </a:spcAft>
            </a:pPr>
            <a:fld id="{CCC5EDD3-CB13-45EB-8A5C-B486875EE4D2}" type="slidenum">
              <a:rPr lang="en-GB" smtClean="0">
                <a:latin typeface="Arial"/>
                <a:cs typeface="Arial"/>
              </a:rPr>
              <a:pPr defTabSz="685800" fontAlgn="auto">
                <a:spcBef>
                  <a:spcPts val="0"/>
                </a:spcBef>
                <a:spcAft>
                  <a:spcPts val="0"/>
                </a:spcAft>
              </a:pPr>
              <a:t>4</a:t>
            </a:fld>
            <a:endParaRPr lang="en-GB" dirty="0">
              <a:latin typeface="Arial"/>
              <a:cs typeface="Arial"/>
            </a:endParaRPr>
          </a:p>
        </p:txBody>
      </p:sp>
      <p:sp>
        <p:nvSpPr>
          <p:cNvPr id="5" name="Content Placeholder 4">
            <a:extLst>
              <a:ext uri="{FF2B5EF4-FFF2-40B4-BE49-F238E27FC236}">
                <a16:creationId xmlns:a16="http://schemas.microsoft.com/office/drawing/2014/main" id="{B6D58A76-27C8-0760-85D7-C46FA8275B2B}"/>
              </a:ext>
            </a:extLst>
          </p:cNvPr>
          <p:cNvSpPr txBox="1">
            <a:spLocks/>
          </p:cNvSpPr>
          <p:nvPr/>
        </p:nvSpPr>
        <p:spPr bwMode="auto">
          <a:xfrm>
            <a:off x="490910" y="3598499"/>
            <a:ext cx="6810052" cy="118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marL="0" indent="0">
              <a:buNone/>
            </a:pPr>
            <a:r>
              <a:rPr kumimoji="0" lang="en-GB" b="1" i="0" u="none" strike="noStrike" kern="0" cap="none" spc="0" normalizeH="0" baseline="0" noProof="0" dirty="0">
                <a:ln>
                  <a:noFill/>
                </a:ln>
                <a:solidFill>
                  <a:srgbClr val="D9AB16"/>
                </a:solidFill>
                <a:effectLst/>
                <a:uLnTx/>
                <a:uFillTx/>
                <a:latin typeface="Arial"/>
                <a:ea typeface="+mj-ea"/>
                <a:cs typeface="Arial"/>
              </a:rPr>
              <a:t>Benefits</a:t>
            </a:r>
          </a:p>
          <a:p>
            <a:r>
              <a:rPr lang="en-GB" sz="1600" kern="0" dirty="0"/>
              <a:t>Independent objective feedback to members</a:t>
            </a:r>
          </a:p>
          <a:p>
            <a:r>
              <a:rPr lang="en-GB" sz="1600" kern="0" dirty="0"/>
              <a:t>To build a meaningful picture of actuarial work being undertaken</a:t>
            </a:r>
          </a:p>
        </p:txBody>
      </p:sp>
    </p:spTree>
    <p:extLst>
      <p:ext uri="{BB962C8B-B14F-4D97-AF65-F5344CB8AC3E}">
        <p14:creationId xmlns:p14="http://schemas.microsoft.com/office/powerpoint/2010/main" val="421440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work to date</a:t>
            </a:r>
          </a:p>
        </p:txBody>
      </p:sp>
      <p:sp>
        <p:nvSpPr>
          <p:cNvPr id="20" name="Slide Number Placeholder 4">
            <a:extLst>
              <a:ext uri="{FF2B5EF4-FFF2-40B4-BE49-F238E27FC236}">
                <a16:creationId xmlns:a16="http://schemas.microsoft.com/office/drawing/2014/main" id="{EA40C79F-7A8C-DA37-5DCD-1C456BA4277E}"/>
              </a:ext>
            </a:extLst>
          </p:cNvPr>
          <p:cNvSpPr>
            <a:spLocks noGrp="1"/>
          </p:cNvSpPr>
          <p:nvPr>
            <p:ph type="sldNum" sz="quarter" idx="12"/>
          </p:nvPr>
        </p:nvSpPr>
        <p:spPr/>
        <p:txBody>
          <a:bodyPr/>
          <a:lstStyle>
            <a:lvl1pPr>
              <a:defRPr/>
            </a:lvl1pPr>
          </a:lstStyle>
          <a:p>
            <a:pPr defTabSz="685766" fontAlgn="auto">
              <a:spcBef>
                <a:spcPts val="0"/>
              </a:spcBef>
              <a:spcAft>
                <a:spcPts val="0"/>
              </a:spcAft>
            </a:pPr>
            <a:fld id="{CCC5EDD3-CB13-45EB-8A5C-B486875EE4D2}" type="slidenum">
              <a:rPr lang="en-GB">
                <a:latin typeface="Arial"/>
                <a:cs typeface="Arial"/>
              </a:rPr>
              <a:pPr defTabSz="685766" fontAlgn="auto">
                <a:spcBef>
                  <a:spcPts val="0"/>
                </a:spcBef>
                <a:spcAft>
                  <a:spcPts val="0"/>
                </a:spcAft>
              </a:pPr>
              <a:t>5</a:t>
            </a:fld>
            <a:endParaRPr lang="en-GB" dirty="0">
              <a:latin typeface="Arial"/>
              <a:cs typeface="Arial"/>
            </a:endParaRPr>
          </a:p>
        </p:txBody>
      </p:sp>
      <p:pic>
        <p:nvPicPr>
          <p:cNvPr id="9" name="Picture 8">
            <a:extLst>
              <a:ext uri="{FF2B5EF4-FFF2-40B4-BE49-F238E27FC236}">
                <a16:creationId xmlns:a16="http://schemas.microsoft.com/office/drawing/2014/main" id="{FA48D379-840A-CA98-640E-85E6D904C9BC}"/>
              </a:ext>
            </a:extLst>
          </p:cNvPr>
          <p:cNvPicPr>
            <a:picLocks noChangeAspect="1"/>
          </p:cNvPicPr>
          <p:nvPr/>
        </p:nvPicPr>
        <p:blipFill>
          <a:blip r:embed="rId3"/>
          <a:stretch>
            <a:fillRect/>
          </a:stretch>
        </p:blipFill>
        <p:spPr>
          <a:xfrm>
            <a:off x="6942395" y="1491631"/>
            <a:ext cx="1929133" cy="1238893"/>
          </a:xfrm>
          <a:prstGeom prst="rect">
            <a:avLst/>
          </a:prstGeom>
        </p:spPr>
      </p:pic>
      <p:pic>
        <p:nvPicPr>
          <p:cNvPr id="12" name="Picture 11">
            <a:extLst>
              <a:ext uri="{FF2B5EF4-FFF2-40B4-BE49-F238E27FC236}">
                <a16:creationId xmlns:a16="http://schemas.microsoft.com/office/drawing/2014/main" id="{E994A81D-FAFC-3CF3-33C8-72DE13F0503E}"/>
              </a:ext>
            </a:extLst>
          </p:cNvPr>
          <p:cNvPicPr>
            <a:picLocks noChangeAspect="1"/>
          </p:cNvPicPr>
          <p:nvPr/>
        </p:nvPicPr>
        <p:blipFill>
          <a:blip r:embed="rId4"/>
          <a:stretch>
            <a:fillRect/>
          </a:stretch>
        </p:blipFill>
        <p:spPr>
          <a:xfrm>
            <a:off x="4784781" y="1491630"/>
            <a:ext cx="1929134" cy="1238894"/>
          </a:xfrm>
          <a:prstGeom prst="rect">
            <a:avLst/>
          </a:prstGeom>
        </p:spPr>
      </p:pic>
      <p:pic>
        <p:nvPicPr>
          <p:cNvPr id="13" name="Picture 12">
            <a:extLst>
              <a:ext uri="{FF2B5EF4-FFF2-40B4-BE49-F238E27FC236}">
                <a16:creationId xmlns:a16="http://schemas.microsoft.com/office/drawing/2014/main" id="{626E9EBC-AA3A-54E8-65D4-48EAB7EB3B4B}"/>
              </a:ext>
            </a:extLst>
          </p:cNvPr>
          <p:cNvPicPr>
            <a:picLocks noChangeAspect="1"/>
          </p:cNvPicPr>
          <p:nvPr/>
        </p:nvPicPr>
        <p:blipFill rotWithShape="1">
          <a:blip r:embed="rId5"/>
          <a:srcRect t="-1" b="54541"/>
          <a:stretch/>
        </p:blipFill>
        <p:spPr>
          <a:xfrm>
            <a:off x="2645276" y="1516780"/>
            <a:ext cx="1906003" cy="1220774"/>
          </a:xfrm>
          <a:prstGeom prst="rect">
            <a:avLst/>
          </a:prstGeom>
        </p:spPr>
      </p:pic>
      <p:pic>
        <p:nvPicPr>
          <p:cNvPr id="14" name="Picture 13">
            <a:extLst>
              <a:ext uri="{FF2B5EF4-FFF2-40B4-BE49-F238E27FC236}">
                <a16:creationId xmlns:a16="http://schemas.microsoft.com/office/drawing/2014/main" id="{C97ED4D4-B87F-53EE-43BA-AB73A1D38BDE}"/>
              </a:ext>
            </a:extLst>
          </p:cNvPr>
          <p:cNvPicPr>
            <a:picLocks noChangeAspect="1"/>
          </p:cNvPicPr>
          <p:nvPr/>
        </p:nvPicPr>
        <p:blipFill rotWithShape="1">
          <a:blip r:embed="rId6"/>
          <a:srcRect t="2149" b="52391"/>
          <a:stretch/>
        </p:blipFill>
        <p:spPr>
          <a:xfrm>
            <a:off x="504981" y="1525840"/>
            <a:ext cx="1906003" cy="1211714"/>
          </a:xfrm>
          <a:prstGeom prst="rect">
            <a:avLst/>
          </a:prstGeom>
        </p:spPr>
      </p:pic>
      <p:sp>
        <p:nvSpPr>
          <p:cNvPr id="15" name="TextBox 14">
            <a:extLst>
              <a:ext uri="{FF2B5EF4-FFF2-40B4-BE49-F238E27FC236}">
                <a16:creationId xmlns:a16="http://schemas.microsoft.com/office/drawing/2014/main" id="{2F4CCEFA-BBD5-9E9B-B47A-AC40F822E8A6}"/>
              </a:ext>
            </a:extLst>
          </p:cNvPr>
          <p:cNvSpPr txBox="1"/>
          <p:nvPr/>
        </p:nvSpPr>
        <p:spPr>
          <a:xfrm>
            <a:off x="6860538" y="1038666"/>
            <a:ext cx="1785919" cy="461665"/>
          </a:xfrm>
          <a:prstGeom prst="rect">
            <a:avLst/>
          </a:prstGeom>
          <a:noFill/>
        </p:spPr>
        <p:txBody>
          <a:bodyPr wrap="square" rtlCol="0">
            <a:spAutoFit/>
          </a:bodyPr>
          <a:lstStyle/>
          <a:p>
            <a:pPr defTabSz="685766" fontAlgn="auto">
              <a:spcBef>
                <a:spcPts val="0"/>
              </a:spcBef>
              <a:spcAft>
                <a:spcPts val="450"/>
              </a:spcAft>
              <a:defRPr/>
            </a:pPr>
            <a:r>
              <a:rPr lang="en-GB" sz="1200" b="1" dirty="0">
                <a:solidFill>
                  <a:schemeClr val="accent1"/>
                </a:solidFill>
                <a:latin typeface="Arial"/>
                <a:cs typeface="Arial"/>
              </a:rPr>
              <a:t>Funeral plan trusts</a:t>
            </a:r>
            <a:br>
              <a:rPr lang="en-GB" sz="1200" b="1" dirty="0">
                <a:solidFill>
                  <a:srgbClr val="4096B8"/>
                </a:solidFill>
                <a:latin typeface="Arial"/>
                <a:cs typeface="Arial"/>
              </a:rPr>
            </a:br>
            <a:r>
              <a:rPr lang="en-GB" sz="1200" b="1" dirty="0">
                <a:solidFill>
                  <a:srgbClr val="3F4548"/>
                </a:solidFill>
                <a:latin typeface="Arial"/>
                <a:cs typeface="Arial"/>
              </a:rPr>
              <a:t>March 2022</a:t>
            </a:r>
          </a:p>
        </p:txBody>
      </p:sp>
      <p:sp>
        <p:nvSpPr>
          <p:cNvPr id="16" name="TextBox 15">
            <a:extLst>
              <a:ext uri="{FF2B5EF4-FFF2-40B4-BE49-F238E27FC236}">
                <a16:creationId xmlns:a16="http://schemas.microsoft.com/office/drawing/2014/main" id="{A04FD846-3C6D-9A78-BFA4-D61D5C78D8ED}"/>
              </a:ext>
            </a:extLst>
          </p:cNvPr>
          <p:cNvSpPr txBox="1"/>
          <p:nvPr/>
        </p:nvSpPr>
        <p:spPr>
          <a:xfrm>
            <a:off x="4720242" y="1038666"/>
            <a:ext cx="1785919" cy="461665"/>
          </a:xfrm>
          <a:prstGeom prst="rect">
            <a:avLst/>
          </a:prstGeom>
          <a:noFill/>
        </p:spPr>
        <p:txBody>
          <a:bodyPr wrap="square" rtlCol="0">
            <a:spAutoFit/>
          </a:bodyPr>
          <a:lstStyle/>
          <a:p>
            <a:pPr defTabSz="685766" fontAlgn="auto">
              <a:spcBef>
                <a:spcPts val="0"/>
              </a:spcBef>
              <a:spcAft>
                <a:spcPts val="450"/>
              </a:spcAft>
              <a:defRPr/>
            </a:pPr>
            <a:r>
              <a:rPr lang="en-GB" sz="1200" b="1" dirty="0">
                <a:solidFill>
                  <a:schemeClr val="accent1"/>
                </a:solidFill>
                <a:latin typeface="Arial"/>
                <a:cs typeface="Arial"/>
              </a:rPr>
              <a:t>Climate-related risk</a:t>
            </a:r>
            <a:br>
              <a:rPr lang="en-GB" sz="1200" b="1" dirty="0">
                <a:solidFill>
                  <a:schemeClr val="accent1"/>
                </a:solidFill>
                <a:latin typeface="Arial"/>
                <a:cs typeface="Arial"/>
              </a:rPr>
            </a:br>
            <a:r>
              <a:rPr lang="en-GB" sz="1200" b="1" dirty="0">
                <a:solidFill>
                  <a:srgbClr val="3F4548"/>
                </a:solidFill>
                <a:latin typeface="Arial"/>
                <a:cs typeface="Arial"/>
              </a:rPr>
              <a:t>November 2021</a:t>
            </a:r>
          </a:p>
        </p:txBody>
      </p:sp>
      <p:sp>
        <p:nvSpPr>
          <p:cNvPr id="17" name="TextBox 16">
            <a:extLst>
              <a:ext uri="{FF2B5EF4-FFF2-40B4-BE49-F238E27FC236}">
                <a16:creationId xmlns:a16="http://schemas.microsoft.com/office/drawing/2014/main" id="{0F5D0E5D-F7B6-3658-60E0-DFB10FFB64B4}"/>
              </a:ext>
            </a:extLst>
          </p:cNvPr>
          <p:cNvSpPr txBox="1"/>
          <p:nvPr/>
        </p:nvSpPr>
        <p:spPr>
          <a:xfrm>
            <a:off x="2555776" y="1046086"/>
            <a:ext cx="2085002" cy="461665"/>
          </a:xfrm>
          <a:prstGeom prst="rect">
            <a:avLst/>
          </a:prstGeom>
          <a:noFill/>
        </p:spPr>
        <p:txBody>
          <a:bodyPr wrap="square" rtlCol="0">
            <a:spAutoFit/>
          </a:bodyPr>
          <a:lstStyle/>
          <a:p>
            <a:pPr defTabSz="685766" fontAlgn="auto">
              <a:spcBef>
                <a:spcPts val="0"/>
              </a:spcBef>
              <a:spcAft>
                <a:spcPts val="450"/>
              </a:spcAft>
              <a:defRPr/>
            </a:pPr>
            <a:r>
              <a:rPr lang="en-GB" sz="1200" b="1" dirty="0">
                <a:solidFill>
                  <a:schemeClr val="accent1"/>
                </a:solidFill>
                <a:latin typeface="Arial"/>
                <a:cs typeface="Arial"/>
              </a:rPr>
              <a:t>General Insurance pricing</a:t>
            </a:r>
            <a:br>
              <a:rPr lang="en-GB" sz="1200" b="1" dirty="0">
                <a:solidFill>
                  <a:srgbClr val="4096B8"/>
                </a:solidFill>
                <a:latin typeface="Arial"/>
                <a:cs typeface="Arial"/>
              </a:rPr>
            </a:br>
            <a:r>
              <a:rPr lang="en-GB" sz="1200" b="1" dirty="0">
                <a:solidFill>
                  <a:srgbClr val="3F4548"/>
                </a:solidFill>
                <a:latin typeface="Arial"/>
                <a:cs typeface="Arial"/>
              </a:rPr>
              <a:t>June 2021</a:t>
            </a:r>
          </a:p>
        </p:txBody>
      </p:sp>
      <p:pic>
        <p:nvPicPr>
          <p:cNvPr id="5" name="Picture 5" descr="Graphical user interface, application&#10;&#10;Description automatically generated">
            <a:extLst>
              <a:ext uri="{FF2B5EF4-FFF2-40B4-BE49-F238E27FC236}">
                <a16:creationId xmlns:a16="http://schemas.microsoft.com/office/drawing/2014/main" id="{C2FE09D9-BD07-FF1B-2EEC-19420A881734}"/>
              </a:ext>
            </a:extLst>
          </p:cNvPr>
          <p:cNvPicPr>
            <a:picLocks noChangeAspect="1"/>
          </p:cNvPicPr>
          <p:nvPr/>
        </p:nvPicPr>
        <p:blipFill>
          <a:blip r:embed="rId7"/>
          <a:stretch>
            <a:fillRect/>
          </a:stretch>
        </p:blipFill>
        <p:spPr>
          <a:xfrm>
            <a:off x="504981" y="3231051"/>
            <a:ext cx="1910645" cy="1257250"/>
          </a:xfrm>
          <a:prstGeom prst="rect">
            <a:avLst/>
          </a:prstGeom>
        </p:spPr>
      </p:pic>
      <p:sp>
        <p:nvSpPr>
          <p:cNvPr id="6" name="TextBox 5">
            <a:extLst>
              <a:ext uri="{FF2B5EF4-FFF2-40B4-BE49-F238E27FC236}">
                <a16:creationId xmlns:a16="http://schemas.microsoft.com/office/drawing/2014/main" id="{77DEE967-40FE-7093-F474-1797E2FBCF95}"/>
              </a:ext>
            </a:extLst>
          </p:cNvPr>
          <p:cNvSpPr txBox="1"/>
          <p:nvPr/>
        </p:nvSpPr>
        <p:spPr>
          <a:xfrm>
            <a:off x="415480" y="2791327"/>
            <a:ext cx="2085002" cy="461665"/>
          </a:xfrm>
          <a:prstGeom prst="rect">
            <a:avLst/>
          </a:prstGeom>
          <a:noFill/>
        </p:spPr>
        <p:txBody>
          <a:bodyPr wrap="square" lIns="91440" tIns="45720" rIns="91440" bIns="45720" rtlCol="0" anchor="t">
            <a:spAutoFit/>
          </a:bodyPr>
          <a:lstStyle/>
          <a:p>
            <a:pPr defTabSz="685766">
              <a:spcBef>
                <a:spcPts val="0"/>
              </a:spcBef>
              <a:spcAft>
                <a:spcPts val="450"/>
              </a:spcAft>
              <a:defRPr/>
            </a:pPr>
            <a:r>
              <a:rPr lang="en-GB" sz="1200" b="1" dirty="0">
                <a:solidFill>
                  <a:schemeClr val="accent1"/>
                </a:solidFill>
                <a:latin typeface="Arial"/>
                <a:cs typeface="Arial"/>
              </a:rPr>
              <a:t>Equity release</a:t>
            </a:r>
            <a:br>
              <a:rPr lang="en-GB" sz="1200" b="1" dirty="0">
                <a:solidFill>
                  <a:srgbClr val="4096B8"/>
                </a:solidFill>
                <a:latin typeface="Arial"/>
                <a:cs typeface="Arial"/>
              </a:rPr>
            </a:br>
            <a:r>
              <a:rPr lang="en-GB" sz="1200" b="1" dirty="0">
                <a:solidFill>
                  <a:srgbClr val="3F4548"/>
                </a:solidFill>
                <a:latin typeface="Arial"/>
                <a:cs typeface="Arial"/>
              </a:rPr>
              <a:t>December 2022</a:t>
            </a:r>
            <a:endParaRPr lang="en-US" dirty="0"/>
          </a:p>
        </p:txBody>
      </p:sp>
      <p:sp>
        <p:nvSpPr>
          <p:cNvPr id="8" name="TextBox 7">
            <a:extLst>
              <a:ext uri="{FF2B5EF4-FFF2-40B4-BE49-F238E27FC236}">
                <a16:creationId xmlns:a16="http://schemas.microsoft.com/office/drawing/2014/main" id="{2FCB6C36-E9DF-2FE1-CC22-6BE34323DCF4}"/>
              </a:ext>
            </a:extLst>
          </p:cNvPr>
          <p:cNvSpPr txBox="1"/>
          <p:nvPr/>
        </p:nvSpPr>
        <p:spPr>
          <a:xfrm>
            <a:off x="415480" y="1024530"/>
            <a:ext cx="2085002" cy="461665"/>
          </a:xfrm>
          <a:prstGeom prst="rect">
            <a:avLst/>
          </a:prstGeom>
          <a:noFill/>
        </p:spPr>
        <p:txBody>
          <a:bodyPr wrap="square" rtlCol="0">
            <a:spAutoFit/>
          </a:bodyPr>
          <a:lstStyle/>
          <a:p>
            <a:pPr defTabSz="685766" fontAlgn="auto">
              <a:spcBef>
                <a:spcPts val="0"/>
              </a:spcBef>
              <a:spcAft>
                <a:spcPts val="450"/>
              </a:spcAft>
              <a:defRPr/>
            </a:pPr>
            <a:r>
              <a:rPr lang="en-GB" sz="1200" b="1" dirty="0">
                <a:solidFill>
                  <a:schemeClr val="accent1"/>
                </a:solidFill>
                <a:latin typeface="Arial"/>
                <a:cs typeface="Arial"/>
              </a:rPr>
              <a:t>Pensions actuarial factors</a:t>
            </a:r>
            <a:br>
              <a:rPr lang="en-GB" sz="1200" b="1" dirty="0">
                <a:solidFill>
                  <a:srgbClr val="4096B8"/>
                </a:solidFill>
                <a:latin typeface="Arial"/>
                <a:cs typeface="Arial"/>
              </a:rPr>
            </a:br>
            <a:r>
              <a:rPr lang="en-GB" sz="1200" b="1" dirty="0">
                <a:solidFill>
                  <a:srgbClr val="3F4548"/>
                </a:solidFill>
                <a:latin typeface="Arial"/>
                <a:cs typeface="Arial"/>
              </a:rPr>
              <a:t>December 2020</a:t>
            </a:r>
          </a:p>
        </p:txBody>
      </p:sp>
      <p:pic>
        <p:nvPicPr>
          <p:cNvPr id="18" name="Picture 17">
            <a:extLst>
              <a:ext uri="{FF2B5EF4-FFF2-40B4-BE49-F238E27FC236}">
                <a16:creationId xmlns:a16="http://schemas.microsoft.com/office/drawing/2014/main" id="{D3CB6954-DA73-9F96-03A0-77324B2D42C3}"/>
              </a:ext>
            </a:extLst>
          </p:cNvPr>
          <p:cNvPicPr>
            <a:picLocks noChangeAspect="1"/>
          </p:cNvPicPr>
          <p:nvPr/>
        </p:nvPicPr>
        <p:blipFill>
          <a:blip r:embed="rId8"/>
          <a:stretch>
            <a:fillRect/>
          </a:stretch>
        </p:blipFill>
        <p:spPr>
          <a:xfrm>
            <a:off x="2660679" y="3216556"/>
            <a:ext cx="1935410" cy="1286239"/>
          </a:xfrm>
          <a:prstGeom prst="rect">
            <a:avLst/>
          </a:prstGeom>
        </p:spPr>
      </p:pic>
      <p:sp>
        <p:nvSpPr>
          <p:cNvPr id="19" name="TextBox 18">
            <a:extLst>
              <a:ext uri="{FF2B5EF4-FFF2-40B4-BE49-F238E27FC236}">
                <a16:creationId xmlns:a16="http://schemas.microsoft.com/office/drawing/2014/main" id="{BB249B3B-9E80-86B7-3B38-CFFF2812EDE8}"/>
              </a:ext>
            </a:extLst>
          </p:cNvPr>
          <p:cNvSpPr txBox="1"/>
          <p:nvPr/>
        </p:nvSpPr>
        <p:spPr>
          <a:xfrm>
            <a:off x="2575720" y="2802868"/>
            <a:ext cx="1785919" cy="461665"/>
          </a:xfrm>
          <a:prstGeom prst="rect">
            <a:avLst/>
          </a:prstGeom>
          <a:noFill/>
        </p:spPr>
        <p:txBody>
          <a:bodyPr wrap="square" rtlCol="0">
            <a:spAutoFit/>
          </a:bodyPr>
          <a:lstStyle/>
          <a:p>
            <a:pPr defTabSz="685766" fontAlgn="auto">
              <a:spcBef>
                <a:spcPts val="0"/>
              </a:spcBef>
              <a:spcAft>
                <a:spcPts val="450"/>
              </a:spcAft>
              <a:defRPr/>
            </a:pPr>
            <a:r>
              <a:rPr lang="en-GB" sz="1200" b="1" dirty="0">
                <a:solidFill>
                  <a:schemeClr val="accent1"/>
                </a:solidFill>
                <a:latin typeface="Arial"/>
                <a:cs typeface="Arial"/>
              </a:rPr>
              <a:t>Corporate pensions</a:t>
            </a:r>
            <a:br>
              <a:rPr lang="en-GB" sz="1200" b="1" dirty="0">
                <a:solidFill>
                  <a:srgbClr val="4096B8"/>
                </a:solidFill>
                <a:latin typeface="Arial"/>
                <a:cs typeface="Arial"/>
              </a:rPr>
            </a:br>
            <a:r>
              <a:rPr lang="en-GB" sz="1200" b="1" dirty="0">
                <a:solidFill>
                  <a:srgbClr val="3F4548"/>
                </a:solidFill>
                <a:latin typeface="Arial"/>
                <a:cs typeface="Arial"/>
              </a:rPr>
              <a:t>April 2023</a:t>
            </a:r>
          </a:p>
        </p:txBody>
      </p:sp>
      <p:sp>
        <p:nvSpPr>
          <p:cNvPr id="3" name="Date Placeholder 3">
            <a:extLst>
              <a:ext uri="{FF2B5EF4-FFF2-40B4-BE49-F238E27FC236}">
                <a16:creationId xmlns:a16="http://schemas.microsoft.com/office/drawing/2014/main" id="{E0B57961-C4F4-800F-0328-E32CE003C4B4}"/>
              </a:ext>
            </a:extLst>
          </p:cNvPr>
          <p:cNvSpPr>
            <a:spLocks noGrp="1"/>
          </p:cNvSpPr>
          <p:nvPr>
            <p:ph type="dt" sz="half" idx="10"/>
          </p:nvPr>
        </p:nvSpPr>
        <p:spPr>
          <a:xfrm>
            <a:off x="395291" y="4807745"/>
            <a:ext cx="2016125" cy="248841"/>
          </a:xfrm>
        </p:spPr>
        <p:txBody>
          <a:bodyPr/>
          <a:lstStyle/>
          <a:p>
            <a:fld id="{BC1242CF-12C1-4411-B532-E91306108269}" type="datetime4">
              <a:rPr lang="en-GB" smtClean="0">
                <a:solidFill>
                  <a:srgbClr val="3F4548"/>
                </a:solidFill>
              </a:rPr>
              <a:pPr/>
              <a:t>29 May 2024</a:t>
            </a:fld>
            <a:endParaRPr lang="en-GB" dirty="0">
              <a:solidFill>
                <a:srgbClr val="3F4548"/>
              </a:solidFill>
            </a:endParaRPr>
          </a:p>
        </p:txBody>
      </p:sp>
      <p:pic>
        <p:nvPicPr>
          <p:cNvPr id="4" name="Picture 3">
            <a:extLst>
              <a:ext uri="{FF2B5EF4-FFF2-40B4-BE49-F238E27FC236}">
                <a16:creationId xmlns:a16="http://schemas.microsoft.com/office/drawing/2014/main" id="{47C60AF8-E94E-D48F-3E47-1082BDB62B94}"/>
              </a:ext>
            </a:extLst>
          </p:cNvPr>
          <p:cNvPicPr>
            <a:picLocks noChangeAspect="1"/>
          </p:cNvPicPr>
          <p:nvPr/>
        </p:nvPicPr>
        <p:blipFill>
          <a:blip r:embed="rId9"/>
          <a:stretch>
            <a:fillRect/>
          </a:stretch>
        </p:blipFill>
        <p:spPr>
          <a:xfrm>
            <a:off x="4782363" y="3216555"/>
            <a:ext cx="2002859" cy="1286240"/>
          </a:xfrm>
          <a:prstGeom prst="rect">
            <a:avLst/>
          </a:prstGeom>
        </p:spPr>
      </p:pic>
      <p:sp>
        <p:nvSpPr>
          <p:cNvPr id="7" name="TextBox 6">
            <a:extLst>
              <a:ext uri="{FF2B5EF4-FFF2-40B4-BE49-F238E27FC236}">
                <a16:creationId xmlns:a16="http://schemas.microsoft.com/office/drawing/2014/main" id="{E331D77B-0D52-E49A-2DB3-3FFAE3240355}"/>
              </a:ext>
            </a:extLst>
          </p:cNvPr>
          <p:cNvSpPr txBox="1"/>
          <p:nvPr/>
        </p:nvSpPr>
        <p:spPr>
          <a:xfrm>
            <a:off x="4697727" y="2802867"/>
            <a:ext cx="1785919" cy="461665"/>
          </a:xfrm>
          <a:prstGeom prst="rect">
            <a:avLst/>
          </a:prstGeom>
          <a:noFill/>
        </p:spPr>
        <p:txBody>
          <a:bodyPr wrap="square" rtlCol="0">
            <a:spAutoFit/>
          </a:bodyPr>
          <a:lstStyle/>
          <a:p>
            <a:pPr defTabSz="685766" fontAlgn="auto">
              <a:spcBef>
                <a:spcPts val="0"/>
              </a:spcBef>
              <a:spcAft>
                <a:spcPts val="450"/>
              </a:spcAft>
              <a:defRPr/>
            </a:pPr>
            <a:r>
              <a:rPr lang="en-GB" sz="1200" b="1" dirty="0">
                <a:solidFill>
                  <a:schemeClr val="accent1"/>
                </a:solidFill>
                <a:latin typeface="Arial"/>
                <a:cs typeface="Arial"/>
              </a:rPr>
              <a:t>Data science and AI </a:t>
            </a:r>
            <a:r>
              <a:rPr lang="en-GB" sz="1200" b="1" dirty="0">
                <a:solidFill>
                  <a:srgbClr val="3F4548"/>
                </a:solidFill>
                <a:latin typeface="Arial"/>
                <a:cs typeface="Arial"/>
              </a:rPr>
              <a:t>February 2024</a:t>
            </a:r>
          </a:p>
        </p:txBody>
      </p:sp>
    </p:spTree>
    <p:extLst>
      <p:ext uri="{BB962C8B-B14F-4D97-AF65-F5344CB8AC3E}">
        <p14:creationId xmlns:p14="http://schemas.microsoft.com/office/powerpoint/2010/main" val="214191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1</a:t>
            </a:r>
          </a:p>
        </p:txBody>
      </p:sp>
      <p:sp>
        <p:nvSpPr>
          <p:cNvPr id="3" name="Subtitle 2"/>
          <p:cNvSpPr>
            <a:spLocks noGrp="1"/>
          </p:cNvSpPr>
          <p:nvPr>
            <p:ph type="subTitle" idx="1"/>
          </p:nvPr>
        </p:nvSpPr>
        <p:spPr/>
        <p:txBody>
          <a:bodyPr/>
          <a:lstStyle/>
          <a:p>
            <a:r>
              <a:rPr lang="en-GB" dirty="0"/>
              <a:t>What’s your experience with the thematic review programme?</a:t>
            </a:r>
          </a:p>
        </p:txBody>
      </p:sp>
      <p:graphicFrame>
        <p:nvGraphicFramePr>
          <p:cNvPr id="4" name="Diagram 3">
            <a:extLst>
              <a:ext uri="{FF2B5EF4-FFF2-40B4-BE49-F238E27FC236}">
                <a16:creationId xmlns:a16="http://schemas.microsoft.com/office/drawing/2014/main" id="{02AA6A83-C0D9-1BC0-58CA-52FF08F0F4FC}"/>
              </a:ext>
            </a:extLst>
          </p:cNvPr>
          <p:cNvGraphicFramePr/>
          <p:nvPr>
            <p:extLst>
              <p:ext uri="{D42A27DB-BD31-4B8C-83A1-F6EECF244321}">
                <p14:modId xmlns:p14="http://schemas.microsoft.com/office/powerpoint/2010/main" val="3498514718"/>
              </p:ext>
            </p:extLst>
          </p:nvPr>
        </p:nvGraphicFramePr>
        <p:xfrm>
          <a:off x="420692" y="2841780"/>
          <a:ext cx="8111748" cy="127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74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Ongoing and future activity</a:t>
            </a: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29 May 2024</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dirty="0"/>
          </a:p>
        </p:txBody>
      </p:sp>
      <p:graphicFrame>
        <p:nvGraphicFramePr>
          <p:cNvPr id="6" name="Table 5">
            <a:extLst>
              <a:ext uri="{FF2B5EF4-FFF2-40B4-BE49-F238E27FC236}">
                <a16:creationId xmlns:a16="http://schemas.microsoft.com/office/drawing/2014/main" id="{D9C998BA-2CB5-34E2-9444-3DED0EDB20DB}"/>
              </a:ext>
            </a:extLst>
          </p:cNvPr>
          <p:cNvGraphicFramePr>
            <a:graphicFrameLocks noGrp="1"/>
          </p:cNvGraphicFramePr>
          <p:nvPr>
            <p:extLst>
              <p:ext uri="{D42A27DB-BD31-4B8C-83A1-F6EECF244321}">
                <p14:modId xmlns:p14="http://schemas.microsoft.com/office/powerpoint/2010/main" val="1531252073"/>
              </p:ext>
            </p:extLst>
          </p:nvPr>
        </p:nvGraphicFramePr>
        <p:xfrm>
          <a:off x="457196" y="1635644"/>
          <a:ext cx="8229608" cy="2212480"/>
        </p:xfrm>
        <a:graphic>
          <a:graphicData uri="http://schemas.openxmlformats.org/drawingml/2006/table">
            <a:tbl>
              <a:tblPr firstRow="1" bandRow="1">
                <a:tableStyleId>{5C22544A-7EE6-4342-B048-85BDC9FD1C3A}</a:tableStyleId>
              </a:tblPr>
              <a:tblGrid>
                <a:gridCol w="2242596">
                  <a:extLst>
                    <a:ext uri="{9D8B030D-6E8A-4147-A177-3AD203B41FA5}">
                      <a16:colId xmlns:a16="http://schemas.microsoft.com/office/drawing/2014/main" val="20000"/>
                    </a:ext>
                  </a:extLst>
                </a:gridCol>
                <a:gridCol w="4125279">
                  <a:extLst>
                    <a:ext uri="{9D8B030D-6E8A-4147-A177-3AD203B41FA5}">
                      <a16:colId xmlns:a16="http://schemas.microsoft.com/office/drawing/2014/main" val="20001"/>
                    </a:ext>
                  </a:extLst>
                </a:gridCol>
                <a:gridCol w="1861733">
                  <a:extLst>
                    <a:ext uri="{9D8B030D-6E8A-4147-A177-3AD203B41FA5}">
                      <a16:colId xmlns:a16="http://schemas.microsoft.com/office/drawing/2014/main" val="254866892"/>
                    </a:ext>
                  </a:extLst>
                </a:gridCol>
              </a:tblGrid>
              <a:tr h="432050">
                <a:tc>
                  <a:txBody>
                    <a:bodyPr/>
                    <a:lstStyle/>
                    <a:p>
                      <a:pPr algn="l"/>
                      <a:r>
                        <a:rPr lang="en-GB" sz="1200" dirty="0"/>
                        <a:t>Topic</a:t>
                      </a:r>
                      <a:endParaRPr lang="en-GB" sz="1200" dirty="0">
                        <a:solidFill>
                          <a:schemeClr val="bg2"/>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latin typeface="+mn-lt"/>
                          <a:ea typeface="+mn-ea"/>
                          <a:cs typeface="+mn-cs"/>
                        </a:rPr>
                        <a:t>Brief description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latin typeface="+mn-lt"/>
                          <a:ea typeface="+mn-ea"/>
                          <a:cs typeface="+mn-cs"/>
                        </a:rPr>
                        <a:t>Status</a:t>
                      </a:r>
                    </a:p>
                  </a:txBody>
                  <a:tcPr marL="68580" marR="68580" marT="34290" marB="34290"/>
                </a:tc>
                <a:extLst>
                  <a:ext uri="{0D108BD9-81ED-4DB2-BD59-A6C34878D82A}">
                    <a16:rowId xmlns:a16="http://schemas.microsoft.com/office/drawing/2014/main" val="10000"/>
                  </a:ext>
                </a:extLst>
              </a:tr>
              <a:tr h="606224">
                <a:tc>
                  <a:txBody>
                    <a:bodyPr/>
                    <a:lstStyle/>
                    <a:p>
                      <a:pPr marL="0" indent="0" algn="l" defTabSz="914400" rtl="0" eaLnBrk="1" latinLnBrk="0" hangingPunct="1">
                        <a:buClr>
                          <a:schemeClr val="accent1"/>
                        </a:buClr>
                        <a:buFont typeface="Arial" panose="020B0604020202020204" pitchFamily="34" charset="0"/>
                        <a:buNone/>
                      </a:pPr>
                      <a:r>
                        <a:rPr lang="en-GB" sz="1400" b="1" kern="1200" dirty="0">
                          <a:solidFill>
                            <a:schemeClr val="dk1"/>
                          </a:solidFill>
                          <a:latin typeface="+mn-lt"/>
                          <a:ea typeface="+mn-ea"/>
                          <a:cs typeface="+mn-cs"/>
                        </a:rPr>
                        <a:t>Cyber risk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200" kern="1200" dirty="0">
                          <a:solidFill>
                            <a:schemeClr val="dk1"/>
                          </a:solidFill>
                          <a:latin typeface="+mn-lt"/>
                          <a:ea typeface="+mn-ea"/>
                          <a:cs typeface="+mn-cs"/>
                        </a:rPr>
                        <a:t>Treatment and quantification of cyber risk by actuaries, including insurance of risks.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200" kern="1200" dirty="0">
                          <a:solidFill>
                            <a:schemeClr val="dk1"/>
                          </a:solidFill>
                          <a:latin typeface="+mn-lt"/>
                          <a:ea typeface="+mn-ea"/>
                          <a:cs typeface="+mn-cs"/>
                        </a:rPr>
                        <a:t>Scoping Q2</a:t>
                      </a:r>
                    </a:p>
                  </a:txBody>
                  <a:tcPr marL="68580" marR="68580" marT="34290" marB="34290"/>
                </a:tc>
                <a:extLst>
                  <a:ext uri="{0D108BD9-81ED-4DB2-BD59-A6C34878D82A}">
                    <a16:rowId xmlns:a16="http://schemas.microsoft.com/office/drawing/2014/main" val="10003"/>
                  </a:ext>
                </a:extLst>
              </a:tr>
              <a:tr h="587103">
                <a:tc>
                  <a:txBody>
                    <a:bodyPr/>
                    <a:lstStyle/>
                    <a:p>
                      <a:r>
                        <a:rPr lang="en-GB" sz="1400" b="1" dirty="0"/>
                        <a:t>Pension scheme design</a:t>
                      </a:r>
                    </a:p>
                  </a:txBody>
                  <a:tcPr marL="68580" marR="68580" marT="34290" marB="34290"/>
                </a:tc>
                <a:tc>
                  <a:txBody>
                    <a:bodyPr/>
                    <a:lstStyle/>
                    <a:p>
                      <a:pPr marL="0" indent="0">
                        <a:buClr>
                          <a:schemeClr val="accent1"/>
                        </a:buClr>
                        <a:buFont typeface="Arial" panose="020B0604020202020204" pitchFamily="34" charset="0"/>
                        <a:buNone/>
                      </a:pPr>
                      <a:r>
                        <a:rPr lang="en-GB" sz="1200" dirty="0"/>
                        <a:t>Advice given to trustees or sponsors on changes to member benefits.</a:t>
                      </a:r>
                    </a:p>
                  </a:txBody>
                  <a:tcPr marL="68580" marR="68580" marT="34290" marB="34290"/>
                </a:tc>
                <a:tc>
                  <a:txBody>
                    <a:bodyPr/>
                    <a:lstStyle/>
                    <a:p>
                      <a:pPr marL="0" indent="0">
                        <a:buClr>
                          <a:schemeClr val="accent1"/>
                        </a:buClr>
                        <a:buFont typeface="Arial" panose="020B0604020202020204" pitchFamily="34" charset="0"/>
                        <a:buNone/>
                      </a:pPr>
                      <a:r>
                        <a:rPr lang="en-GB" sz="1200" dirty="0"/>
                        <a:t>Scoping Q3</a:t>
                      </a:r>
                    </a:p>
                  </a:txBody>
                  <a:tcPr marL="68580" marR="68580" marT="34290" marB="34290"/>
                </a:tc>
                <a:extLst>
                  <a:ext uri="{0D108BD9-81ED-4DB2-BD59-A6C34878D82A}">
                    <a16:rowId xmlns:a16="http://schemas.microsoft.com/office/drawing/2014/main" val="1119635919"/>
                  </a:ext>
                </a:extLst>
              </a:tr>
              <a:tr h="587103">
                <a:tc>
                  <a:txBody>
                    <a:bodyPr/>
                    <a:lstStyle/>
                    <a:p>
                      <a:r>
                        <a:rPr lang="en-GB" sz="1400" b="1" dirty="0"/>
                        <a:t>Future reviews</a:t>
                      </a:r>
                    </a:p>
                  </a:txBody>
                  <a:tcPr marL="68580" marR="68580" marT="34290" marB="34290"/>
                </a:tc>
                <a:tc>
                  <a:txBody>
                    <a:bodyPr/>
                    <a:lstStyle/>
                    <a:p>
                      <a:pPr marL="0" indent="0">
                        <a:buClr>
                          <a:schemeClr val="accent1"/>
                        </a:buClr>
                        <a:buFont typeface="Arial" panose="020B0604020202020204" pitchFamily="34" charset="0"/>
                        <a:buNone/>
                      </a:pPr>
                      <a:r>
                        <a:rPr lang="en-GB" sz="1200" dirty="0"/>
                        <a:t>More topics with high involvement of actuaries and significant risks to consider</a:t>
                      </a:r>
                    </a:p>
                  </a:txBody>
                  <a:tcPr marL="68580" marR="68580" marT="34290" marB="34290"/>
                </a:tc>
                <a:tc>
                  <a:txBody>
                    <a:bodyPr/>
                    <a:lstStyle/>
                    <a:p>
                      <a:pPr marL="0" indent="0">
                        <a:buClr>
                          <a:schemeClr val="accent1"/>
                        </a:buClr>
                        <a:buFont typeface="Arial" panose="020B0604020202020204" pitchFamily="34" charset="0"/>
                        <a:buNone/>
                      </a:pPr>
                      <a:r>
                        <a:rPr lang="en-GB" sz="1200" dirty="0"/>
                        <a:t>Announce Q4</a:t>
                      </a:r>
                    </a:p>
                  </a:txBody>
                  <a:tcPr marL="68580" marR="68580" marT="34290" marB="34290"/>
                </a:tc>
                <a:extLst>
                  <a:ext uri="{0D108BD9-81ED-4DB2-BD59-A6C34878D82A}">
                    <a16:rowId xmlns:a16="http://schemas.microsoft.com/office/drawing/2014/main" val="4258131979"/>
                  </a:ext>
                </a:extLst>
              </a:tr>
            </a:tbl>
          </a:graphicData>
        </a:graphic>
      </p:graphicFrame>
    </p:spTree>
    <p:extLst>
      <p:ext uri="{BB962C8B-B14F-4D97-AF65-F5344CB8AC3E}">
        <p14:creationId xmlns:p14="http://schemas.microsoft.com/office/powerpoint/2010/main" val="348908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Pensions on divorce review</a:t>
            </a:r>
            <a:br>
              <a:rPr lang="en-GB" dirty="0"/>
            </a:br>
            <a:r>
              <a:rPr lang="en-GB" dirty="0"/>
              <a:t>Scope and approach</a:t>
            </a:r>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29 May 2024</a:t>
            </a:fld>
            <a:endParaRPr lang="en-GB" dirty="0">
              <a:solidFill>
                <a:prstClr val="white"/>
              </a:solidFill>
            </a:endParaRPr>
          </a:p>
        </p:txBody>
      </p:sp>
    </p:spTree>
    <p:extLst>
      <p:ext uri="{BB962C8B-B14F-4D97-AF65-F5344CB8AC3E}">
        <p14:creationId xmlns:p14="http://schemas.microsoft.com/office/powerpoint/2010/main" val="403713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20" y="465008"/>
            <a:ext cx="7015694" cy="571848"/>
          </a:xfrm>
        </p:spPr>
        <p:txBody>
          <a:bodyPr/>
          <a:lstStyle/>
          <a:p>
            <a:r>
              <a:rPr lang="en-GB" dirty="0"/>
              <a:t>Published scope – announced December 2022</a:t>
            </a:r>
          </a:p>
        </p:txBody>
      </p:sp>
      <p:sp>
        <p:nvSpPr>
          <p:cNvPr id="3" name="Content Placeholder 2"/>
          <p:cNvSpPr>
            <a:spLocks noGrp="1"/>
          </p:cNvSpPr>
          <p:nvPr>
            <p:ph idx="1"/>
          </p:nvPr>
        </p:nvSpPr>
        <p:spPr>
          <a:xfrm>
            <a:off x="364620" y="1101057"/>
            <a:ext cx="8311836" cy="3642488"/>
          </a:xfrm>
        </p:spPr>
        <p:txBody>
          <a:bodyPr/>
          <a:lstStyle/>
          <a:p>
            <a:pPr marL="0" indent="0">
              <a:buNone/>
            </a:pPr>
            <a:r>
              <a:rPr lang="en-GB" sz="1400" b="1" dirty="0"/>
              <a:t>Pensions on divorce</a:t>
            </a:r>
          </a:p>
          <a:p>
            <a:pPr marL="0" indent="0">
              <a:buNone/>
            </a:pPr>
            <a:r>
              <a:rPr lang="en-GB" sz="1400" i="1" dirty="0"/>
              <a:t>Advice given to individuals to assist with treatment of pensions on divorce</a:t>
            </a:r>
          </a:p>
          <a:p>
            <a:pPr marL="0" indent="0">
              <a:buNone/>
            </a:pPr>
            <a:endParaRPr lang="en-GB" sz="1400" i="1" dirty="0"/>
          </a:p>
          <a:p>
            <a:pPr marL="0" indent="0">
              <a:buNone/>
            </a:pPr>
            <a:r>
              <a:rPr lang="en-GB" sz="1400" dirty="0"/>
              <a:t>This is a niche area of work where actuaries provide advice and calculations on pension sharing in divorce cases. This may include expert witness activity for court cases.</a:t>
            </a:r>
          </a:p>
          <a:p>
            <a:pPr marL="0" indent="0">
              <a:buNone/>
            </a:pPr>
            <a:r>
              <a:rPr lang="en-GB" sz="1400" dirty="0"/>
              <a:t>The review will look at current actuarial practice in this area. It will also cover the way actuaries provide their advice to customers.</a:t>
            </a:r>
          </a:p>
          <a:p>
            <a:pPr marL="0" indent="0">
              <a:buNone/>
            </a:pPr>
            <a:r>
              <a:rPr lang="en-GB" sz="1400" dirty="0"/>
              <a:t>This continues our ‘Actuaries as Experts’ series of reviews looking at narrower, or less typical, fields of expertise and/or actuaries providing advice directly to individual clients or consumers.</a:t>
            </a:r>
          </a:p>
        </p:txBody>
      </p:sp>
      <p:sp>
        <p:nvSpPr>
          <p:cNvPr id="4" name="Rectangle 3">
            <a:extLst>
              <a:ext uri="{FF2B5EF4-FFF2-40B4-BE49-F238E27FC236}">
                <a16:creationId xmlns:a16="http://schemas.microsoft.com/office/drawing/2014/main" id="{0C7D61D4-D0DB-ECAB-32FB-DC53D014166C}"/>
              </a:ext>
            </a:extLst>
          </p:cNvPr>
          <p:cNvSpPr/>
          <p:nvPr/>
        </p:nvSpPr>
        <p:spPr>
          <a:xfrm>
            <a:off x="364620" y="1101057"/>
            <a:ext cx="8311836" cy="822621"/>
          </a:xfrm>
          <a:prstGeom prst="rect">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Date Placeholder 3">
            <a:extLst>
              <a:ext uri="{FF2B5EF4-FFF2-40B4-BE49-F238E27FC236}">
                <a16:creationId xmlns:a16="http://schemas.microsoft.com/office/drawing/2014/main" id="{7C89A0FC-DFAD-7382-1BEA-2C374421FCF1}"/>
              </a:ext>
            </a:extLst>
          </p:cNvPr>
          <p:cNvSpPr>
            <a:spLocks noGrp="1"/>
          </p:cNvSpPr>
          <p:nvPr>
            <p:ph type="dt" sz="half" idx="10"/>
          </p:nvPr>
        </p:nvSpPr>
        <p:spPr>
          <a:xfrm>
            <a:off x="395289" y="4807744"/>
            <a:ext cx="2016125" cy="248841"/>
          </a:xfrm>
        </p:spPr>
        <p:txBody>
          <a:bodyPr wrap="square" anchor="t">
            <a:normAutofit/>
          </a:bodyPr>
          <a:lstStyle/>
          <a:p>
            <a:pPr>
              <a:spcAft>
                <a:spcPts val="450"/>
              </a:spcAft>
            </a:pPr>
            <a:fld id="{A72BB45F-77FA-44E0-BDD2-E8267DFB7E60}" type="datetime4">
              <a:rPr lang="en-GB" smtClean="0">
                <a:solidFill>
                  <a:srgbClr val="3F4548"/>
                </a:solidFill>
              </a:rPr>
              <a:pPr>
                <a:spcAft>
                  <a:spcPts val="450"/>
                </a:spcAft>
              </a:pPr>
              <a:t>29 May 2024</a:t>
            </a:fld>
            <a:endParaRPr lang="en-GB" dirty="0">
              <a:solidFill>
                <a:srgbClr val="3F4548"/>
              </a:solidFill>
            </a:endParaRPr>
          </a:p>
        </p:txBody>
      </p:sp>
      <p:sp>
        <p:nvSpPr>
          <p:cNvPr id="7" name="Slide Number Placeholder 4">
            <a:extLst>
              <a:ext uri="{FF2B5EF4-FFF2-40B4-BE49-F238E27FC236}">
                <a16:creationId xmlns:a16="http://schemas.microsoft.com/office/drawing/2014/main" id="{CDDDD457-278F-8F64-219F-05F13F2D55E4}"/>
              </a:ext>
            </a:extLst>
          </p:cNvPr>
          <p:cNvSpPr>
            <a:spLocks noGrp="1"/>
          </p:cNvSpPr>
          <p:nvPr>
            <p:ph type="sldNum" sz="quarter" idx="12"/>
          </p:nvPr>
        </p:nvSpPr>
        <p:spPr>
          <a:xfrm>
            <a:off x="8101013" y="4801793"/>
            <a:ext cx="647700" cy="254794"/>
          </a:xfrm>
        </p:spPr>
        <p:txBody>
          <a:bodyPr wrap="square" anchor="t">
            <a:normAutofit/>
          </a:bodyPr>
          <a:lstStyle/>
          <a:p>
            <a:pPr>
              <a:spcAft>
                <a:spcPts val="450"/>
              </a:spcAft>
            </a:pPr>
            <a:fld id="{FE8DA6AF-1811-4E27-A96F-54109F1D0275}" type="slidenum">
              <a:rPr lang="en-GB" smtClean="0"/>
              <a:pPr>
                <a:spcAft>
                  <a:spcPts val="450"/>
                </a:spcAft>
              </a:pPr>
              <a:t>9</a:t>
            </a:fld>
            <a:endParaRPr lang="en-GB" dirty="0"/>
          </a:p>
        </p:txBody>
      </p:sp>
    </p:spTree>
    <p:extLst>
      <p:ext uri="{BB962C8B-B14F-4D97-AF65-F5344CB8AC3E}">
        <p14:creationId xmlns:p14="http://schemas.microsoft.com/office/powerpoint/2010/main" val="787277044"/>
      </p:ext>
    </p:extLst>
  </p:cSld>
  <p:clrMapOvr>
    <a:masterClrMapping/>
  </p:clrMapOvr>
</p:sld>
</file>

<file path=ppt/theme/theme1.xml><?xml version="1.0" encoding="utf-8"?>
<a:theme xmlns:a="http://schemas.openxmlformats.org/drawingml/2006/main" name="IFOA PowerPoint template 16.9">
  <a:themeElements>
    <a:clrScheme name="IFoA palette">
      <a:dk1>
        <a:sysClr val="windowText" lastClr="000000"/>
      </a:dk1>
      <a:lt1>
        <a:sysClr val="window" lastClr="FFFFFF"/>
      </a:lt1>
      <a:dk2>
        <a:srgbClr val="113458"/>
      </a:dk2>
      <a:lt2>
        <a:srgbClr val="D9AB16"/>
      </a:lt2>
      <a:accent1>
        <a:srgbClr val="4096B8"/>
      </a:accent1>
      <a:accent2>
        <a:srgbClr val="DCDDD9"/>
      </a:accent2>
      <a:accent3>
        <a:srgbClr val="3F4548"/>
      </a:accent3>
      <a:accent4>
        <a:srgbClr val="79A32A"/>
      </a:accent4>
      <a:accent5>
        <a:srgbClr val="7CB3E1"/>
      </a:accent5>
      <a:accent6>
        <a:srgbClr val="8076CF"/>
      </a:accent6>
      <a:hlink>
        <a:srgbClr val="8F4693"/>
      </a:hlink>
      <a:folHlink>
        <a:srgbClr val="70440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16.9</Template>
  <TotalTime>7427</TotalTime>
  <Words>2169</Words>
  <Application>Microsoft Office PowerPoint</Application>
  <PresentationFormat>On-screen Show (16:9)</PresentationFormat>
  <Paragraphs>350</Paragraphs>
  <Slides>35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IFOA PowerPoint template 16.9</vt:lpstr>
      <vt:lpstr>Pensions on divorce thematic review</vt:lpstr>
      <vt:lpstr>What we will cover today</vt:lpstr>
      <vt:lpstr>Thematic Review Programme</vt:lpstr>
      <vt:lpstr>Objectives of the Thematic Review programme</vt:lpstr>
      <vt:lpstr>Our work to date</vt:lpstr>
      <vt:lpstr>Delegate Poll 1</vt:lpstr>
      <vt:lpstr>Ongoing and future activity</vt:lpstr>
      <vt:lpstr>Pensions on divorce review Scope and approach</vt:lpstr>
      <vt:lpstr>Published scope – announced December 2022</vt:lpstr>
      <vt:lpstr>Review Scope and Approach</vt:lpstr>
      <vt:lpstr>Submissions</vt:lpstr>
      <vt:lpstr>About the example reports</vt:lpstr>
      <vt:lpstr>Survey of family lawyers</vt:lpstr>
      <vt:lpstr>Delegate Poll 2</vt:lpstr>
      <vt:lpstr>How pensions are treated on divorce?</vt:lpstr>
      <vt:lpstr>What happens to pensions on divorce?</vt:lpstr>
      <vt:lpstr>Rules and guidance</vt:lpstr>
      <vt:lpstr>Report highlights</vt:lpstr>
      <vt:lpstr>Main findings</vt:lpstr>
      <vt:lpstr>Overall standard</vt:lpstr>
      <vt:lpstr>Good practice examples</vt:lpstr>
      <vt:lpstr>Involvement of actuaries</vt:lpstr>
      <vt:lpstr>Qualifications </vt:lpstr>
      <vt:lpstr>Lawyer views: professional body membership</vt:lpstr>
      <vt:lpstr>Complexity of reports</vt:lpstr>
      <vt:lpstr>Complexity of reports</vt:lpstr>
      <vt:lpstr>Methodologies</vt:lpstr>
      <vt:lpstr>Views on standards</vt:lpstr>
      <vt:lpstr>Data collection</vt:lpstr>
      <vt:lpstr>Data collection</vt:lpstr>
      <vt:lpstr>Feedback and complaints</vt:lpstr>
      <vt:lpstr>Going forward</vt:lpstr>
      <vt:lpstr>Delegate Poll 3</vt:lpstr>
      <vt:lpstr>IFoA Regulatory Board</vt:lpstr>
      <vt:lpstr>Questions</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David Gordon</cp:lastModifiedBy>
  <cp:revision>588</cp:revision>
  <dcterms:created xsi:type="dcterms:W3CDTF">2016-07-04T15:53:51Z</dcterms:created>
  <dcterms:modified xsi:type="dcterms:W3CDTF">2024-05-29T13:59:55Z</dcterms:modified>
</cp:coreProperties>
</file>