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4" r:id="rId3"/>
    <p:sldId id="292" r:id="rId4"/>
    <p:sldId id="295" r:id="rId5"/>
    <p:sldId id="296" r:id="rId6"/>
    <p:sldId id="297" r:id="rId7"/>
    <p:sldId id="298" r:id="rId8"/>
    <p:sldId id="299" r:id="rId9"/>
    <p:sldId id="301" r:id="rId10"/>
    <p:sldId id="302" r:id="rId11"/>
    <p:sldId id="303" r:id="rId12"/>
    <p:sldId id="304" r:id="rId13"/>
    <p:sldId id="305" r:id="rId14"/>
    <p:sldId id="306" r:id="rId15"/>
    <p:sldId id="307" r:id="rId16"/>
  </p:sldIdLst>
  <p:sldSz cx="9906000" cy="6858000" type="A4"/>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2">
          <p15:clr>
            <a:srgbClr val="A4A3A4"/>
          </p15:clr>
        </p15:guide>
      </p15:sldGuideLst>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9458C"/>
    <a:srgbClr val="2F5079"/>
    <a:srgbClr val="79A32A"/>
    <a:srgbClr val="008452"/>
    <a:srgbClr val="11B3A2"/>
    <a:srgbClr val="009CC8"/>
    <a:srgbClr val="7CB3E1"/>
    <a:srgbClr val="8076CF"/>
    <a:srgbClr val="8F4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6555" autoAdjust="0"/>
    <p:restoredTop sz="94660"/>
  </p:normalViewPr>
  <p:slideViewPr>
    <p:cSldViewPr showGuides="1">
      <p:cViewPr varScale="1">
        <p:scale>
          <a:sx n="84" d="100"/>
          <a:sy n="84" d="100"/>
        </p:scale>
        <p:origin x="1958" y="77"/>
      </p:cViewPr>
      <p:guideLst>
        <p:guide orient="horz" pos="4247"/>
        <p:guide pos="262"/>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4320D-7393-442B-8CF1-77074270434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6A1F2CA6-9E95-4049-96FB-725B966C9810}">
      <dgm:prSet phldrT="[Text]" custT="1"/>
      <dgm:spPr/>
      <dgm:t>
        <a:bodyPr/>
        <a:lstStyle/>
        <a:p>
          <a:r>
            <a:rPr lang="en-GB" sz="1400" b="1" dirty="0">
              <a:solidFill>
                <a:schemeClr val="tx1"/>
              </a:solidFill>
            </a:rPr>
            <a:t>4. How to recalculate the TMTP</a:t>
          </a:r>
        </a:p>
      </dgm:t>
    </dgm:pt>
    <dgm:pt modelId="{46A1B994-21EA-4747-8F8F-EC0125F6C5F4}" type="parTrans" cxnId="{07104236-5BA2-4C10-8566-225A3859F901}">
      <dgm:prSet/>
      <dgm:spPr/>
      <dgm:t>
        <a:bodyPr/>
        <a:lstStyle/>
        <a:p>
          <a:endParaRPr lang="en-GB"/>
        </a:p>
      </dgm:t>
    </dgm:pt>
    <dgm:pt modelId="{20FCE95F-435B-44E5-9C6B-F840B7645C28}" type="sibTrans" cxnId="{07104236-5BA2-4C10-8566-225A3859F901}">
      <dgm:prSet/>
      <dgm:spPr/>
      <dgm:t>
        <a:bodyPr/>
        <a:lstStyle/>
        <a:p>
          <a:endParaRPr lang="en-GB"/>
        </a:p>
      </dgm:t>
    </dgm:pt>
    <dgm:pt modelId="{C9A28F22-18D5-4A7B-9E63-282819BFAB10}">
      <dgm:prSet phldrT="[Text]" custT="1"/>
      <dgm:spPr/>
      <dgm:t>
        <a:bodyPr/>
        <a:lstStyle/>
        <a:p>
          <a:r>
            <a:rPr lang="en-GB" sz="1400" b="1" dirty="0">
              <a:solidFill>
                <a:schemeClr val="tx1"/>
              </a:solidFill>
            </a:rPr>
            <a:t>1. What is the TMTP? </a:t>
          </a:r>
          <a:endParaRPr lang="en-GB" sz="1900" b="1" dirty="0">
            <a:solidFill>
              <a:schemeClr val="tx1"/>
            </a:solidFill>
          </a:endParaRPr>
        </a:p>
      </dgm:t>
    </dgm:pt>
    <dgm:pt modelId="{84BB9261-9B8F-47ED-ADC1-D897ED1E4E31}" type="parTrans" cxnId="{AB1802FB-CBA8-4AC5-AF5D-E6BF434261E6}">
      <dgm:prSet/>
      <dgm:spPr/>
      <dgm:t>
        <a:bodyPr/>
        <a:lstStyle/>
        <a:p>
          <a:endParaRPr lang="en-GB"/>
        </a:p>
      </dgm:t>
    </dgm:pt>
    <dgm:pt modelId="{F3447268-DA12-4DFB-AFBB-BB37A0C51004}" type="sibTrans" cxnId="{AB1802FB-CBA8-4AC5-AF5D-E6BF434261E6}">
      <dgm:prSet/>
      <dgm:spPr/>
      <dgm:t>
        <a:bodyPr/>
        <a:lstStyle/>
        <a:p>
          <a:endParaRPr lang="en-GB"/>
        </a:p>
      </dgm:t>
    </dgm:pt>
    <dgm:pt modelId="{20A96004-0DBF-4601-8E8D-53A4E8201DC7}">
      <dgm:prSet phldrT="[Text]" custT="1"/>
      <dgm:spPr/>
      <dgm:t>
        <a:bodyPr/>
        <a:lstStyle/>
        <a:p>
          <a:r>
            <a:rPr lang="en-GB" sz="1400" b="1" dirty="0">
              <a:solidFill>
                <a:schemeClr val="tx1"/>
              </a:solidFill>
            </a:rPr>
            <a:t>3. How is the TMTP calculated?</a:t>
          </a:r>
        </a:p>
      </dgm:t>
    </dgm:pt>
    <dgm:pt modelId="{2CDB86E4-9E1F-4148-B6B4-B7E906E92880}" type="parTrans" cxnId="{417A022D-56CE-460F-8001-625BC2471697}">
      <dgm:prSet/>
      <dgm:spPr/>
      <dgm:t>
        <a:bodyPr/>
        <a:lstStyle/>
        <a:p>
          <a:endParaRPr lang="en-GB"/>
        </a:p>
      </dgm:t>
    </dgm:pt>
    <dgm:pt modelId="{815E23EC-5C2A-43CE-A389-77CF5E6911D0}" type="sibTrans" cxnId="{417A022D-56CE-460F-8001-625BC2471697}">
      <dgm:prSet/>
      <dgm:spPr/>
      <dgm:t>
        <a:bodyPr/>
        <a:lstStyle/>
        <a:p>
          <a:endParaRPr lang="en-GB"/>
        </a:p>
      </dgm:t>
    </dgm:pt>
    <dgm:pt modelId="{58C46310-7F37-432C-A2D5-6D5A770987ED}">
      <dgm:prSet phldrT="[Text]" custT="1"/>
      <dgm:spPr/>
      <dgm:t>
        <a:bodyPr/>
        <a:lstStyle/>
        <a:p>
          <a:r>
            <a:rPr lang="en-GB" sz="1400" b="1" dirty="0">
              <a:solidFill>
                <a:schemeClr val="tx1"/>
              </a:solidFill>
            </a:rPr>
            <a:t>5. Recent Changes</a:t>
          </a:r>
        </a:p>
      </dgm:t>
    </dgm:pt>
    <dgm:pt modelId="{7618BFD1-BC88-4DB1-85EA-91AD59A30444}" type="sibTrans" cxnId="{E91FDF4D-3AA2-40CA-A3DD-B6D844A2C9A9}">
      <dgm:prSet/>
      <dgm:spPr/>
      <dgm:t>
        <a:bodyPr/>
        <a:lstStyle/>
        <a:p>
          <a:endParaRPr lang="en-GB"/>
        </a:p>
      </dgm:t>
    </dgm:pt>
    <dgm:pt modelId="{CBFF412F-15C5-448A-990F-1FF862955D62}" type="parTrans" cxnId="{E91FDF4D-3AA2-40CA-A3DD-B6D844A2C9A9}">
      <dgm:prSet/>
      <dgm:spPr/>
      <dgm:t>
        <a:bodyPr/>
        <a:lstStyle/>
        <a:p>
          <a:endParaRPr lang="en-GB"/>
        </a:p>
      </dgm:t>
    </dgm:pt>
    <dgm:pt modelId="{DA2A722E-4C6F-483E-8A01-62FBCAF6A4DC}">
      <dgm:prSet phldrT="[Text]" custT="1"/>
      <dgm:spPr/>
      <dgm:t>
        <a:bodyPr/>
        <a:lstStyle/>
        <a:p>
          <a:r>
            <a:rPr lang="en-GB" sz="1400" b="1" dirty="0">
              <a:solidFill>
                <a:schemeClr val="tx1"/>
              </a:solidFill>
            </a:rPr>
            <a:t>2. Why do firms have a TMTP? </a:t>
          </a:r>
        </a:p>
      </dgm:t>
    </dgm:pt>
    <dgm:pt modelId="{DC402C52-FECE-425F-B5BC-B4D1D50D24EA}" type="parTrans" cxnId="{9A6FC8CA-37E8-438A-AF07-64322FCDE9CB}">
      <dgm:prSet/>
      <dgm:spPr/>
      <dgm:t>
        <a:bodyPr/>
        <a:lstStyle/>
        <a:p>
          <a:endParaRPr lang="en-GB"/>
        </a:p>
      </dgm:t>
    </dgm:pt>
    <dgm:pt modelId="{93E5ECD5-BA01-4998-943B-28E537A232EC}" type="sibTrans" cxnId="{9A6FC8CA-37E8-438A-AF07-64322FCDE9CB}">
      <dgm:prSet/>
      <dgm:spPr/>
      <dgm:t>
        <a:bodyPr/>
        <a:lstStyle/>
        <a:p>
          <a:endParaRPr lang="en-GB"/>
        </a:p>
      </dgm:t>
    </dgm:pt>
    <dgm:pt modelId="{5D77EB08-948E-4BD1-8B34-386832558DC5}" type="pres">
      <dgm:prSet presAssocID="{7914320D-7393-442B-8CF1-77074270434B}" presName="cycle" presStyleCnt="0">
        <dgm:presLayoutVars>
          <dgm:dir/>
          <dgm:resizeHandles val="exact"/>
        </dgm:presLayoutVars>
      </dgm:prSet>
      <dgm:spPr/>
    </dgm:pt>
    <dgm:pt modelId="{D55469BF-DFF2-4FD5-B431-344BC49DC824}" type="pres">
      <dgm:prSet presAssocID="{C9A28F22-18D5-4A7B-9E63-282819BFAB10}" presName="node" presStyleLbl="node1" presStyleIdx="0" presStyleCnt="5" custRadScaleRad="100106" custRadScaleInc="6150">
        <dgm:presLayoutVars>
          <dgm:bulletEnabled val="1"/>
        </dgm:presLayoutVars>
      </dgm:prSet>
      <dgm:spPr/>
    </dgm:pt>
    <dgm:pt modelId="{F0DAF411-1EB6-465D-86BC-219F29807A15}" type="pres">
      <dgm:prSet presAssocID="{C9A28F22-18D5-4A7B-9E63-282819BFAB10}" presName="spNode" presStyleCnt="0"/>
      <dgm:spPr/>
    </dgm:pt>
    <dgm:pt modelId="{A2081FF8-4513-433A-930B-BAC896910995}" type="pres">
      <dgm:prSet presAssocID="{F3447268-DA12-4DFB-AFBB-BB37A0C51004}" presName="sibTrans" presStyleLbl="sibTrans1D1" presStyleIdx="0" presStyleCnt="5"/>
      <dgm:spPr/>
    </dgm:pt>
    <dgm:pt modelId="{B29F5AE0-5993-4F54-9AF9-8747B4DBB0DF}" type="pres">
      <dgm:prSet presAssocID="{DA2A722E-4C6F-483E-8A01-62FBCAF6A4DC}" presName="node" presStyleLbl="node1" presStyleIdx="1" presStyleCnt="5">
        <dgm:presLayoutVars>
          <dgm:bulletEnabled val="1"/>
        </dgm:presLayoutVars>
      </dgm:prSet>
      <dgm:spPr/>
    </dgm:pt>
    <dgm:pt modelId="{2CC2582A-D497-4C05-8C1C-C934129CBCAE}" type="pres">
      <dgm:prSet presAssocID="{DA2A722E-4C6F-483E-8A01-62FBCAF6A4DC}" presName="spNode" presStyleCnt="0"/>
      <dgm:spPr/>
    </dgm:pt>
    <dgm:pt modelId="{FAFC9E24-02E8-42FB-AAF5-6B5887D0B025}" type="pres">
      <dgm:prSet presAssocID="{93E5ECD5-BA01-4998-943B-28E537A232EC}" presName="sibTrans" presStyleLbl="sibTrans1D1" presStyleIdx="1" presStyleCnt="5"/>
      <dgm:spPr/>
    </dgm:pt>
    <dgm:pt modelId="{E4C8E7D1-75A5-4E42-B589-A17513CCE7B3}" type="pres">
      <dgm:prSet presAssocID="{20A96004-0DBF-4601-8E8D-53A4E8201DC7}" presName="node" presStyleLbl="node1" presStyleIdx="2" presStyleCnt="5">
        <dgm:presLayoutVars>
          <dgm:bulletEnabled val="1"/>
        </dgm:presLayoutVars>
      </dgm:prSet>
      <dgm:spPr/>
    </dgm:pt>
    <dgm:pt modelId="{27045685-F2EC-4E17-A653-FF91995FAD4E}" type="pres">
      <dgm:prSet presAssocID="{20A96004-0DBF-4601-8E8D-53A4E8201DC7}" presName="spNode" presStyleCnt="0"/>
      <dgm:spPr/>
    </dgm:pt>
    <dgm:pt modelId="{A25338FF-31DA-4288-83EE-DACA9627E707}" type="pres">
      <dgm:prSet presAssocID="{815E23EC-5C2A-43CE-A389-77CF5E6911D0}" presName="sibTrans" presStyleLbl="sibTrans1D1" presStyleIdx="2" presStyleCnt="5"/>
      <dgm:spPr/>
    </dgm:pt>
    <dgm:pt modelId="{2FB1E915-9FD6-4C08-BF93-5A576C0D4D9B}" type="pres">
      <dgm:prSet presAssocID="{6A1F2CA6-9E95-4049-96FB-725B966C9810}" presName="node" presStyleLbl="node1" presStyleIdx="3" presStyleCnt="5" custRadScaleRad="98278" custRadScaleInc="-6651">
        <dgm:presLayoutVars>
          <dgm:bulletEnabled val="1"/>
        </dgm:presLayoutVars>
      </dgm:prSet>
      <dgm:spPr/>
    </dgm:pt>
    <dgm:pt modelId="{B7258846-108B-452A-940D-3BEB3AE7F0CB}" type="pres">
      <dgm:prSet presAssocID="{6A1F2CA6-9E95-4049-96FB-725B966C9810}" presName="spNode" presStyleCnt="0"/>
      <dgm:spPr/>
    </dgm:pt>
    <dgm:pt modelId="{DAD6D1E6-EB80-4BE5-923D-FEB0E94C095C}" type="pres">
      <dgm:prSet presAssocID="{20FCE95F-435B-44E5-9C6B-F840B7645C28}" presName="sibTrans" presStyleLbl="sibTrans1D1" presStyleIdx="3" presStyleCnt="5"/>
      <dgm:spPr/>
    </dgm:pt>
    <dgm:pt modelId="{1BBBA802-E1E5-400D-978C-DFCD36457CA7}" type="pres">
      <dgm:prSet presAssocID="{58C46310-7F37-432C-A2D5-6D5A770987ED}" presName="node" presStyleLbl="node1" presStyleIdx="4" presStyleCnt="5" custRadScaleRad="96856" custRadScaleInc="2040">
        <dgm:presLayoutVars>
          <dgm:bulletEnabled val="1"/>
        </dgm:presLayoutVars>
      </dgm:prSet>
      <dgm:spPr/>
    </dgm:pt>
    <dgm:pt modelId="{89C5CB46-0373-4238-AB39-E49CA3DF797F}" type="pres">
      <dgm:prSet presAssocID="{58C46310-7F37-432C-A2D5-6D5A770987ED}" presName="spNode" presStyleCnt="0"/>
      <dgm:spPr/>
    </dgm:pt>
    <dgm:pt modelId="{E17FDB89-2CDB-498D-9CFC-B56F2CAF0D6A}" type="pres">
      <dgm:prSet presAssocID="{7618BFD1-BC88-4DB1-85EA-91AD59A30444}" presName="sibTrans" presStyleLbl="sibTrans1D1" presStyleIdx="4" presStyleCnt="5"/>
      <dgm:spPr/>
    </dgm:pt>
  </dgm:ptLst>
  <dgm:cxnLst>
    <dgm:cxn modelId="{359D5610-B594-47CA-B841-5743B09C83C2}" type="presOf" srcId="{93E5ECD5-BA01-4998-943B-28E537A232EC}" destId="{FAFC9E24-02E8-42FB-AAF5-6B5887D0B025}" srcOrd="0" destOrd="0" presId="urn:microsoft.com/office/officeart/2005/8/layout/cycle6"/>
    <dgm:cxn modelId="{36279C1A-6A56-4885-A241-F4425E7F3664}" type="presOf" srcId="{DA2A722E-4C6F-483E-8A01-62FBCAF6A4DC}" destId="{B29F5AE0-5993-4F54-9AF9-8747B4DBB0DF}" srcOrd="0" destOrd="0" presId="urn:microsoft.com/office/officeart/2005/8/layout/cycle6"/>
    <dgm:cxn modelId="{AACDC120-10BC-4D73-8064-D258A3E33B98}" type="presOf" srcId="{20A96004-0DBF-4601-8E8D-53A4E8201DC7}" destId="{E4C8E7D1-75A5-4E42-B589-A17513CCE7B3}" srcOrd="0" destOrd="0" presId="urn:microsoft.com/office/officeart/2005/8/layout/cycle6"/>
    <dgm:cxn modelId="{47E97326-3968-4F0E-B953-EE8141FD78E5}" type="presOf" srcId="{815E23EC-5C2A-43CE-A389-77CF5E6911D0}" destId="{A25338FF-31DA-4288-83EE-DACA9627E707}" srcOrd="0" destOrd="0" presId="urn:microsoft.com/office/officeart/2005/8/layout/cycle6"/>
    <dgm:cxn modelId="{417A022D-56CE-460F-8001-625BC2471697}" srcId="{7914320D-7393-442B-8CF1-77074270434B}" destId="{20A96004-0DBF-4601-8E8D-53A4E8201DC7}" srcOrd="2" destOrd="0" parTransId="{2CDB86E4-9E1F-4148-B6B4-B7E906E92880}" sibTransId="{815E23EC-5C2A-43CE-A389-77CF5E6911D0}"/>
    <dgm:cxn modelId="{07104236-5BA2-4C10-8566-225A3859F901}" srcId="{7914320D-7393-442B-8CF1-77074270434B}" destId="{6A1F2CA6-9E95-4049-96FB-725B966C9810}" srcOrd="3" destOrd="0" parTransId="{46A1B994-21EA-4747-8F8F-EC0125F6C5F4}" sibTransId="{20FCE95F-435B-44E5-9C6B-F840B7645C28}"/>
    <dgm:cxn modelId="{8BF3D639-E5F2-4CBC-95EA-9B6DF02C81A3}" type="presOf" srcId="{F3447268-DA12-4DFB-AFBB-BB37A0C51004}" destId="{A2081FF8-4513-433A-930B-BAC896910995}" srcOrd="0" destOrd="0" presId="urn:microsoft.com/office/officeart/2005/8/layout/cycle6"/>
    <dgm:cxn modelId="{E1522A40-F719-48D2-A400-959F4310C652}" type="presOf" srcId="{6A1F2CA6-9E95-4049-96FB-725B966C9810}" destId="{2FB1E915-9FD6-4C08-BF93-5A576C0D4D9B}" srcOrd="0" destOrd="0" presId="urn:microsoft.com/office/officeart/2005/8/layout/cycle6"/>
    <dgm:cxn modelId="{E91FDF4D-3AA2-40CA-A3DD-B6D844A2C9A9}" srcId="{7914320D-7393-442B-8CF1-77074270434B}" destId="{58C46310-7F37-432C-A2D5-6D5A770987ED}" srcOrd="4" destOrd="0" parTransId="{CBFF412F-15C5-448A-990F-1FF862955D62}" sibTransId="{7618BFD1-BC88-4DB1-85EA-91AD59A30444}"/>
    <dgm:cxn modelId="{3CE1A68D-6547-4FB1-8ADD-07234E020016}" type="presOf" srcId="{58C46310-7F37-432C-A2D5-6D5A770987ED}" destId="{1BBBA802-E1E5-400D-978C-DFCD36457CA7}" srcOrd="0" destOrd="0" presId="urn:microsoft.com/office/officeart/2005/8/layout/cycle6"/>
    <dgm:cxn modelId="{B4819195-327F-4FCE-B660-48A9B5E74FAE}" type="presOf" srcId="{C9A28F22-18D5-4A7B-9E63-282819BFAB10}" destId="{D55469BF-DFF2-4FD5-B431-344BC49DC824}" srcOrd="0" destOrd="0" presId="urn:microsoft.com/office/officeart/2005/8/layout/cycle6"/>
    <dgm:cxn modelId="{7884479D-6F4E-444B-B849-3CAA6562DD57}" type="presOf" srcId="{20FCE95F-435B-44E5-9C6B-F840B7645C28}" destId="{DAD6D1E6-EB80-4BE5-923D-FEB0E94C095C}" srcOrd="0" destOrd="0" presId="urn:microsoft.com/office/officeart/2005/8/layout/cycle6"/>
    <dgm:cxn modelId="{8A659CC8-7AC7-40C9-AB55-EB1A5E5C1BA8}" type="presOf" srcId="{7914320D-7393-442B-8CF1-77074270434B}" destId="{5D77EB08-948E-4BD1-8B34-386832558DC5}" srcOrd="0" destOrd="0" presId="urn:microsoft.com/office/officeart/2005/8/layout/cycle6"/>
    <dgm:cxn modelId="{9A6FC8CA-37E8-438A-AF07-64322FCDE9CB}" srcId="{7914320D-7393-442B-8CF1-77074270434B}" destId="{DA2A722E-4C6F-483E-8A01-62FBCAF6A4DC}" srcOrd="1" destOrd="0" parTransId="{DC402C52-FECE-425F-B5BC-B4D1D50D24EA}" sibTransId="{93E5ECD5-BA01-4998-943B-28E537A232EC}"/>
    <dgm:cxn modelId="{AB1802FB-CBA8-4AC5-AF5D-E6BF434261E6}" srcId="{7914320D-7393-442B-8CF1-77074270434B}" destId="{C9A28F22-18D5-4A7B-9E63-282819BFAB10}" srcOrd="0" destOrd="0" parTransId="{84BB9261-9B8F-47ED-ADC1-D897ED1E4E31}" sibTransId="{F3447268-DA12-4DFB-AFBB-BB37A0C51004}"/>
    <dgm:cxn modelId="{F3F73BFD-F6E0-4ACC-81C6-D805AA44CE14}" type="presOf" srcId="{7618BFD1-BC88-4DB1-85EA-91AD59A30444}" destId="{E17FDB89-2CDB-498D-9CFC-B56F2CAF0D6A}" srcOrd="0" destOrd="0" presId="urn:microsoft.com/office/officeart/2005/8/layout/cycle6"/>
    <dgm:cxn modelId="{2CEF9B81-6261-44F1-84FF-7F359AE635BE}" type="presParOf" srcId="{5D77EB08-948E-4BD1-8B34-386832558DC5}" destId="{D55469BF-DFF2-4FD5-B431-344BC49DC824}" srcOrd="0" destOrd="0" presId="urn:microsoft.com/office/officeart/2005/8/layout/cycle6"/>
    <dgm:cxn modelId="{7C5B19F4-2FC4-44B2-A756-A9E5512CA6A4}" type="presParOf" srcId="{5D77EB08-948E-4BD1-8B34-386832558DC5}" destId="{F0DAF411-1EB6-465D-86BC-219F29807A15}" srcOrd="1" destOrd="0" presId="urn:microsoft.com/office/officeart/2005/8/layout/cycle6"/>
    <dgm:cxn modelId="{7C675194-AE6C-4AE1-8666-AA00EA3BDBCB}" type="presParOf" srcId="{5D77EB08-948E-4BD1-8B34-386832558DC5}" destId="{A2081FF8-4513-433A-930B-BAC896910995}" srcOrd="2" destOrd="0" presId="urn:microsoft.com/office/officeart/2005/8/layout/cycle6"/>
    <dgm:cxn modelId="{36F281B1-8B5D-4121-9F79-DE4E8BAB1DC8}" type="presParOf" srcId="{5D77EB08-948E-4BD1-8B34-386832558DC5}" destId="{B29F5AE0-5993-4F54-9AF9-8747B4DBB0DF}" srcOrd="3" destOrd="0" presId="urn:microsoft.com/office/officeart/2005/8/layout/cycle6"/>
    <dgm:cxn modelId="{72517066-274E-4143-80B7-9A19CE05E415}" type="presParOf" srcId="{5D77EB08-948E-4BD1-8B34-386832558DC5}" destId="{2CC2582A-D497-4C05-8C1C-C934129CBCAE}" srcOrd="4" destOrd="0" presId="urn:microsoft.com/office/officeart/2005/8/layout/cycle6"/>
    <dgm:cxn modelId="{E01548DF-678D-4617-8D33-94181C321960}" type="presParOf" srcId="{5D77EB08-948E-4BD1-8B34-386832558DC5}" destId="{FAFC9E24-02E8-42FB-AAF5-6B5887D0B025}" srcOrd="5" destOrd="0" presId="urn:microsoft.com/office/officeart/2005/8/layout/cycle6"/>
    <dgm:cxn modelId="{1283BA13-983B-4411-B9D6-79B551829C17}" type="presParOf" srcId="{5D77EB08-948E-4BD1-8B34-386832558DC5}" destId="{E4C8E7D1-75A5-4E42-B589-A17513CCE7B3}" srcOrd="6" destOrd="0" presId="urn:microsoft.com/office/officeart/2005/8/layout/cycle6"/>
    <dgm:cxn modelId="{A8D1A821-EA62-4C87-ACE4-552AB569BD83}" type="presParOf" srcId="{5D77EB08-948E-4BD1-8B34-386832558DC5}" destId="{27045685-F2EC-4E17-A653-FF91995FAD4E}" srcOrd="7" destOrd="0" presId="urn:microsoft.com/office/officeart/2005/8/layout/cycle6"/>
    <dgm:cxn modelId="{D7690B24-C3EB-4627-B23E-764750CB67A8}" type="presParOf" srcId="{5D77EB08-948E-4BD1-8B34-386832558DC5}" destId="{A25338FF-31DA-4288-83EE-DACA9627E707}" srcOrd="8" destOrd="0" presId="urn:microsoft.com/office/officeart/2005/8/layout/cycle6"/>
    <dgm:cxn modelId="{1C4A06C2-8903-4DBF-9869-92A855CE2FED}" type="presParOf" srcId="{5D77EB08-948E-4BD1-8B34-386832558DC5}" destId="{2FB1E915-9FD6-4C08-BF93-5A576C0D4D9B}" srcOrd="9" destOrd="0" presId="urn:microsoft.com/office/officeart/2005/8/layout/cycle6"/>
    <dgm:cxn modelId="{0EDA7BEB-2661-45C9-8AAC-5845401AEE5B}" type="presParOf" srcId="{5D77EB08-948E-4BD1-8B34-386832558DC5}" destId="{B7258846-108B-452A-940D-3BEB3AE7F0CB}" srcOrd="10" destOrd="0" presId="urn:microsoft.com/office/officeart/2005/8/layout/cycle6"/>
    <dgm:cxn modelId="{F8105A64-43C8-40AD-86A2-6E97372B61B0}" type="presParOf" srcId="{5D77EB08-948E-4BD1-8B34-386832558DC5}" destId="{DAD6D1E6-EB80-4BE5-923D-FEB0E94C095C}" srcOrd="11" destOrd="0" presId="urn:microsoft.com/office/officeart/2005/8/layout/cycle6"/>
    <dgm:cxn modelId="{0774B575-E108-46C7-A0D6-F2AEC7C3075D}" type="presParOf" srcId="{5D77EB08-948E-4BD1-8B34-386832558DC5}" destId="{1BBBA802-E1E5-400D-978C-DFCD36457CA7}" srcOrd="12" destOrd="0" presId="urn:microsoft.com/office/officeart/2005/8/layout/cycle6"/>
    <dgm:cxn modelId="{891C5967-FE6F-4895-8046-78071FE37A5A}" type="presParOf" srcId="{5D77EB08-948E-4BD1-8B34-386832558DC5}" destId="{89C5CB46-0373-4238-AB39-E49CA3DF797F}" srcOrd="13" destOrd="0" presId="urn:microsoft.com/office/officeart/2005/8/layout/cycle6"/>
    <dgm:cxn modelId="{126E934F-510F-407F-BE81-1BB7303DE634}" type="presParOf" srcId="{5D77EB08-948E-4BD1-8B34-386832558DC5}" destId="{E17FDB89-2CDB-498D-9CFC-B56F2CAF0D6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US" sz="1600" b="1" dirty="0">
              <a:solidFill>
                <a:schemeClr val="bg1"/>
              </a:solidFill>
            </a:rPr>
            <a:t> Risk Margin</a:t>
          </a: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600" dirty="0"/>
            <a:t>Working party view is that the TMTP’s primary objective is to mitigate the introduction of the Solvency II risk margin</a:t>
          </a:r>
        </a:p>
        <a:p>
          <a:pPr algn="l"/>
          <a:r>
            <a:rPr lang="en-GB" sz="1600" dirty="0"/>
            <a:t>This can be between 10% - 25% of BEL for immediate and deferred annuity business</a:t>
          </a:r>
          <a:endParaRPr lang="en-US" sz="1600" dirty="0">
            <a:solidFill>
              <a:schemeClr val="tx1">
                <a:lumMod val="75000"/>
                <a:lumOff val="25000"/>
              </a:schemeClr>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a:solidFill>
                <a:schemeClr val="bg1"/>
              </a:solidFill>
            </a:rPr>
            <a:t> Soft landing</a:t>
          </a: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600" dirty="0"/>
            <a:t>TMTP provided firms with a ‘soft landing’ into Solvency II regime over a 16 year period</a:t>
          </a:r>
          <a:endParaRPr lang="en-US" sz="160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a:t>Short term impact</a:t>
          </a:r>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GB" sz="1600" dirty="0"/>
            <a:t>Ensures risk margin required on back book does not have material short term impact</a:t>
          </a:r>
          <a:endParaRPr lang="en-US" sz="1600" dirty="0">
            <a:solidFill>
              <a:schemeClr val="tx1">
                <a:lumMod val="75000"/>
                <a:lumOff val="25000"/>
              </a:schemeClr>
            </a:solidFill>
          </a:endParaRP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GB" sz="1600" dirty="0"/>
            <a:t>Ensure firms can continue to write new business, avoids detrimental impacts to policyholders and ensures proprietary firms can continue to pay dividends</a:t>
          </a:r>
          <a:endParaRPr lang="en-US" sz="1600" dirty="0">
            <a:solidFill>
              <a:schemeClr val="tx1">
                <a:lumMod val="75000"/>
                <a:lumOff val="25000"/>
              </a:schemeClr>
            </a:solidFill>
          </a:endParaRPr>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a:t>Continuity</a:t>
          </a:r>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62677" custScaleY="71792" custLinFactNeighborX="-53067"/>
      <dgm:spPr/>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37368" custLinFactNeighborX="59247" custLinFactNeighborY="10581">
        <dgm:presLayoutVars>
          <dgm:bulletEnabled val="1"/>
        </dgm:presLayoutVars>
      </dgm:prSet>
      <dgm:spPr>
        <a:prstGeom prst="rect">
          <a:avLst/>
        </a:prstGeom>
      </dgm:spPr>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4158" custScaleY="71792" custLinFactX="-2534" custLinFactNeighborX="-100000"/>
      <dgm:spPr/>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18610" custScaleY="87086" custLinFactNeighborX="64282">
        <dgm:presLayoutVars>
          <dgm:bulletEnabled val="1"/>
        </dgm:presLayoutVars>
      </dgm:prSet>
      <dgm:spPr>
        <a:prstGeom prst="rect">
          <a:avLst/>
        </a:prstGeom>
      </dgm:spPr>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64518" custScaleY="71792" custLinFactX="-2534" custLinFactNeighborX="-100000"/>
      <dgm:spPr/>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48316">
        <dgm:presLayoutVars>
          <dgm:bulletEnabled val="1"/>
        </dgm:presLayoutVars>
      </dgm:prSet>
      <dgm:spPr>
        <a:prstGeom prst="rect">
          <a:avLst/>
        </a:prstGeom>
      </dgm:spPr>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64158" custScaleY="71792" custLinFactX="-2534" custLinFactNeighborX="-100000"/>
      <dgm:spPr/>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34303" custScaleY="99706" custLinFactNeighborX="32351" custLinFactNeighborY="-10377">
        <dgm:presLayoutVars>
          <dgm:bulletEnabled val="1"/>
        </dgm:presLayoutVars>
      </dgm:prSet>
      <dgm:spPr>
        <a:prstGeom prst="rect">
          <a:avLst/>
        </a:prstGeom>
      </dgm:spPr>
    </dgm:pt>
  </dgm:ptLst>
  <dgm:cxnLst>
    <dgm:cxn modelId="{ABB33311-6F91-4FF3-8005-61C5E16D56AB}" type="presOf" srcId="{FC4BA27B-2FD4-F44A-A898-B58168403B68}" destId="{473C9AD4-B79F-2846-B249-B4419EEAD64A}" srcOrd="0" destOrd="0" presId="urn:microsoft.com/office/officeart/2005/8/layout/lProcess3"/>
    <dgm:cxn modelId="{BED88961-B815-4B47-8207-2B633E97DABC}" srcId="{14A3BCF2-B5FD-1D4F-B13A-CF40954FD051}" destId="{31B0B1B3-CFEF-D748-B820-57F3735333E8}" srcOrd="0" destOrd="0" parTransId="{0A958372-4370-D542-A233-1771409B63EB}" sibTransId="{223FF982-8B44-9446-89D0-5CFDDCBA967C}"/>
    <dgm:cxn modelId="{F0715544-59E1-4F32-82CB-FFB6B99C312A}" type="presOf" srcId="{4711937F-695A-2649-AEA5-4792135913AD}" destId="{6AD53D2B-C871-AB40-A9E1-C8BE3305188E}" srcOrd="0" destOrd="0" presId="urn:microsoft.com/office/officeart/2005/8/layout/lProcess3"/>
    <dgm:cxn modelId="{D8811269-5B7F-4E02-ACDA-FA09ECBACF53}" type="presOf" srcId="{31B0B1B3-CFEF-D748-B820-57F3735333E8}" destId="{B7F683CE-2B1C-8443-9864-886A871774BF}" srcOrd="0" destOrd="0" presId="urn:microsoft.com/office/officeart/2005/8/layout/lProcess3"/>
    <dgm:cxn modelId="{C9D1D469-7558-4BF9-A99F-B898A02EB772}" type="presOf" srcId="{94F30C21-CCC7-D245-9498-1C5908DE425A}" destId="{DF7F4E0F-8D76-8A42-BC6B-78A5B054D6E4}" srcOrd="0" destOrd="0" presId="urn:microsoft.com/office/officeart/2005/8/layout/lProcess3"/>
    <dgm:cxn modelId="{493DE34B-5388-5048-B8B9-089F2F2B8556}" srcId="{F1F07E19-ACFC-9E40-B337-41668FFBDA98}" destId="{94F30C21-CCC7-D245-9498-1C5908DE425A}" srcOrd="0" destOrd="0" parTransId="{5529A465-3B41-6F49-A919-E5AF92955F76}" sibTransId="{ECC9D93A-7BA2-5446-873A-A59C23D43295}"/>
    <dgm:cxn modelId="{D342F86C-3D66-724A-9578-DA59BFFE5AC6}" srcId="{FC4BA27B-2FD4-F44A-A898-B58168403B68}" destId="{F1F07E19-ACFC-9E40-B337-41668FFBDA98}" srcOrd="1" destOrd="0" parTransId="{A6D6472B-B5C1-AE48-B20B-42714D82EEB8}" sibTransId="{AB2F1122-B405-384F-857B-0CE70C7785D1}"/>
    <dgm:cxn modelId="{7FDD6270-220C-BE4E-A5D9-36C260CEB700}" srcId="{61948318-49B2-D240-A022-7DE3089F21FD}" destId="{4711937F-695A-2649-AEA5-4792135913AD}" srcOrd="0" destOrd="0" parTransId="{98DA5FD8-A66F-1C47-A490-918D0415F5AD}" sibTransId="{9D2D8DAD-FD21-0A44-8C59-BA3ABC70C5D7}"/>
    <dgm:cxn modelId="{58AAAE55-D5C3-4527-A2A5-C040D17DF1CB}" type="presOf" srcId="{14A3BCF2-B5FD-1D4F-B13A-CF40954FD051}" destId="{A654F5BB-8681-144A-B818-B9E36EFEDA6E}" srcOrd="0" destOrd="0" presId="urn:microsoft.com/office/officeart/2005/8/layout/lProcess3"/>
    <dgm:cxn modelId="{F31DE38B-C399-42FA-BFFB-A9A0E3234661}" type="presOf" srcId="{F1F07E19-ACFC-9E40-B337-41668FFBDA98}" destId="{AFBF3F31-285B-4148-9483-3EB8FBC1A5D4}"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1F9BDB9C-2F9A-4F87-9C59-2ACE1BF6136C}" type="presOf" srcId="{3AB71AB5-3FE1-DD4C-8257-B04DF8DA31F4}" destId="{77E9641B-63D9-D743-875A-144E6E4D6C6B}" srcOrd="0" destOrd="0" presId="urn:microsoft.com/office/officeart/2005/8/layout/lProcess3"/>
    <dgm:cxn modelId="{F3DAA4B0-D2FD-4D2E-A3F9-106137B6C277}" type="presOf" srcId="{61948318-49B2-D240-A022-7DE3089F21FD}" destId="{E513EDD5-2CCD-E742-8D62-39F9A5505D48}"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A8CF12C7-B700-4948-B132-BFC1745CC266}" srcId="{FC4BA27B-2FD4-F44A-A898-B58168403B68}" destId="{3AB71AB5-3FE1-DD4C-8257-B04DF8DA31F4}" srcOrd="2" destOrd="0" parTransId="{63CA7EA2-C8D8-4345-A422-3299106E2400}" sibTransId="{212CFFA3-AEC9-9141-9E5B-7076BF75792C}"/>
    <dgm:cxn modelId="{2DCC55D1-A762-4BB5-9BD8-5C0461BA651D}" type="presOf" srcId="{A03B55B8-0FED-0642-8088-B7730FA4BAB1}" destId="{64C73585-FB17-924B-A0A3-979F978ED2D3}" srcOrd="0" destOrd="0" presId="urn:microsoft.com/office/officeart/2005/8/layout/lProcess3"/>
    <dgm:cxn modelId="{24B7A0F9-9667-434A-8671-F524F8EE5AEB}" srcId="{FC4BA27B-2FD4-F44A-A898-B58168403B68}" destId="{61948318-49B2-D240-A022-7DE3089F21FD}" srcOrd="0" destOrd="0" parTransId="{CBA7D3EB-F165-E646-8D18-8B203575E6F4}" sibTransId="{F42EB836-42A0-8A47-9500-BDACE5A36284}"/>
    <dgm:cxn modelId="{A1921033-E4E5-43AC-83B2-0FA5B213FAE5}" type="presParOf" srcId="{473C9AD4-B79F-2846-B249-B4419EEAD64A}" destId="{C2EC7D4D-0934-9A4A-AFF9-DC0D568B3839}" srcOrd="0" destOrd="0" presId="urn:microsoft.com/office/officeart/2005/8/layout/lProcess3"/>
    <dgm:cxn modelId="{52E454D0-3C0D-41C4-8834-98A327FF3E19}" type="presParOf" srcId="{C2EC7D4D-0934-9A4A-AFF9-DC0D568B3839}" destId="{E513EDD5-2CCD-E742-8D62-39F9A5505D48}" srcOrd="0" destOrd="0" presId="urn:microsoft.com/office/officeart/2005/8/layout/lProcess3"/>
    <dgm:cxn modelId="{2A1A46A5-B1A2-45E4-9D7A-3C8F51D39A3C}" type="presParOf" srcId="{C2EC7D4D-0934-9A4A-AFF9-DC0D568B3839}" destId="{5CE6E2C4-1938-3E46-8258-058438FC6AC0}" srcOrd="1" destOrd="0" presId="urn:microsoft.com/office/officeart/2005/8/layout/lProcess3"/>
    <dgm:cxn modelId="{994F9EE8-6D27-4E88-AB66-C5FE1D0AECD3}" type="presParOf" srcId="{C2EC7D4D-0934-9A4A-AFF9-DC0D568B3839}" destId="{6AD53D2B-C871-AB40-A9E1-C8BE3305188E}" srcOrd="2" destOrd="0" presId="urn:microsoft.com/office/officeart/2005/8/layout/lProcess3"/>
    <dgm:cxn modelId="{948550F0-0EE6-49C8-AE05-E9362F67757A}" type="presParOf" srcId="{473C9AD4-B79F-2846-B249-B4419EEAD64A}" destId="{B14CB163-9423-B84A-8ED8-A1F5F89E0BBA}" srcOrd="1" destOrd="0" presId="urn:microsoft.com/office/officeart/2005/8/layout/lProcess3"/>
    <dgm:cxn modelId="{D248F4C3-6470-4636-A51C-383D222E0645}" type="presParOf" srcId="{473C9AD4-B79F-2846-B249-B4419EEAD64A}" destId="{72033021-6B26-DF41-BC8D-121C081635C4}" srcOrd="2" destOrd="0" presId="urn:microsoft.com/office/officeart/2005/8/layout/lProcess3"/>
    <dgm:cxn modelId="{202EC494-CA07-453B-BDC3-AF173218F5BA}" type="presParOf" srcId="{72033021-6B26-DF41-BC8D-121C081635C4}" destId="{AFBF3F31-285B-4148-9483-3EB8FBC1A5D4}" srcOrd="0" destOrd="0" presId="urn:microsoft.com/office/officeart/2005/8/layout/lProcess3"/>
    <dgm:cxn modelId="{786E01E2-9974-4C72-9876-0D0DD719AE8C}" type="presParOf" srcId="{72033021-6B26-DF41-BC8D-121C081635C4}" destId="{97A53D86-86A7-454C-BB91-DA84E4BDD39F}" srcOrd="1" destOrd="0" presId="urn:microsoft.com/office/officeart/2005/8/layout/lProcess3"/>
    <dgm:cxn modelId="{D8D25372-0B60-4C0D-8D00-B10F26D5B66E}" type="presParOf" srcId="{72033021-6B26-DF41-BC8D-121C081635C4}" destId="{DF7F4E0F-8D76-8A42-BC6B-78A5B054D6E4}" srcOrd="2" destOrd="0" presId="urn:microsoft.com/office/officeart/2005/8/layout/lProcess3"/>
    <dgm:cxn modelId="{0E12C183-64E2-4F2E-8AB0-D8E8D8BAC9E4}" type="presParOf" srcId="{473C9AD4-B79F-2846-B249-B4419EEAD64A}" destId="{0F264BB9-D3FB-D74C-B47F-67FDDADFFA7D}" srcOrd="3" destOrd="0" presId="urn:microsoft.com/office/officeart/2005/8/layout/lProcess3"/>
    <dgm:cxn modelId="{06004247-5865-4BF8-9845-C56585A525FB}" type="presParOf" srcId="{473C9AD4-B79F-2846-B249-B4419EEAD64A}" destId="{A77EAE2D-EC64-5B4B-AABD-D561540578B8}" srcOrd="4" destOrd="0" presId="urn:microsoft.com/office/officeart/2005/8/layout/lProcess3"/>
    <dgm:cxn modelId="{6EA8EF2F-574A-4A6F-9AF8-41E1907D8D17}" type="presParOf" srcId="{A77EAE2D-EC64-5B4B-AABD-D561540578B8}" destId="{77E9641B-63D9-D743-875A-144E6E4D6C6B}" srcOrd="0" destOrd="0" presId="urn:microsoft.com/office/officeart/2005/8/layout/lProcess3"/>
    <dgm:cxn modelId="{88846DDD-5043-4167-AAE7-80B0FEE9910C}" type="presParOf" srcId="{A77EAE2D-EC64-5B4B-AABD-D561540578B8}" destId="{41D92177-9B72-634A-8895-84E548939700}" srcOrd="1" destOrd="0" presId="urn:microsoft.com/office/officeart/2005/8/layout/lProcess3"/>
    <dgm:cxn modelId="{D9A11827-CA82-47A9-B4E4-B4CFB869A88B}" type="presParOf" srcId="{A77EAE2D-EC64-5B4B-AABD-D561540578B8}" destId="{64C73585-FB17-924B-A0A3-979F978ED2D3}" srcOrd="2" destOrd="0" presId="urn:microsoft.com/office/officeart/2005/8/layout/lProcess3"/>
    <dgm:cxn modelId="{6553210E-4041-47E3-BE5D-03C338B72F2F}" type="presParOf" srcId="{473C9AD4-B79F-2846-B249-B4419EEAD64A}" destId="{6839D26B-F16B-F04B-9C89-671B989E13CD}" srcOrd="5" destOrd="0" presId="urn:microsoft.com/office/officeart/2005/8/layout/lProcess3"/>
    <dgm:cxn modelId="{2FC85352-11F2-44BF-AC20-AF452FC18BA7}" type="presParOf" srcId="{473C9AD4-B79F-2846-B249-B4419EEAD64A}" destId="{A9E5AD77-BC4A-654B-BF77-CB87D265D0E1}" srcOrd="6" destOrd="0" presId="urn:microsoft.com/office/officeart/2005/8/layout/lProcess3"/>
    <dgm:cxn modelId="{AC31572D-5991-42AA-B7FA-4D9C59B6E557}" type="presParOf" srcId="{A9E5AD77-BC4A-654B-BF77-CB87D265D0E1}" destId="{A654F5BB-8681-144A-B818-B9E36EFEDA6E}" srcOrd="0" destOrd="0" presId="urn:microsoft.com/office/officeart/2005/8/layout/lProcess3"/>
    <dgm:cxn modelId="{3A56A9D7-BDBB-4225-9FF0-26579FE4A790}" type="presParOf" srcId="{A9E5AD77-BC4A-654B-BF77-CB87D265D0E1}" destId="{FF2DCD2D-6E1D-D740-9D58-8C6793908BCF}" srcOrd="1" destOrd="0" presId="urn:microsoft.com/office/officeart/2005/8/layout/lProcess3"/>
    <dgm:cxn modelId="{128A80A0-0313-4E93-9A83-13C19C868175}"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US" sz="1600" b="1" dirty="0">
              <a:solidFill>
                <a:schemeClr val="bg1"/>
              </a:solidFill>
            </a:rPr>
            <a:t> TMTP just running off?</a:t>
          </a: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600" dirty="0">
              <a:solidFill>
                <a:srgbClr val="3F4548"/>
              </a:solidFill>
              <a:latin typeface="+mn-lt"/>
              <a:cs typeface="+mn-cs"/>
            </a:rPr>
            <a:t>Initially most firms did not consider how to recalculate the TMTP</a:t>
          </a:r>
        </a:p>
        <a:p>
          <a:pPr algn="l"/>
          <a:r>
            <a:rPr lang="en-GB" sz="1600" dirty="0">
              <a:solidFill>
                <a:srgbClr val="3F4548"/>
              </a:solidFill>
              <a:latin typeface="+mn-lt"/>
              <a:cs typeface="+mn-cs"/>
            </a:rPr>
            <a:t>But the Solvency II directive includes provision to allow TMTP recalculation</a:t>
          </a:r>
          <a:endParaRPr lang="en-US" sz="1600" dirty="0">
            <a:solidFill>
              <a:schemeClr val="tx1">
                <a:lumMod val="75000"/>
                <a:lumOff val="25000"/>
              </a:schemeClr>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a:solidFill>
                <a:schemeClr val="bg1"/>
              </a:solidFill>
            </a:rPr>
            <a:t> Risk profile change</a:t>
          </a: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600" dirty="0">
              <a:solidFill>
                <a:srgbClr val="3F4548"/>
              </a:solidFill>
            </a:rPr>
            <a:t>Firms can apply to PRA for a TMTP recalculation if they can demonstrate that a material change in risk profile has occurred</a:t>
          </a:r>
        </a:p>
        <a:p>
          <a:pPr algn="l"/>
          <a:r>
            <a:rPr lang="en-GB" sz="1600" dirty="0">
              <a:solidFill>
                <a:srgbClr val="3F4548"/>
              </a:solidFill>
            </a:rPr>
            <a:t>Material risk profile changes include: Part VII transfers, use of matching adjustment, use of reinsurance and changes in operating conditions </a:t>
          </a:r>
          <a:endParaRPr lang="en-US" sz="160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a:t>Risk profile criteria</a:t>
          </a:r>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US" sz="1600" dirty="0">
              <a:solidFill>
                <a:schemeClr val="tx1"/>
              </a:solidFill>
            </a:rPr>
            <a:t>The main criteria is that impact of recalculation results in a 5% or greater change in solvency coverage ratio, and this is symmetrical</a:t>
          </a: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GB" sz="1600" dirty="0">
              <a:solidFill>
                <a:srgbClr val="3F4548"/>
              </a:solidFill>
            </a:rPr>
            <a:t>During 2016 falls in interest rates resulted in 16 of the 33 legal entities approved to use the TMTP applying for a TMTP recalculation as at 30/06/2017</a:t>
          </a:r>
          <a:endParaRPr lang="en-US" sz="1600" dirty="0">
            <a:solidFill>
              <a:schemeClr val="tx1">
                <a:lumMod val="75000"/>
                <a:lumOff val="25000"/>
              </a:schemeClr>
            </a:solidFill>
          </a:endParaRPr>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a:t>2016 interest rates</a:t>
          </a:r>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68432" custScaleY="71792" custLinFactNeighborX="-69032" custLinFactNeighborY="-556"/>
      <dgm:spPr/>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27221" custLinFactNeighborX="41200" custLinFactNeighborY="-169">
        <dgm:presLayoutVars>
          <dgm:bulletEnabled val="1"/>
        </dgm:presLayoutVars>
      </dgm:prSet>
      <dgm:spPr>
        <a:prstGeom prst="rect">
          <a:avLst/>
        </a:prstGeom>
      </dgm:spPr>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4158" custScaleY="71792" custLinFactNeighborX="-53067" custLinFactNeighborY="-3991"/>
      <dgm:spPr/>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32233" custScaleY="87086" custLinFactX="2221" custLinFactNeighborX="100000">
        <dgm:presLayoutVars>
          <dgm:bulletEnabled val="1"/>
        </dgm:presLayoutVars>
      </dgm:prSet>
      <dgm:spPr>
        <a:prstGeom prst="rect">
          <a:avLst/>
        </a:prstGeom>
      </dgm:spPr>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68309" custScaleY="71792" custLinFactNeighborX="-53067" custLinFactNeighborY="-7367"/>
      <dgm:spPr/>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48316" custLinFactNeighborY="-14699">
        <dgm:presLayoutVars>
          <dgm:bulletEnabled val="1"/>
        </dgm:presLayoutVars>
      </dgm:prSet>
      <dgm:spPr>
        <a:prstGeom prst="rect">
          <a:avLst/>
        </a:prstGeom>
      </dgm:spPr>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68309" custScaleY="71792" custLinFactNeighborX="-53067" custLinFactNeighborY="-10791"/>
      <dgm:spPr/>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24301" custScaleY="99706" custLinFactNeighborX="62423" custLinFactNeighborY="-18899">
        <dgm:presLayoutVars>
          <dgm:bulletEnabled val="1"/>
        </dgm:presLayoutVars>
      </dgm:prSet>
      <dgm:spPr>
        <a:prstGeom prst="rect">
          <a:avLst/>
        </a:prstGeom>
      </dgm:spPr>
    </dgm:pt>
  </dgm:ptLst>
  <dgm:cxnLst>
    <dgm:cxn modelId="{BCBE4518-80C8-4042-8DC8-62008068FE9E}" type="presOf" srcId="{FC4BA27B-2FD4-F44A-A898-B58168403B68}" destId="{473C9AD4-B79F-2846-B249-B4419EEAD64A}" srcOrd="0" destOrd="0" presId="urn:microsoft.com/office/officeart/2005/8/layout/lProcess3"/>
    <dgm:cxn modelId="{4C2CDA1E-B169-4040-954D-3FDAD597D9C5}" type="presOf" srcId="{31B0B1B3-CFEF-D748-B820-57F3735333E8}" destId="{B7F683CE-2B1C-8443-9864-886A871774BF}" srcOrd="0" destOrd="0" presId="urn:microsoft.com/office/officeart/2005/8/layout/lProcess3"/>
    <dgm:cxn modelId="{6FFFC620-F500-4C33-B027-7B6D8C6DF72B}" type="presOf" srcId="{4711937F-695A-2649-AEA5-4792135913AD}" destId="{6AD53D2B-C871-AB40-A9E1-C8BE3305188E}" srcOrd="0" destOrd="0" presId="urn:microsoft.com/office/officeart/2005/8/layout/lProcess3"/>
    <dgm:cxn modelId="{D927812E-81E3-448F-AE55-4FE19D10EFA1}" type="presOf" srcId="{F1F07E19-ACFC-9E40-B337-41668FFBDA98}" destId="{AFBF3F31-285B-4148-9483-3EB8FBC1A5D4}" srcOrd="0" destOrd="0" presId="urn:microsoft.com/office/officeart/2005/8/layout/lProcess3"/>
    <dgm:cxn modelId="{BED88961-B815-4B47-8207-2B633E97DABC}" srcId="{14A3BCF2-B5FD-1D4F-B13A-CF40954FD051}" destId="{31B0B1B3-CFEF-D748-B820-57F3735333E8}" srcOrd="0" destOrd="0" parTransId="{0A958372-4370-D542-A233-1771409B63EB}" sibTransId="{223FF982-8B44-9446-89D0-5CFDDCBA967C}"/>
    <dgm:cxn modelId="{493DE34B-5388-5048-B8B9-089F2F2B8556}" srcId="{F1F07E19-ACFC-9E40-B337-41668FFBDA98}" destId="{94F30C21-CCC7-D245-9498-1C5908DE425A}" srcOrd="0" destOrd="0" parTransId="{5529A465-3B41-6F49-A919-E5AF92955F76}" sibTransId="{ECC9D93A-7BA2-5446-873A-A59C23D43295}"/>
    <dgm:cxn modelId="{07A3EC6C-4E01-4DA7-8581-872B132EB946}" type="presOf" srcId="{A03B55B8-0FED-0642-8088-B7730FA4BAB1}" destId="{64C73585-FB17-924B-A0A3-979F978ED2D3}" srcOrd="0" destOrd="0" presId="urn:microsoft.com/office/officeart/2005/8/layout/lProcess3"/>
    <dgm:cxn modelId="{D342F86C-3D66-724A-9578-DA59BFFE5AC6}" srcId="{FC4BA27B-2FD4-F44A-A898-B58168403B68}" destId="{F1F07E19-ACFC-9E40-B337-41668FFBDA98}" srcOrd="1" destOrd="0" parTransId="{A6D6472B-B5C1-AE48-B20B-42714D82EEB8}" sibTransId="{AB2F1122-B405-384F-857B-0CE70C7785D1}"/>
    <dgm:cxn modelId="{7FDD6270-220C-BE4E-A5D9-36C260CEB700}" srcId="{61948318-49B2-D240-A022-7DE3089F21FD}" destId="{4711937F-695A-2649-AEA5-4792135913AD}" srcOrd="0" destOrd="0" parTransId="{98DA5FD8-A66F-1C47-A490-918D0415F5AD}" sibTransId="{9D2D8DAD-FD21-0A44-8C59-BA3ABC70C5D7}"/>
    <dgm:cxn modelId="{0F7FB078-0821-416B-B761-B1FA331A5344}" type="presOf" srcId="{3AB71AB5-3FE1-DD4C-8257-B04DF8DA31F4}" destId="{77E9641B-63D9-D743-875A-144E6E4D6C6B}" srcOrd="0" destOrd="0" presId="urn:microsoft.com/office/officeart/2005/8/layout/lProcess3"/>
    <dgm:cxn modelId="{7DEAE383-4F86-488A-B565-C666AE1852E4}" type="presOf" srcId="{14A3BCF2-B5FD-1D4F-B13A-CF40954FD051}" destId="{A654F5BB-8681-144A-B818-B9E36EFEDA6E}" srcOrd="0" destOrd="0" presId="urn:microsoft.com/office/officeart/2005/8/layout/lProcess3"/>
    <dgm:cxn modelId="{96B1D785-685E-4AEB-890A-46DD430596A1}" type="presOf" srcId="{94F30C21-CCC7-D245-9498-1C5908DE425A}" destId="{DF7F4E0F-8D76-8A42-BC6B-78A5B054D6E4}"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2A599FC4-A2D1-644C-AD19-782450F53DD6}" srcId="{3AB71AB5-3FE1-DD4C-8257-B04DF8DA31F4}" destId="{A03B55B8-0FED-0642-8088-B7730FA4BAB1}" srcOrd="0" destOrd="0" parTransId="{8B123FFC-450E-DD4B-8CAD-5C4456D8FEFE}" sibTransId="{140F43F3-33CB-0C4E-B8E4-552346179C98}"/>
    <dgm:cxn modelId="{A8CF12C7-B700-4948-B132-BFC1745CC266}" srcId="{FC4BA27B-2FD4-F44A-A898-B58168403B68}" destId="{3AB71AB5-3FE1-DD4C-8257-B04DF8DA31F4}" srcOrd="2" destOrd="0" parTransId="{63CA7EA2-C8D8-4345-A422-3299106E2400}" sibTransId="{212CFFA3-AEC9-9141-9E5B-7076BF75792C}"/>
    <dgm:cxn modelId="{71B482E3-9413-46CC-A48D-BA9F3A09AD2F}" type="presOf" srcId="{61948318-49B2-D240-A022-7DE3089F21FD}" destId="{E513EDD5-2CCD-E742-8D62-39F9A5505D48}" srcOrd="0" destOrd="0" presId="urn:microsoft.com/office/officeart/2005/8/layout/lProcess3"/>
    <dgm:cxn modelId="{24B7A0F9-9667-434A-8671-F524F8EE5AEB}" srcId="{FC4BA27B-2FD4-F44A-A898-B58168403B68}" destId="{61948318-49B2-D240-A022-7DE3089F21FD}" srcOrd="0" destOrd="0" parTransId="{CBA7D3EB-F165-E646-8D18-8B203575E6F4}" sibTransId="{F42EB836-42A0-8A47-9500-BDACE5A36284}"/>
    <dgm:cxn modelId="{2AFB55FE-A3DD-4ADE-84A8-464762127DF4}" type="presParOf" srcId="{473C9AD4-B79F-2846-B249-B4419EEAD64A}" destId="{C2EC7D4D-0934-9A4A-AFF9-DC0D568B3839}" srcOrd="0" destOrd="0" presId="urn:microsoft.com/office/officeart/2005/8/layout/lProcess3"/>
    <dgm:cxn modelId="{FD0870F5-B5BD-477C-9EA7-B76F6D6CB92D}" type="presParOf" srcId="{C2EC7D4D-0934-9A4A-AFF9-DC0D568B3839}" destId="{E513EDD5-2CCD-E742-8D62-39F9A5505D48}" srcOrd="0" destOrd="0" presId="urn:microsoft.com/office/officeart/2005/8/layout/lProcess3"/>
    <dgm:cxn modelId="{865E8663-A93B-4B4C-85E2-B7EB10C6C1B3}" type="presParOf" srcId="{C2EC7D4D-0934-9A4A-AFF9-DC0D568B3839}" destId="{5CE6E2C4-1938-3E46-8258-058438FC6AC0}" srcOrd="1" destOrd="0" presId="urn:microsoft.com/office/officeart/2005/8/layout/lProcess3"/>
    <dgm:cxn modelId="{BE636F6C-FDCC-4B64-A075-CA861BCB5E66}" type="presParOf" srcId="{C2EC7D4D-0934-9A4A-AFF9-DC0D568B3839}" destId="{6AD53D2B-C871-AB40-A9E1-C8BE3305188E}" srcOrd="2" destOrd="0" presId="urn:microsoft.com/office/officeart/2005/8/layout/lProcess3"/>
    <dgm:cxn modelId="{AAE4B2A8-6FBC-4275-A089-A41A16E1AB35}" type="presParOf" srcId="{473C9AD4-B79F-2846-B249-B4419EEAD64A}" destId="{B14CB163-9423-B84A-8ED8-A1F5F89E0BBA}" srcOrd="1" destOrd="0" presId="urn:microsoft.com/office/officeart/2005/8/layout/lProcess3"/>
    <dgm:cxn modelId="{1609FDF9-3F0B-4D1F-BF19-42D0634C9CC0}" type="presParOf" srcId="{473C9AD4-B79F-2846-B249-B4419EEAD64A}" destId="{72033021-6B26-DF41-BC8D-121C081635C4}" srcOrd="2" destOrd="0" presId="urn:microsoft.com/office/officeart/2005/8/layout/lProcess3"/>
    <dgm:cxn modelId="{F3CE7D3B-487F-47B6-97CD-F1417A7B4EFC}" type="presParOf" srcId="{72033021-6B26-DF41-BC8D-121C081635C4}" destId="{AFBF3F31-285B-4148-9483-3EB8FBC1A5D4}" srcOrd="0" destOrd="0" presId="urn:microsoft.com/office/officeart/2005/8/layout/lProcess3"/>
    <dgm:cxn modelId="{5ACE679F-E99D-49C8-A8F0-5532002BC09A}" type="presParOf" srcId="{72033021-6B26-DF41-BC8D-121C081635C4}" destId="{97A53D86-86A7-454C-BB91-DA84E4BDD39F}" srcOrd="1" destOrd="0" presId="urn:microsoft.com/office/officeart/2005/8/layout/lProcess3"/>
    <dgm:cxn modelId="{C56B9693-F266-4D55-AC3B-2FF97FC400E6}" type="presParOf" srcId="{72033021-6B26-DF41-BC8D-121C081635C4}" destId="{DF7F4E0F-8D76-8A42-BC6B-78A5B054D6E4}" srcOrd="2" destOrd="0" presId="urn:microsoft.com/office/officeart/2005/8/layout/lProcess3"/>
    <dgm:cxn modelId="{57D964E4-2F0E-4C12-A1D9-3130E060A4B9}" type="presParOf" srcId="{473C9AD4-B79F-2846-B249-B4419EEAD64A}" destId="{0F264BB9-D3FB-D74C-B47F-67FDDADFFA7D}" srcOrd="3" destOrd="0" presId="urn:microsoft.com/office/officeart/2005/8/layout/lProcess3"/>
    <dgm:cxn modelId="{BDEB4DC8-8CB4-4B4C-8187-7584ED9CED40}" type="presParOf" srcId="{473C9AD4-B79F-2846-B249-B4419EEAD64A}" destId="{A77EAE2D-EC64-5B4B-AABD-D561540578B8}" srcOrd="4" destOrd="0" presId="urn:microsoft.com/office/officeart/2005/8/layout/lProcess3"/>
    <dgm:cxn modelId="{F35BBBAF-AF6D-44E1-9D6D-079F11B7A4EE}" type="presParOf" srcId="{A77EAE2D-EC64-5B4B-AABD-D561540578B8}" destId="{77E9641B-63D9-D743-875A-144E6E4D6C6B}" srcOrd="0" destOrd="0" presId="urn:microsoft.com/office/officeart/2005/8/layout/lProcess3"/>
    <dgm:cxn modelId="{8D0E6CE3-CA81-4CAC-9795-F8CF7C85769E}" type="presParOf" srcId="{A77EAE2D-EC64-5B4B-AABD-D561540578B8}" destId="{41D92177-9B72-634A-8895-84E548939700}" srcOrd="1" destOrd="0" presId="urn:microsoft.com/office/officeart/2005/8/layout/lProcess3"/>
    <dgm:cxn modelId="{554FBD42-8382-4DDD-9D21-58B5F94606DF}" type="presParOf" srcId="{A77EAE2D-EC64-5B4B-AABD-D561540578B8}" destId="{64C73585-FB17-924B-A0A3-979F978ED2D3}" srcOrd="2" destOrd="0" presId="urn:microsoft.com/office/officeart/2005/8/layout/lProcess3"/>
    <dgm:cxn modelId="{4720F9D4-3893-4969-AD29-EF40E6D9ABEA}" type="presParOf" srcId="{473C9AD4-B79F-2846-B249-B4419EEAD64A}" destId="{6839D26B-F16B-F04B-9C89-671B989E13CD}" srcOrd="5" destOrd="0" presId="urn:microsoft.com/office/officeart/2005/8/layout/lProcess3"/>
    <dgm:cxn modelId="{18355729-C976-46B0-9809-C99478553B36}" type="presParOf" srcId="{473C9AD4-B79F-2846-B249-B4419EEAD64A}" destId="{A9E5AD77-BC4A-654B-BF77-CB87D265D0E1}" srcOrd="6" destOrd="0" presId="urn:microsoft.com/office/officeart/2005/8/layout/lProcess3"/>
    <dgm:cxn modelId="{2084B9BB-2F0F-4FD3-8657-65D2ABC7CFCF}" type="presParOf" srcId="{A9E5AD77-BC4A-654B-BF77-CB87D265D0E1}" destId="{A654F5BB-8681-144A-B818-B9E36EFEDA6E}" srcOrd="0" destOrd="0" presId="urn:microsoft.com/office/officeart/2005/8/layout/lProcess3"/>
    <dgm:cxn modelId="{AAAAB2BC-E9D0-4EBE-8403-BAB546CF2640}" type="presParOf" srcId="{A9E5AD77-BC4A-654B-BF77-CB87D265D0E1}" destId="{FF2DCD2D-6E1D-D740-9D58-8C6793908BCF}" srcOrd="1" destOrd="0" presId="urn:microsoft.com/office/officeart/2005/8/layout/lProcess3"/>
    <dgm:cxn modelId="{A3D3C61C-23AC-477F-9650-2FB1DAF18856}"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GB" sz="1600" b="1" dirty="0"/>
            <a:t>Segregation of business</a:t>
          </a:r>
          <a:endParaRPr lang="en-US" sz="16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600" dirty="0"/>
            <a:t>Recalculation of the TMTP requires the segregation of technical provisions to only allow for business written prior to 1 January 2016</a:t>
          </a:r>
          <a:endParaRPr lang="en-US" sz="1600" dirty="0">
            <a:solidFill>
              <a:schemeClr val="tx1">
                <a:lumMod val="75000"/>
                <a:lumOff val="25000"/>
              </a:schemeClr>
            </a:solidFill>
          </a:endParaRP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a:solidFill>
                <a:schemeClr val="bg1"/>
              </a:solidFill>
            </a:rPr>
            <a:t> Legacy regime</a:t>
          </a: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600" dirty="0"/>
            <a:t>Recalculation of the TMTP requires firms to maintain aspects of models and methodology from the previous solvency regime and update where appropriate</a:t>
          </a:r>
          <a:endParaRPr lang="en-US" sz="160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a:t>Proportionate</a:t>
          </a:r>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GB" sz="1600" dirty="0"/>
            <a:t>Recalculation methodology and practices should capture the material features of the TMTP, whilst not being too onerous to implement and maintain</a:t>
          </a:r>
          <a:endParaRPr lang="en-US" sz="1600" dirty="0">
            <a:solidFill>
              <a:schemeClr val="tx1"/>
            </a:solidFill>
          </a:endParaRP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GB" sz="1600" dirty="0"/>
            <a:t>Recalculation methodology and practices will vary from firm to firm, reflecting the type of business written, whether the firm is open or closed to new business, the legacy reporting processes and the relative materiality of the firm’s TMTP</a:t>
          </a:r>
          <a:endParaRPr lang="en-US" sz="1600" dirty="0"/>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a:t>Firm specific</a:t>
          </a:r>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72582" custScaleY="71792" custLinFactNeighborX="-69032" custLinFactNeighborY="-556"/>
      <dgm:spPr/>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27221" custLinFactNeighborX="82321" custLinFactNeighborY="-169">
        <dgm:presLayoutVars>
          <dgm:bulletEnabled val="1"/>
        </dgm:presLayoutVars>
      </dgm:prSet>
      <dgm:spPr>
        <a:prstGeom prst="rect">
          <a:avLst/>
        </a:prstGeom>
      </dgm:spPr>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6951" custScaleY="71792" custLinFactNeighborX="-38399" custLinFactNeighborY="-4755"/>
      <dgm:spPr/>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32233" custScaleY="87086" custLinFactX="2221" custLinFactNeighborX="100000">
        <dgm:presLayoutVars>
          <dgm:bulletEnabled val="1"/>
        </dgm:presLayoutVars>
      </dgm:prSet>
      <dgm:spPr>
        <a:prstGeom prst="rect">
          <a:avLst/>
        </a:prstGeom>
      </dgm:spPr>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71821" custScaleY="71792" custLinFactNeighborX="-53067" custLinFactNeighborY="-7367"/>
      <dgm:spPr/>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86946" custLinFactNeighborY="-14699">
        <dgm:presLayoutVars>
          <dgm:bulletEnabled val="1"/>
        </dgm:presLayoutVars>
      </dgm:prSet>
      <dgm:spPr>
        <a:prstGeom prst="rect">
          <a:avLst/>
        </a:prstGeom>
      </dgm:spPr>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71821" custScaleY="71792" custLinFactNeighborX="-53067" custLinFactNeighborY="-10791"/>
      <dgm:spPr/>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34303" custScaleY="99706" custLinFactNeighborX="91164" custLinFactNeighborY="-18899">
        <dgm:presLayoutVars>
          <dgm:bulletEnabled val="1"/>
        </dgm:presLayoutVars>
      </dgm:prSet>
      <dgm:spPr>
        <a:prstGeom prst="rect">
          <a:avLst/>
        </a:prstGeom>
      </dgm:spPr>
    </dgm:pt>
  </dgm:ptLst>
  <dgm:cxnLst>
    <dgm:cxn modelId="{15874F14-00AD-40C6-AD00-A4A7D77B4AB8}" type="presOf" srcId="{94F30C21-CCC7-D245-9498-1C5908DE425A}" destId="{DF7F4E0F-8D76-8A42-BC6B-78A5B054D6E4}" srcOrd="0" destOrd="0" presId="urn:microsoft.com/office/officeart/2005/8/layout/lProcess3"/>
    <dgm:cxn modelId="{9EE80C21-CCDD-410E-8B13-F55E20842142}" type="presOf" srcId="{61948318-49B2-D240-A022-7DE3089F21FD}" destId="{E513EDD5-2CCD-E742-8D62-39F9A5505D48}" srcOrd="0" destOrd="0" presId="urn:microsoft.com/office/officeart/2005/8/layout/lProcess3"/>
    <dgm:cxn modelId="{69988A2E-744C-44FA-BEF0-D203A77454A8}" type="presOf" srcId="{FC4BA27B-2FD4-F44A-A898-B58168403B68}" destId="{473C9AD4-B79F-2846-B249-B4419EEAD64A}" srcOrd="0" destOrd="0" presId="urn:microsoft.com/office/officeart/2005/8/layout/lProcess3"/>
    <dgm:cxn modelId="{4FF50A31-8F3C-400F-B706-460A22E5655F}" type="presOf" srcId="{4711937F-695A-2649-AEA5-4792135913AD}" destId="{6AD53D2B-C871-AB40-A9E1-C8BE3305188E}" srcOrd="0" destOrd="0" presId="urn:microsoft.com/office/officeart/2005/8/layout/lProcess3"/>
    <dgm:cxn modelId="{BA620060-1922-4C23-8C15-615FF6F86803}" type="presOf" srcId="{31B0B1B3-CFEF-D748-B820-57F3735333E8}" destId="{B7F683CE-2B1C-8443-9864-886A871774BF}" srcOrd="0" destOrd="0" presId="urn:microsoft.com/office/officeart/2005/8/layout/lProcess3"/>
    <dgm:cxn modelId="{BED88961-B815-4B47-8207-2B633E97DABC}" srcId="{14A3BCF2-B5FD-1D4F-B13A-CF40954FD051}" destId="{31B0B1B3-CFEF-D748-B820-57F3735333E8}" srcOrd="0" destOrd="0" parTransId="{0A958372-4370-D542-A233-1771409B63EB}" sibTransId="{223FF982-8B44-9446-89D0-5CFDDCBA967C}"/>
    <dgm:cxn modelId="{19090E44-3AC6-4913-9430-F016EFD8D9E5}" type="presOf" srcId="{F1F07E19-ACFC-9E40-B337-41668FFBDA98}" destId="{AFBF3F31-285B-4148-9483-3EB8FBC1A5D4}" srcOrd="0" destOrd="0" presId="urn:microsoft.com/office/officeart/2005/8/layout/lProcess3"/>
    <dgm:cxn modelId="{493DE34B-5388-5048-B8B9-089F2F2B8556}" srcId="{F1F07E19-ACFC-9E40-B337-41668FFBDA98}" destId="{94F30C21-CCC7-D245-9498-1C5908DE425A}" srcOrd="0" destOrd="0" parTransId="{5529A465-3B41-6F49-A919-E5AF92955F76}" sibTransId="{ECC9D93A-7BA2-5446-873A-A59C23D43295}"/>
    <dgm:cxn modelId="{D342F86C-3D66-724A-9578-DA59BFFE5AC6}" srcId="{FC4BA27B-2FD4-F44A-A898-B58168403B68}" destId="{F1F07E19-ACFC-9E40-B337-41668FFBDA98}" srcOrd="1" destOrd="0" parTransId="{A6D6472B-B5C1-AE48-B20B-42714D82EEB8}" sibTransId="{AB2F1122-B405-384F-857B-0CE70C7785D1}"/>
    <dgm:cxn modelId="{7FDD6270-220C-BE4E-A5D9-36C260CEB700}" srcId="{61948318-49B2-D240-A022-7DE3089F21FD}" destId="{4711937F-695A-2649-AEA5-4792135913AD}" srcOrd="0" destOrd="0" parTransId="{98DA5FD8-A66F-1C47-A490-918D0415F5AD}" sibTransId="{9D2D8DAD-FD21-0A44-8C59-BA3ABC70C5D7}"/>
    <dgm:cxn modelId="{735C2079-FD97-417F-893B-F8A1CEA261E2}" type="presOf" srcId="{A03B55B8-0FED-0642-8088-B7730FA4BAB1}" destId="{64C73585-FB17-924B-A0A3-979F978ED2D3}" srcOrd="0" destOrd="0" presId="urn:microsoft.com/office/officeart/2005/8/layout/lProcess3"/>
    <dgm:cxn modelId="{7C31BD8C-DE6F-4DE5-9C33-2C61D811DAAE}" type="presOf" srcId="{14A3BCF2-B5FD-1D4F-B13A-CF40954FD051}" destId="{A654F5BB-8681-144A-B818-B9E36EFEDA6E}"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7D8011AE-1864-4683-B6CD-32291921B779}" type="presOf" srcId="{3AB71AB5-3FE1-DD4C-8257-B04DF8DA31F4}" destId="{77E9641B-63D9-D743-875A-144E6E4D6C6B}"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A8CF12C7-B700-4948-B132-BFC1745CC266}" srcId="{FC4BA27B-2FD4-F44A-A898-B58168403B68}" destId="{3AB71AB5-3FE1-DD4C-8257-B04DF8DA31F4}" srcOrd="2" destOrd="0" parTransId="{63CA7EA2-C8D8-4345-A422-3299106E2400}" sibTransId="{212CFFA3-AEC9-9141-9E5B-7076BF75792C}"/>
    <dgm:cxn modelId="{24B7A0F9-9667-434A-8671-F524F8EE5AEB}" srcId="{FC4BA27B-2FD4-F44A-A898-B58168403B68}" destId="{61948318-49B2-D240-A022-7DE3089F21FD}" srcOrd="0" destOrd="0" parTransId="{CBA7D3EB-F165-E646-8D18-8B203575E6F4}" sibTransId="{F42EB836-42A0-8A47-9500-BDACE5A36284}"/>
    <dgm:cxn modelId="{AE715B14-BB6D-4B41-B310-FD7C9E756F34}" type="presParOf" srcId="{473C9AD4-B79F-2846-B249-B4419EEAD64A}" destId="{C2EC7D4D-0934-9A4A-AFF9-DC0D568B3839}" srcOrd="0" destOrd="0" presId="urn:microsoft.com/office/officeart/2005/8/layout/lProcess3"/>
    <dgm:cxn modelId="{AF2B8E9E-B75B-4837-8285-5058CB48BDA0}" type="presParOf" srcId="{C2EC7D4D-0934-9A4A-AFF9-DC0D568B3839}" destId="{E513EDD5-2CCD-E742-8D62-39F9A5505D48}" srcOrd="0" destOrd="0" presId="urn:microsoft.com/office/officeart/2005/8/layout/lProcess3"/>
    <dgm:cxn modelId="{EF004052-AE59-4358-8EBB-BDC030E23E66}" type="presParOf" srcId="{C2EC7D4D-0934-9A4A-AFF9-DC0D568B3839}" destId="{5CE6E2C4-1938-3E46-8258-058438FC6AC0}" srcOrd="1" destOrd="0" presId="urn:microsoft.com/office/officeart/2005/8/layout/lProcess3"/>
    <dgm:cxn modelId="{86DD8500-EC00-4628-87AD-19A7C5BADFD1}" type="presParOf" srcId="{C2EC7D4D-0934-9A4A-AFF9-DC0D568B3839}" destId="{6AD53D2B-C871-AB40-A9E1-C8BE3305188E}" srcOrd="2" destOrd="0" presId="urn:microsoft.com/office/officeart/2005/8/layout/lProcess3"/>
    <dgm:cxn modelId="{03318620-E601-4977-B5B0-F9609026A32D}" type="presParOf" srcId="{473C9AD4-B79F-2846-B249-B4419EEAD64A}" destId="{B14CB163-9423-B84A-8ED8-A1F5F89E0BBA}" srcOrd="1" destOrd="0" presId="urn:microsoft.com/office/officeart/2005/8/layout/lProcess3"/>
    <dgm:cxn modelId="{0261CE0D-53F2-431D-A423-E2AF5B77B8AC}" type="presParOf" srcId="{473C9AD4-B79F-2846-B249-B4419EEAD64A}" destId="{72033021-6B26-DF41-BC8D-121C081635C4}" srcOrd="2" destOrd="0" presId="urn:microsoft.com/office/officeart/2005/8/layout/lProcess3"/>
    <dgm:cxn modelId="{FE96552D-83A2-4CE5-8342-2AFFF261CB48}" type="presParOf" srcId="{72033021-6B26-DF41-BC8D-121C081635C4}" destId="{AFBF3F31-285B-4148-9483-3EB8FBC1A5D4}" srcOrd="0" destOrd="0" presId="urn:microsoft.com/office/officeart/2005/8/layout/lProcess3"/>
    <dgm:cxn modelId="{BCC57BD7-1E51-41F4-B1C4-3094BE0FD6CF}" type="presParOf" srcId="{72033021-6B26-DF41-BC8D-121C081635C4}" destId="{97A53D86-86A7-454C-BB91-DA84E4BDD39F}" srcOrd="1" destOrd="0" presId="urn:microsoft.com/office/officeart/2005/8/layout/lProcess3"/>
    <dgm:cxn modelId="{EB728308-08F2-48FD-9A32-E954942D047A}" type="presParOf" srcId="{72033021-6B26-DF41-BC8D-121C081635C4}" destId="{DF7F4E0F-8D76-8A42-BC6B-78A5B054D6E4}" srcOrd="2" destOrd="0" presId="urn:microsoft.com/office/officeart/2005/8/layout/lProcess3"/>
    <dgm:cxn modelId="{483D51B3-3493-4427-8707-6F42C2B86AD8}" type="presParOf" srcId="{473C9AD4-B79F-2846-B249-B4419EEAD64A}" destId="{0F264BB9-D3FB-D74C-B47F-67FDDADFFA7D}" srcOrd="3" destOrd="0" presId="urn:microsoft.com/office/officeart/2005/8/layout/lProcess3"/>
    <dgm:cxn modelId="{E7D60E50-EA0D-4349-8F8D-4A3D2BFDCD53}" type="presParOf" srcId="{473C9AD4-B79F-2846-B249-B4419EEAD64A}" destId="{A77EAE2D-EC64-5B4B-AABD-D561540578B8}" srcOrd="4" destOrd="0" presId="urn:microsoft.com/office/officeart/2005/8/layout/lProcess3"/>
    <dgm:cxn modelId="{6463B320-39D3-4782-A154-42FCEB9D3703}" type="presParOf" srcId="{A77EAE2D-EC64-5B4B-AABD-D561540578B8}" destId="{77E9641B-63D9-D743-875A-144E6E4D6C6B}" srcOrd="0" destOrd="0" presId="urn:microsoft.com/office/officeart/2005/8/layout/lProcess3"/>
    <dgm:cxn modelId="{7C30444D-4057-44DB-9FBF-D36813140CE8}" type="presParOf" srcId="{A77EAE2D-EC64-5B4B-AABD-D561540578B8}" destId="{41D92177-9B72-634A-8895-84E548939700}" srcOrd="1" destOrd="0" presId="urn:microsoft.com/office/officeart/2005/8/layout/lProcess3"/>
    <dgm:cxn modelId="{4DD6BB75-A72E-4610-B7E6-9B8C2F94EF18}" type="presParOf" srcId="{A77EAE2D-EC64-5B4B-AABD-D561540578B8}" destId="{64C73585-FB17-924B-A0A3-979F978ED2D3}" srcOrd="2" destOrd="0" presId="urn:microsoft.com/office/officeart/2005/8/layout/lProcess3"/>
    <dgm:cxn modelId="{6E152C4D-C6D2-46D5-A737-965EDB6AE9C9}" type="presParOf" srcId="{473C9AD4-B79F-2846-B249-B4419EEAD64A}" destId="{6839D26B-F16B-F04B-9C89-671B989E13CD}" srcOrd="5" destOrd="0" presId="urn:microsoft.com/office/officeart/2005/8/layout/lProcess3"/>
    <dgm:cxn modelId="{3D1470B3-E037-4718-BC43-2DDF2C6BC6DE}" type="presParOf" srcId="{473C9AD4-B79F-2846-B249-B4419EEAD64A}" destId="{A9E5AD77-BC4A-654B-BF77-CB87D265D0E1}" srcOrd="6" destOrd="0" presId="urn:microsoft.com/office/officeart/2005/8/layout/lProcess3"/>
    <dgm:cxn modelId="{89670B2D-1CE5-4234-BDCC-703267AD02EF}" type="presParOf" srcId="{A9E5AD77-BC4A-654B-BF77-CB87D265D0E1}" destId="{A654F5BB-8681-144A-B818-B9E36EFEDA6E}" srcOrd="0" destOrd="0" presId="urn:microsoft.com/office/officeart/2005/8/layout/lProcess3"/>
    <dgm:cxn modelId="{34A98303-7F4D-42C1-984F-EFA7BC471D2D}" type="presParOf" srcId="{A9E5AD77-BC4A-654B-BF77-CB87D265D0E1}" destId="{FF2DCD2D-6E1D-D740-9D58-8C6793908BCF}" srcOrd="1" destOrd="0" presId="urn:microsoft.com/office/officeart/2005/8/layout/lProcess3"/>
    <dgm:cxn modelId="{EB9EAAB5-1FD7-4D6A-9FE4-A10BE2471A0F}"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GB" sz="1600" b="1" dirty="0"/>
            <a:t>Risk Margin</a:t>
          </a:r>
          <a:endParaRPr lang="en-US" sz="1600" b="1" dirty="0">
            <a:solidFill>
              <a:schemeClr val="bg1"/>
            </a:solidFill>
          </a:endParaRP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US" sz="1200" b="1" dirty="0">
              <a:solidFill>
                <a:schemeClr val="tx1"/>
              </a:solidFill>
            </a:rPr>
            <a:t>Materiality: </a:t>
          </a:r>
          <a:r>
            <a:rPr lang="en-US" sz="1200" b="0" dirty="0">
              <a:solidFill>
                <a:schemeClr val="tx1"/>
              </a:solidFill>
            </a:rPr>
            <a:t>Very material feature of Solvency II and sensitive to changes in level of interest rates</a:t>
          </a:r>
          <a:endParaRPr lang="en-US" sz="1200" b="1" dirty="0">
            <a:solidFill>
              <a:schemeClr val="tx1"/>
            </a:solidFill>
          </a:endParaRPr>
        </a:p>
        <a:p>
          <a:pPr algn="l"/>
          <a:r>
            <a:rPr lang="en-US" sz="1200" b="1" dirty="0">
              <a:solidFill>
                <a:schemeClr val="tx1"/>
              </a:solidFill>
            </a:rPr>
            <a:t>Segregation: </a:t>
          </a:r>
          <a:r>
            <a:rPr lang="en-US" sz="1200" b="0" dirty="0">
              <a:solidFill>
                <a:schemeClr val="tx1"/>
              </a:solidFill>
            </a:rPr>
            <a:t>Needs segregating to only include business written prior to 01/01/16</a:t>
          </a:r>
        </a:p>
        <a:p>
          <a:pPr algn="l"/>
          <a:r>
            <a:rPr lang="en-US" sz="1200" b="1" dirty="0">
              <a:solidFill>
                <a:schemeClr val="tx1"/>
              </a:solidFill>
            </a:rPr>
            <a:t>Potential solutions : </a:t>
          </a:r>
          <a:r>
            <a:rPr lang="en-US" sz="1200" b="0" dirty="0">
              <a:solidFill>
                <a:schemeClr val="tx1"/>
              </a:solidFill>
            </a:rPr>
            <a:t>include full recalculation only include business written prior to 01/01/16, or partially recalculating i.e. rerun 01/01/16 models or rerunning material risks</a:t>
          </a:r>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a:t>Illiquidity premium</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a:lstStyle/>
        <a:p>
          <a:pPr algn="l"/>
          <a:r>
            <a:rPr lang="en-GB" sz="1200" b="1" dirty="0"/>
            <a:t>Increase in the risk free liability discount rate </a:t>
          </a:r>
          <a:r>
            <a:rPr lang="en-GB" sz="1200" b="0" dirty="0"/>
            <a:t>by an illiquidity premium under Solvency I Pillar II (ILP), and equivalently a matching adjustment (MA) under Solvency II</a:t>
          </a:r>
        </a:p>
        <a:p>
          <a:pPr algn="l"/>
          <a:r>
            <a:rPr lang="en-GB" sz="1200" b="1" dirty="0"/>
            <a:t>Different allowance for best estimate bad debt:</a:t>
          </a:r>
          <a:r>
            <a:rPr lang="en-GB" sz="1200" b="0" dirty="0"/>
            <a:t> MA uses EIOPA fundamental spreads and ILP generally uses an internal view</a:t>
          </a:r>
        </a:p>
        <a:p>
          <a:pPr algn="l"/>
          <a:r>
            <a:rPr lang="en-GB" sz="1200" b="1" dirty="0"/>
            <a:t>Differences in eligible assets:</a:t>
          </a:r>
          <a:r>
            <a:rPr lang="en-GB" sz="1200" b="0" dirty="0"/>
            <a:t> MA tends to be based on a narrower range of assets than ILP</a:t>
          </a:r>
        </a:p>
        <a:p>
          <a:pPr algn="l"/>
          <a:r>
            <a:rPr lang="en-US" sz="1200" b="1" dirty="0">
              <a:solidFill>
                <a:schemeClr val="tx1"/>
              </a:solidFill>
            </a:rPr>
            <a:t>Potential solutions : </a:t>
          </a:r>
          <a:r>
            <a:rPr lang="en-US" sz="1200" b="0" dirty="0">
              <a:solidFill>
                <a:schemeClr val="tx1"/>
              </a:solidFill>
            </a:rPr>
            <a:t>include maintaining four ILP portfolios (split pre/post 01/01/16 and split MA/ILP) or simplify to maintain separate asset allocations for MA/ILP only</a:t>
          </a:r>
          <a:endParaRPr lang="en-US" sz="1200" b="0" dirty="0">
            <a:solidFill>
              <a:schemeClr val="tx1">
                <a:lumMod val="75000"/>
                <a:lumOff val="25000"/>
              </a:schemeClr>
            </a:solidFill>
          </a:endParaRP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600" b="1" dirty="0"/>
            <a:t>Solvency I Pillar  II ICG</a:t>
          </a:r>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US" sz="1200" b="1" dirty="0"/>
            <a:t>Restriction of Transitional:  </a:t>
          </a:r>
          <a:r>
            <a:rPr lang="en-US" sz="1200" b="0" dirty="0"/>
            <a:t>Needs to be considered as part of TMTP recalculation, particularly following a structural business change e.g. a Part VII transfer</a:t>
          </a:r>
        </a:p>
        <a:p>
          <a:pPr algn="l"/>
          <a:r>
            <a:rPr lang="en-US" sz="1200" b="1" dirty="0"/>
            <a:t>Methodology: </a:t>
          </a:r>
          <a:r>
            <a:rPr lang="en-US" sz="1200" b="0" dirty="0"/>
            <a:t>What assumptions, calibrations, aggregation methodology should be used?  If an internal ICA view changes, should the PRA ICG add-on change or be reviewed?</a:t>
          </a:r>
        </a:p>
        <a:p>
          <a:pPr algn="l"/>
          <a:r>
            <a:rPr lang="en-US" sz="1200" b="1" dirty="0">
              <a:solidFill>
                <a:schemeClr val="tx1"/>
              </a:solidFill>
            </a:rPr>
            <a:t>Potential solutions :  </a:t>
          </a:r>
          <a:r>
            <a:rPr lang="en-US" sz="1200" b="0" dirty="0">
              <a:solidFill>
                <a:schemeClr val="tx1"/>
              </a:solidFill>
            </a:rPr>
            <a:t>Align Solvency I Pillar II and Solvency II methodology.  Derive Solvency I Pillar II ICG from adjusting the Solvency II SCR.  PRA are continuing to review ICG on a proportionate basis</a:t>
          </a:r>
          <a:endParaRPr lang="en-US" sz="1200" b="0" dirty="0"/>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3" custScaleX="68309" custScaleY="71792" custLinFactX="-2534" custLinFactNeighborX="-100000"/>
      <dgm:spPr/>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3" custScaleX="223549" custLinFactNeighborX="36585" custLinFactNeighborY="-192">
        <dgm:presLayoutVars>
          <dgm:bulletEnabled val="1"/>
        </dgm:presLayoutVars>
      </dgm:prSet>
      <dgm:spPr>
        <a:prstGeom prst="rect">
          <a:avLst/>
        </a:prstGeom>
      </dgm:spPr>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3" custScaleX="68309" custScaleY="71792" custLinFactNeighborX="-25917" custLinFactNeighborY="1288"/>
      <dgm:spPr/>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3" custScaleX="216922" custScaleY="128692" custLinFactNeighborX="94447" custLinFactNeighborY="3819">
        <dgm:presLayoutVars>
          <dgm:bulletEnabled val="1"/>
        </dgm:presLayoutVars>
      </dgm:prSet>
      <dgm:spPr>
        <a:prstGeom prst="rect">
          <a:avLst/>
        </a:prstGeom>
      </dgm:spPr>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3" custScaleX="68309" custScaleY="71792" custLinFactNeighborX="-39772"/>
      <dgm:spPr/>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3" custScaleX="219941" custScaleY="99855" custLinFactNeighborX="60212" custLinFactNeighborY="196">
        <dgm:presLayoutVars>
          <dgm:bulletEnabled val="1"/>
        </dgm:presLayoutVars>
      </dgm:prSet>
      <dgm:spPr>
        <a:prstGeom prst="rect">
          <a:avLst/>
        </a:prstGeom>
      </dgm:spPr>
    </dgm:pt>
  </dgm:ptLst>
  <dgm:cxnLst>
    <dgm:cxn modelId="{C4953202-212E-4310-8D6B-3AE2CA3982CF}" type="presOf" srcId="{94F30C21-CCC7-D245-9498-1C5908DE425A}" destId="{DF7F4E0F-8D76-8A42-BC6B-78A5B054D6E4}" srcOrd="0" destOrd="0" presId="urn:microsoft.com/office/officeart/2005/8/layout/lProcess3"/>
    <dgm:cxn modelId="{4131FA06-FFCE-4377-A109-908D9FE1DAB4}" type="presOf" srcId="{61948318-49B2-D240-A022-7DE3089F21FD}" destId="{E513EDD5-2CCD-E742-8D62-39F9A5505D48}" srcOrd="0" destOrd="0" presId="urn:microsoft.com/office/officeart/2005/8/layout/lProcess3"/>
    <dgm:cxn modelId="{493DE34B-5388-5048-B8B9-089F2F2B8556}" srcId="{F1F07E19-ACFC-9E40-B337-41668FFBDA98}" destId="{94F30C21-CCC7-D245-9498-1C5908DE425A}" srcOrd="0" destOrd="0" parTransId="{5529A465-3B41-6F49-A919-E5AF92955F76}" sibTransId="{ECC9D93A-7BA2-5446-873A-A59C23D43295}"/>
    <dgm:cxn modelId="{5FB5576C-2F54-4532-96CD-0238F26C0B07}" type="presOf" srcId="{4711937F-695A-2649-AEA5-4792135913AD}" destId="{6AD53D2B-C871-AB40-A9E1-C8BE3305188E}" srcOrd="0" destOrd="0" presId="urn:microsoft.com/office/officeart/2005/8/layout/lProcess3"/>
    <dgm:cxn modelId="{D342F86C-3D66-724A-9578-DA59BFFE5AC6}" srcId="{FC4BA27B-2FD4-F44A-A898-B58168403B68}" destId="{F1F07E19-ACFC-9E40-B337-41668FFBDA98}" srcOrd="1" destOrd="0" parTransId="{A6D6472B-B5C1-AE48-B20B-42714D82EEB8}" sibTransId="{AB2F1122-B405-384F-857B-0CE70C7785D1}"/>
    <dgm:cxn modelId="{7FDD6270-220C-BE4E-A5D9-36C260CEB700}" srcId="{61948318-49B2-D240-A022-7DE3089F21FD}" destId="{4711937F-695A-2649-AEA5-4792135913AD}" srcOrd="0" destOrd="0" parTransId="{98DA5FD8-A66F-1C47-A490-918D0415F5AD}" sibTransId="{9D2D8DAD-FD21-0A44-8C59-BA3ABC70C5D7}"/>
    <dgm:cxn modelId="{A7C17C52-CAD9-4648-8672-997AFD4F58FC}" type="presOf" srcId="{A03B55B8-0FED-0642-8088-B7730FA4BAB1}" destId="{64C73585-FB17-924B-A0A3-979F978ED2D3}" srcOrd="0" destOrd="0" presId="urn:microsoft.com/office/officeart/2005/8/layout/lProcess3"/>
    <dgm:cxn modelId="{4C9170AA-FC7B-4BBD-B468-6BC763146E8E}" type="presOf" srcId="{FC4BA27B-2FD4-F44A-A898-B58168403B68}" destId="{473C9AD4-B79F-2846-B249-B4419EEAD64A}"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A8CF12C7-B700-4948-B132-BFC1745CC266}" srcId="{FC4BA27B-2FD4-F44A-A898-B58168403B68}" destId="{3AB71AB5-3FE1-DD4C-8257-B04DF8DA31F4}" srcOrd="2" destOrd="0" parTransId="{63CA7EA2-C8D8-4345-A422-3299106E2400}" sibTransId="{212CFFA3-AEC9-9141-9E5B-7076BF75792C}"/>
    <dgm:cxn modelId="{01D9ADCE-222A-452C-8C14-35012EABF683}" type="presOf" srcId="{3AB71AB5-3FE1-DD4C-8257-B04DF8DA31F4}" destId="{77E9641B-63D9-D743-875A-144E6E4D6C6B}" srcOrd="0" destOrd="0" presId="urn:microsoft.com/office/officeart/2005/8/layout/lProcess3"/>
    <dgm:cxn modelId="{C11717D8-3A3B-453D-88DC-0E712FC11008}" type="presOf" srcId="{F1F07E19-ACFC-9E40-B337-41668FFBDA98}" destId="{AFBF3F31-285B-4148-9483-3EB8FBC1A5D4}" srcOrd="0" destOrd="0" presId="urn:microsoft.com/office/officeart/2005/8/layout/lProcess3"/>
    <dgm:cxn modelId="{24B7A0F9-9667-434A-8671-F524F8EE5AEB}" srcId="{FC4BA27B-2FD4-F44A-A898-B58168403B68}" destId="{61948318-49B2-D240-A022-7DE3089F21FD}" srcOrd="0" destOrd="0" parTransId="{CBA7D3EB-F165-E646-8D18-8B203575E6F4}" sibTransId="{F42EB836-42A0-8A47-9500-BDACE5A36284}"/>
    <dgm:cxn modelId="{FAFEDBE8-0535-41FE-AC27-75C06E73C83E}" type="presParOf" srcId="{473C9AD4-B79F-2846-B249-B4419EEAD64A}" destId="{C2EC7D4D-0934-9A4A-AFF9-DC0D568B3839}" srcOrd="0" destOrd="0" presId="urn:microsoft.com/office/officeart/2005/8/layout/lProcess3"/>
    <dgm:cxn modelId="{718BA8F0-747C-4847-AEB2-EA52A2CCD2F3}" type="presParOf" srcId="{C2EC7D4D-0934-9A4A-AFF9-DC0D568B3839}" destId="{E513EDD5-2CCD-E742-8D62-39F9A5505D48}" srcOrd="0" destOrd="0" presId="urn:microsoft.com/office/officeart/2005/8/layout/lProcess3"/>
    <dgm:cxn modelId="{A8FF7628-5B99-4B8B-B9BE-352858D949C3}" type="presParOf" srcId="{C2EC7D4D-0934-9A4A-AFF9-DC0D568B3839}" destId="{5CE6E2C4-1938-3E46-8258-058438FC6AC0}" srcOrd="1" destOrd="0" presId="urn:microsoft.com/office/officeart/2005/8/layout/lProcess3"/>
    <dgm:cxn modelId="{77BDAA47-FB68-4377-BEF0-FDF1CB8DE8C2}" type="presParOf" srcId="{C2EC7D4D-0934-9A4A-AFF9-DC0D568B3839}" destId="{6AD53D2B-C871-AB40-A9E1-C8BE3305188E}" srcOrd="2" destOrd="0" presId="urn:microsoft.com/office/officeart/2005/8/layout/lProcess3"/>
    <dgm:cxn modelId="{59521F34-9DB0-427E-9848-B6E7C11F6F9D}" type="presParOf" srcId="{473C9AD4-B79F-2846-B249-B4419EEAD64A}" destId="{B14CB163-9423-B84A-8ED8-A1F5F89E0BBA}" srcOrd="1" destOrd="0" presId="urn:microsoft.com/office/officeart/2005/8/layout/lProcess3"/>
    <dgm:cxn modelId="{F89C81A5-6C8D-4E3F-BBE2-82F033591A0F}" type="presParOf" srcId="{473C9AD4-B79F-2846-B249-B4419EEAD64A}" destId="{72033021-6B26-DF41-BC8D-121C081635C4}" srcOrd="2" destOrd="0" presId="urn:microsoft.com/office/officeart/2005/8/layout/lProcess3"/>
    <dgm:cxn modelId="{DDD41D57-12A7-414A-A55C-F304E2333710}" type="presParOf" srcId="{72033021-6B26-DF41-BC8D-121C081635C4}" destId="{AFBF3F31-285B-4148-9483-3EB8FBC1A5D4}" srcOrd="0" destOrd="0" presId="urn:microsoft.com/office/officeart/2005/8/layout/lProcess3"/>
    <dgm:cxn modelId="{AA39ACFC-5F47-4286-8501-4B972BBE9EC2}" type="presParOf" srcId="{72033021-6B26-DF41-BC8D-121C081635C4}" destId="{97A53D86-86A7-454C-BB91-DA84E4BDD39F}" srcOrd="1" destOrd="0" presId="urn:microsoft.com/office/officeart/2005/8/layout/lProcess3"/>
    <dgm:cxn modelId="{51749220-F52B-4434-95D3-B04F2A50E57F}" type="presParOf" srcId="{72033021-6B26-DF41-BC8D-121C081635C4}" destId="{DF7F4E0F-8D76-8A42-BC6B-78A5B054D6E4}" srcOrd="2" destOrd="0" presId="urn:microsoft.com/office/officeart/2005/8/layout/lProcess3"/>
    <dgm:cxn modelId="{51908674-A725-4605-80FC-727016339FB3}" type="presParOf" srcId="{473C9AD4-B79F-2846-B249-B4419EEAD64A}" destId="{0F264BB9-D3FB-D74C-B47F-67FDDADFFA7D}" srcOrd="3" destOrd="0" presId="urn:microsoft.com/office/officeart/2005/8/layout/lProcess3"/>
    <dgm:cxn modelId="{FBBDE24E-6A97-4EA8-9BFD-4E421DC29B33}" type="presParOf" srcId="{473C9AD4-B79F-2846-B249-B4419EEAD64A}" destId="{A77EAE2D-EC64-5B4B-AABD-D561540578B8}" srcOrd="4" destOrd="0" presId="urn:microsoft.com/office/officeart/2005/8/layout/lProcess3"/>
    <dgm:cxn modelId="{6A61F75D-2176-48FF-954A-EF0A80A23F63}" type="presParOf" srcId="{A77EAE2D-EC64-5B4B-AABD-D561540578B8}" destId="{77E9641B-63D9-D743-875A-144E6E4D6C6B}" srcOrd="0" destOrd="0" presId="urn:microsoft.com/office/officeart/2005/8/layout/lProcess3"/>
    <dgm:cxn modelId="{ED6A7045-77D1-48BC-A042-5DB88953C102}" type="presParOf" srcId="{A77EAE2D-EC64-5B4B-AABD-D561540578B8}" destId="{41D92177-9B72-634A-8895-84E548939700}" srcOrd="1" destOrd="0" presId="urn:microsoft.com/office/officeart/2005/8/layout/lProcess3"/>
    <dgm:cxn modelId="{82C0D980-FCC8-4724-A41D-CA1634AB80DD}" type="presParOf" srcId="{A77EAE2D-EC64-5B4B-AABD-D561540578B8}" destId="{64C73585-FB17-924B-A0A3-979F978ED2D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4BA27B-2FD4-F44A-A898-B58168403B68}"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61948318-49B2-D240-A022-7DE3089F21FD}">
      <dgm:prSet phldrT="[Text]" custT="1"/>
      <dgm:spPr>
        <a:solidFill>
          <a:schemeClr val="accent1"/>
        </a:solidFill>
      </dgm:spPr>
      <dgm:t>
        <a:bodyPr/>
        <a:lstStyle/>
        <a:p>
          <a:r>
            <a:rPr lang="en-US" sz="1400" b="1" dirty="0">
              <a:solidFill>
                <a:schemeClr val="bg1"/>
              </a:solidFill>
            </a:rPr>
            <a:t>Up-to-date information</a:t>
          </a:r>
        </a:p>
      </dgm:t>
    </dgm:pt>
    <dgm:pt modelId="{CBA7D3EB-F165-E646-8D18-8B203575E6F4}" type="parTrans" cxnId="{24B7A0F9-9667-434A-8671-F524F8EE5AEB}">
      <dgm:prSet/>
      <dgm:spPr/>
      <dgm:t>
        <a:bodyPr/>
        <a:lstStyle/>
        <a:p>
          <a:endParaRPr lang="en-US"/>
        </a:p>
      </dgm:t>
    </dgm:pt>
    <dgm:pt modelId="{F42EB836-42A0-8A47-9500-BDACE5A36284}" type="sibTrans" cxnId="{24B7A0F9-9667-434A-8671-F524F8EE5AEB}">
      <dgm:prSet/>
      <dgm:spPr/>
      <dgm:t>
        <a:bodyPr/>
        <a:lstStyle/>
        <a:p>
          <a:endParaRPr lang="en-US"/>
        </a:p>
      </dgm:t>
    </dgm:pt>
    <dgm:pt modelId="{4711937F-695A-2649-AEA5-4792135913AD}">
      <dgm:prSet phldrT="[Text]" custT="1"/>
      <dgm:spPr>
        <a:noFill/>
        <a:ln>
          <a:noFill/>
        </a:ln>
      </dgm:spPr>
      <dgm:t>
        <a:bodyPr lIns="180000" rIns="180000"/>
        <a:lstStyle/>
        <a:p>
          <a:pPr algn="l"/>
          <a:r>
            <a:rPr lang="en-GB" sz="1400" dirty="0"/>
            <a:t>The Solvency I and Solvency II positions should be derived based on </a:t>
          </a:r>
          <a:r>
            <a:rPr lang="en-GB" sz="1400" b="1" dirty="0"/>
            <a:t>up-to-date and credible best estimate assumptions</a:t>
          </a:r>
          <a:endParaRPr lang="en-GB" sz="1400" dirty="0"/>
        </a:p>
      </dgm:t>
    </dgm:pt>
    <dgm:pt modelId="{98DA5FD8-A66F-1C47-A490-918D0415F5AD}" type="parTrans" cxnId="{7FDD6270-220C-BE4E-A5D9-36C260CEB700}">
      <dgm:prSet/>
      <dgm:spPr/>
      <dgm:t>
        <a:bodyPr/>
        <a:lstStyle/>
        <a:p>
          <a:endParaRPr lang="en-US"/>
        </a:p>
      </dgm:t>
    </dgm:pt>
    <dgm:pt modelId="{9D2D8DAD-FD21-0A44-8C59-BA3ABC70C5D7}" type="sibTrans" cxnId="{7FDD6270-220C-BE4E-A5D9-36C260CEB700}">
      <dgm:prSet/>
      <dgm:spPr/>
      <dgm:t>
        <a:bodyPr/>
        <a:lstStyle/>
        <a:p>
          <a:endParaRPr lang="en-US"/>
        </a:p>
      </dgm:t>
    </dgm:pt>
    <dgm:pt modelId="{F1F07E19-ACFC-9E40-B337-41668FFBDA98}">
      <dgm:prSet phldrT="[Text]" custT="1"/>
      <dgm:spPr>
        <a:solidFill>
          <a:schemeClr val="accent4">
            <a:lumMod val="75000"/>
          </a:schemeClr>
        </a:solidFill>
      </dgm:spPr>
      <dgm:t>
        <a:bodyPr/>
        <a:lstStyle/>
        <a:p>
          <a:r>
            <a:rPr lang="en-US" sz="1600" b="1" dirty="0">
              <a:solidFill>
                <a:schemeClr val="bg1"/>
              </a:solidFill>
            </a:rPr>
            <a:t> </a:t>
          </a:r>
          <a:r>
            <a:rPr lang="en-US" sz="1400" b="1" dirty="0"/>
            <a:t>Consistency of assumptions</a:t>
          </a:r>
          <a:endParaRPr lang="en-US" sz="1600" b="1" dirty="0">
            <a:solidFill>
              <a:schemeClr val="bg1"/>
            </a:solidFill>
          </a:endParaRPr>
        </a:p>
      </dgm:t>
    </dgm:pt>
    <dgm:pt modelId="{A6D6472B-B5C1-AE48-B20B-42714D82EEB8}" type="parTrans" cxnId="{D342F86C-3D66-724A-9578-DA59BFFE5AC6}">
      <dgm:prSet/>
      <dgm:spPr/>
      <dgm:t>
        <a:bodyPr/>
        <a:lstStyle/>
        <a:p>
          <a:endParaRPr lang="en-US"/>
        </a:p>
      </dgm:t>
    </dgm:pt>
    <dgm:pt modelId="{AB2F1122-B405-384F-857B-0CE70C7785D1}" type="sibTrans" cxnId="{D342F86C-3D66-724A-9578-DA59BFFE5AC6}">
      <dgm:prSet/>
      <dgm:spPr/>
      <dgm:t>
        <a:bodyPr/>
        <a:lstStyle/>
        <a:p>
          <a:endParaRPr lang="en-US"/>
        </a:p>
      </dgm:t>
    </dgm:pt>
    <dgm:pt modelId="{94F30C21-CCC7-D245-9498-1C5908DE425A}">
      <dgm:prSet phldrT="[Text]" custT="1"/>
      <dgm:spPr>
        <a:noFill/>
        <a:ln>
          <a:noFill/>
        </a:ln>
      </dgm:spPr>
      <dgm:t>
        <a:bodyPr lIns="180000" rIns="180000"/>
        <a:lstStyle/>
        <a:p>
          <a:pPr algn="l"/>
          <a:r>
            <a:rPr lang="en-GB" sz="1400" dirty="0"/>
            <a:t>Whilst Solvency I and Solvency II positions should be derived on consistent assumptions, this </a:t>
          </a:r>
          <a:r>
            <a:rPr lang="en-GB" sz="1400" b="1" dirty="0"/>
            <a:t>need not mean an equalisation</a:t>
          </a:r>
          <a:r>
            <a:rPr lang="en-GB" sz="1400" dirty="0"/>
            <a:t> of  all assumptions</a:t>
          </a:r>
        </a:p>
        <a:p>
          <a:pPr algn="l"/>
          <a:r>
            <a:rPr lang="en-GB" sz="1400" dirty="0"/>
            <a:t>In particular a firm’s ICG will have considered the aggregate strength of the basis</a:t>
          </a:r>
        </a:p>
      </dgm:t>
    </dgm:pt>
    <dgm:pt modelId="{5529A465-3B41-6F49-A919-E5AF92955F76}" type="parTrans" cxnId="{493DE34B-5388-5048-B8B9-089F2F2B8556}">
      <dgm:prSet/>
      <dgm:spPr/>
      <dgm:t>
        <a:bodyPr/>
        <a:lstStyle/>
        <a:p>
          <a:endParaRPr lang="en-US"/>
        </a:p>
      </dgm:t>
    </dgm:pt>
    <dgm:pt modelId="{ECC9D93A-7BA2-5446-873A-A59C23D43295}" type="sibTrans" cxnId="{493DE34B-5388-5048-B8B9-089F2F2B8556}">
      <dgm:prSet/>
      <dgm:spPr/>
      <dgm:t>
        <a:bodyPr/>
        <a:lstStyle/>
        <a:p>
          <a:endParaRPr lang="en-US"/>
        </a:p>
      </dgm:t>
    </dgm:pt>
    <dgm:pt modelId="{3AB71AB5-3FE1-DD4C-8257-B04DF8DA31F4}">
      <dgm:prSet phldrT="[Text]" custT="1"/>
      <dgm:spPr>
        <a:solidFill>
          <a:schemeClr val="accent6"/>
        </a:solidFill>
      </dgm:spPr>
      <dgm:t>
        <a:bodyPr/>
        <a:lstStyle/>
        <a:p>
          <a:r>
            <a:rPr lang="en-US" sz="1400" b="1" dirty="0"/>
            <a:t>Amount of TMTP applied</a:t>
          </a:r>
        </a:p>
      </dgm:t>
    </dgm:pt>
    <dgm:pt modelId="{63CA7EA2-C8D8-4345-A422-3299106E2400}" type="parTrans" cxnId="{A8CF12C7-B700-4948-B132-BFC1745CC266}">
      <dgm:prSet/>
      <dgm:spPr/>
      <dgm:t>
        <a:bodyPr/>
        <a:lstStyle/>
        <a:p>
          <a:endParaRPr lang="en-US"/>
        </a:p>
      </dgm:t>
    </dgm:pt>
    <dgm:pt modelId="{212CFFA3-AEC9-9141-9E5B-7076BF75792C}" type="sibTrans" cxnId="{A8CF12C7-B700-4948-B132-BFC1745CC266}">
      <dgm:prSet/>
      <dgm:spPr/>
      <dgm:t>
        <a:bodyPr/>
        <a:lstStyle/>
        <a:p>
          <a:endParaRPr lang="en-US"/>
        </a:p>
      </dgm:t>
    </dgm:pt>
    <dgm:pt modelId="{A03B55B8-0FED-0642-8088-B7730FA4BAB1}">
      <dgm:prSet phldrT="[Text]" custT="1"/>
      <dgm:spPr>
        <a:noFill/>
        <a:ln>
          <a:noFill/>
        </a:ln>
      </dgm:spPr>
      <dgm:t>
        <a:bodyPr lIns="180000" rIns="180000"/>
        <a:lstStyle/>
        <a:p>
          <a:pPr algn="l"/>
          <a:r>
            <a:rPr lang="en-US" sz="1400" dirty="0"/>
            <a:t>The approved value of TMTP (less run-off) is viewed as the maximum amount.  </a:t>
          </a:r>
          <a:r>
            <a:rPr lang="en-US" sz="1400" b="1" dirty="0"/>
            <a:t>A firm may apply less than this maximum amount</a:t>
          </a:r>
          <a:r>
            <a:rPr lang="en-US" sz="1400" dirty="0"/>
            <a:t>, subject to maintaining a transparent approach</a:t>
          </a:r>
          <a:endParaRPr lang="en-US" sz="1400" dirty="0">
            <a:solidFill>
              <a:schemeClr val="tx1"/>
            </a:solidFill>
          </a:endParaRPr>
        </a:p>
      </dgm:t>
    </dgm:pt>
    <dgm:pt modelId="{8B123FFC-450E-DD4B-8CAD-5C4456D8FEFE}" type="parTrans" cxnId="{2A599FC4-A2D1-644C-AD19-782450F53DD6}">
      <dgm:prSet/>
      <dgm:spPr/>
      <dgm:t>
        <a:bodyPr/>
        <a:lstStyle/>
        <a:p>
          <a:endParaRPr lang="en-US"/>
        </a:p>
      </dgm:t>
    </dgm:pt>
    <dgm:pt modelId="{140F43F3-33CB-0C4E-B8E4-552346179C98}" type="sibTrans" cxnId="{2A599FC4-A2D1-644C-AD19-782450F53DD6}">
      <dgm:prSet/>
      <dgm:spPr/>
      <dgm:t>
        <a:bodyPr/>
        <a:lstStyle/>
        <a:p>
          <a:endParaRPr lang="en-US"/>
        </a:p>
      </dgm:t>
    </dgm:pt>
    <dgm:pt modelId="{31B0B1B3-CFEF-D748-B820-57F3735333E8}">
      <dgm:prSet phldrT="[Text]" custT="1"/>
      <dgm:spPr>
        <a:noFill/>
        <a:ln>
          <a:noFill/>
        </a:ln>
      </dgm:spPr>
      <dgm:t>
        <a:bodyPr lIns="180000" rIns="180000"/>
        <a:lstStyle/>
        <a:p>
          <a:pPr algn="l"/>
          <a:r>
            <a:rPr lang="en-US" sz="1400" dirty="0"/>
            <a:t>As part of an effective risk management process, the </a:t>
          </a:r>
          <a:r>
            <a:rPr lang="en-US" sz="1400" b="1" dirty="0"/>
            <a:t>TMTP should to be recalculated under a range of stresses and scenarios</a:t>
          </a:r>
          <a:endParaRPr lang="en-US" sz="1400" dirty="0"/>
        </a:p>
        <a:p>
          <a:pPr algn="l"/>
          <a:r>
            <a:rPr lang="en-GB" sz="1400" dirty="0"/>
            <a:t>The results of the stress and scenario testing would likely feature in the firm’s ORSA (Own Risk and Solvency Assessment)</a:t>
          </a:r>
          <a:endParaRPr lang="en-US" sz="1400" dirty="0"/>
        </a:p>
      </dgm:t>
    </dgm:pt>
    <dgm:pt modelId="{0A958372-4370-D542-A233-1771409B63EB}" type="parTrans" cxnId="{BED88961-B815-4B47-8207-2B633E97DABC}">
      <dgm:prSet/>
      <dgm:spPr/>
      <dgm:t>
        <a:bodyPr/>
        <a:lstStyle/>
        <a:p>
          <a:endParaRPr lang="en-US"/>
        </a:p>
      </dgm:t>
    </dgm:pt>
    <dgm:pt modelId="{223FF982-8B44-9446-89D0-5CFDDCBA967C}" type="sibTrans" cxnId="{BED88961-B815-4B47-8207-2B633E97DABC}">
      <dgm:prSet/>
      <dgm:spPr/>
      <dgm:t>
        <a:bodyPr/>
        <a:lstStyle/>
        <a:p>
          <a:endParaRPr lang="en-US"/>
        </a:p>
      </dgm:t>
    </dgm:pt>
    <dgm:pt modelId="{14A3BCF2-B5FD-1D4F-B13A-CF40954FD051}">
      <dgm:prSet phldrT="[Text]" custT="1"/>
      <dgm:spPr>
        <a:solidFill>
          <a:schemeClr val="accent5"/>
        </a:solidFill>
      </dgm:spPr>
      <dgm:t>
        <a:bodyPr/>
        <a:lstStyle/>
        <a:p>
          <a:r>
            <a:rPr lang="en-US" sz="1600" b="1" dirty="0"/>
            <a:t>ORSA</a:t>
          </a:r>
        </a:p>
      </dgm:t>
    </dgm:pt>
    <dgm:pt modelId="{E0E70F15-16EB-3E49-93B8-A06F7EF9FB76}" type="parTrans" cxnId="{B7EA6797-D641-DB48-8E8C-ADB17DCA7858}">
      <dgm:prSet/>
      <dgm:spPr/>
      <dgm:t>
        <a:bodyPr/>
        <a:lstStyle/>
        <a:p>
          <a:endParaRPr lang="en-US"/>
        </a:p>
      </dgm:t>
    </dgm:pt>
    <dgm:pt modelId="{522A44F4-682A-F44E-87A0-5E3BFAC92B7A}" type="sibTrans" cxnId="{B7EA6797-D641-DB48-8E8C-ADB17DCA7858}">
      <dgm:prSet/>
      <dgm:spPr/>
      <dgm:t>
        <a:bodyPr/>
        <a:lstStyle/>
        <a:p>
          <a:endParaRPr lang="en-US"/>
        </a:p>
      </dgm:t>
    </dgm:pt>
    <dgm:pt modelId="{473C9AD4-B79F-2846-B249-B4419EEAD64A}" type="pres">
      <dgm:prSet presAssocID="{FC4BA27B-2FD4-F44A-A898-B58168403B68}" presName="Name0" presStyleCnt="0">
        <dgm:presLayoutVars>
          <dgm:chPref val="3"/>
          <dgm:dir/>
          <dgm:animLvl val="lvl"/>
          <dgm:resizeHandles/>
        </dgm:presLayoutVars>
      </dgm:prSet>
      <dgm:spPr/>
    </dgm:pt>
    <dgm:pt modelId="{C2EC7D4D-0934-9A4A-AFF9-DC0D568B3839}" type="pres">
      <dgm:prSet presAssocID="{61948318-49B2-D240-A022-7DE3089F21FD}" presName="horFlow" presStyleCnt="0"/>
      <dgm:spPr/>
    </dgm:pt>
    <dgm:pt modelId="{E513EDD5-2CCD-E742-8D62-39F9A5505D48}" type="pres">
      <dgm:prSet presAssocID="{61948318-49B2-D240-A022-7DE3089F21FD}" presName="bigChev" presStyleLbl="node1" presStyleIdx="0" presStyleCnt="4" custScaleX="72582" custScaleY="71792" custLinFactNeighborX="-69032" custLinFactNeighborY="-556"/>
      <dgm:spPr/>
    </dgm:pt>
    <dgm:pt modelId="{5CE6E2C4-1938-3E46-8258-058438FC6AC0}" type="pres">
      <dgm:prSet presAssocID="{98DA5FD8-A66F-1C47-A490-918D0415F5AD}" presName="parTrans" presStyleCnt="0"/>
      <dgm:spPr/>
    </dgm:pt>
    <dgm:pt modelId="{6AD53D2B-C871-AB40-A9E1-C8BE3305188E}" type="pres">
      <dgm:prSet presAssocID="{4711937F-695A-2649-AEA5-4792135913AD}" presName="node" presStyleLbl="alignAccFollowNode1" presStyleIdx="0" presStyleCnt="4" custScaleX="227221" custLinFactNeighborX="82321" custLinFactNeighborY="-169">
        <dgm:presLayoutVars>
          <dgm:bulletEnabled val="1"/>
        </dgm:presLayoutVars>
      </dgm:prSet>
      <dgm:spPr>
        <a:prstGeom prst="rect">
          <a:avLst/>
        </a:prstGeom>
      </dgm:spPr>
    </dgm:pt>
    <dgm:pt modelId="{B14CB163-9423-B84A-8ED8-A1F5F89E0BBA}" type="pres">
      <dgm:prSet presAssocID="{61948318-49B2-D240-A022-7DE3089F21FD}" presName="vSp" presStyleCnt="0"/>
      <dgm:spPr/>
    </dgm:pt>
    <dgm:pt modelId="{72033021-6B26-DF41-BC8D-121C081635C4}" type="pres">
      <dgm:prSet presAssocID="{F1F07E19-ACFC-9E40-B337-41668FFBDA98}" presName="horFlow" presStyleCnt="0"/>
      <dgm:spPr/>
    </dgm:pt>
    <dgm:pt modelId="{AFBF3F31-285B-4148-9483-3EB8FBC1A5D4}" type="pres">
      <dgm:prSet presAssocID="{F1F07E19-ACFC-9E40-B337-41668FFBDA98}" presName="bigChev" presStyleLbl="node1" presStyleIdx="1" presStyleCnt="4" custScaleX="66951" custScaleY="71792" custLinFactNeighborX="-53067" custLinFactNeighborY="-3991"/>
      <dgm:spPr/>
    </dgm:pt>
    <dgm:pt modelId="{97A53D86-86A7-454C-BB91-DA84E4BDD39F}" type="pres">
      <dgm:prSet presAssocID="{5529A465-3B41-6F49-A919-E5AF92955F76}" presName="parTrans" presStyleCnt="0"/>
      <dgm:spPr/>
    </dgm:pt>
    <dgm:pt modelId="{DF7F4E0F-8D76-8A42-BC6B-78A5B054D6E4}" type="pres">
      <dgm:prSet presAssocID="{94F30C21-CCC7-D245-9498-1C5908DE425A}" presName="node" presStyleLbl="alignAccFollowNode1" presStyleIdx="1" presStyleCnt="4" custScaleX="232233" custScaleY="87086" custLinFactX="2221" custLinFactNeighborX="100000">
        <dgm:presLayoutVars>
          <dgm:bulletEnabled val="1"/>
        </dgm:presLayoutVars>
      </dgm:prSet>
      <dgm:spPr>
        <a:prstGeom prst="rect">
          <a:avLst/>
        </a:prstGeom>
      </dgm:spPr>
    </dgm:pt>
    <dgm:pt modelId="{0F264BB9-D3FB-D74C-B47F-67FDDADFFA7D}" type="pres">
      <dgm:prSet presAssocID="{F1F07E19-ACFC-9E40-B337-41668FFBDA98}" presName="vSp" presStyleCnt="0"/>
      <dgm:spPr/>
    </dgm:pt>
    <dgm:pt modelId="{A77EAE2D-EC64-5B4B-AABD-D561540578B8}" type="pres">
      <dgm:prSet presAssocID="{3AB71AB5-3FE1-DD4C-8257-B04DF8DA31F4}" presName="horFlow" presStyleCnt="0"/>
      <dgm:spPr/>
    </dgm:pt>
    <dgm:pt modelId="{77E9641B-63D9-D743-875A-144E6E4D6C6B}" type="pres">
      <dgm:prSet presAssocID="{3AB71AB5-3FE1-DD4C-8257-B04DF8DA31F4}" presName="bigChev" presStyleLbl="node1" presStyleIdx="2" presStyleCnt="4" custScaleX="71821" custScaleY="71792" custLinFactNeighborX="-53067" custLinFactNeighborY="-7367"/>
      <dgm:spPr/>
    </dgm:pt>
    <dgm:pt modelId="{41D92177-9B72-634A-8895-84E548939700}" type="pres">
      <dgm:prSet presAssocID="{8B123FFC-450E-DD4B-8CAD-5C4456D8FEFE}" presName="parTrans" presStyleCnt="0"/>
      <dgm:spPr/>
    </dgm:pt>
    <dgm:pt modelId="{64C73585-FB17-924B-A0A3-979F978ED2D3}" type="pres">
      <dgm:prSet presAssocID="{A03B55B8-0FED-0642-8088-B7730FA4BAB1}" presName="node" presStyleLbl="alignAccFollowNode1" presStyleIdx="2" presStyleCnt="4" custScaleX="221979" custScaleY="99855" custLinFactNeighborX="81628" custLinFactNeighborY="-14285">
        <dgm:presLayoutVars>
          <dgm:bulletEnabled val="1"/>
        </dgm:presLayoutVars>
      </dgm:prSet>
      <dgm:spPr>
        <a:prstGeom prst="rect">
          <a:avLst/>
        </a:prstGeom>
      </dgm:spPr>
    </dgm:pt>
    <dgm:pt modelId="{6839D26B-F16B-F04B-9C89-671B989E13CD}" type="pres">
      <dgm:prSet presAssocID="{3AB71AB5-3FE1-DD4C-8257-B04DF8DA31F4}" presName="vSp" presStyleCnt="0"/>
      <dgm:spPr/>
    </dgm:pt>
    <dgm:pt modelId="{A9E5AD77-BC4A-654B-BF77-CB87D265D0E1}" type="pres">
      <dgm:prSet presAssocID="{14A3BCF2-B5FD-1D4F-B13A-CF40954FD051}" presName="horFlow" presStyleCnt="0"/>
      <dgm:spPr/>
    </dgm:pt>
    <dgm:pt modelId="{A654F5BB-8681-144A-B818-B9E36EFEDA6E}" type="pres">
      <dgm:prSet presAssocID="{14A3BCF2-B5FD-1D4F-B13A-CF40954FD051}" presName="bigChev" presStyleLbl="node1" presStyleIdx="3" presStyleCnt="4" custScaleX="71821" custScaleY="71792" custLinFactNeighborX="-53067" custLinFactNeighborY="-10791"/>
      <dgm:spPr/>
    </dgm:pt>
    <dgm:pt modelId="{FF2DCD2D-6E1D-D740-9D58-8C6793908BCF}" type="pres">
      <dgm:prSet presAssocID="{0A958372-4370-D542-A233-1771409B63EB}" presName="parTrans" presStyleCnt="0"/>
      <dgm:spPr/>
    </dgm:pt>
    <dgm:pt modelId="{B7F683CE-2B1C-8443-9864-886A871774BF}" type="pres">
      <dgm:prSet presAssocID="{31B0B1B3-CFEF-D748-B820-57F3735333E8}" presName="node" presStyleLbl="alignAccFollowNode1" presStyleIdx="3" presStyleCnt="4" custScaleX="234303" custScaleY="99706" custLinFactNeighborX="91164" custLinFactNeighborY="-18899">
        <dgm:presLayoutVars>
          <dgm:bulletEnabled val="1"/>
        </dgm:presLayoutVars>
      </dgm:prSet>
      <dgm:spPr>
        <a:prstGeom prst="rect">
          <a:avLst/>
        </a:prstGeom>
      </dgm:spPr>
    </dgm:pt>
  </dgm:ptLst>
  <dgm:cxnLst>
    <dgm:cxn modelId="{6D382521-9C40-4827-B595-64B671E59EBA}" type="presOf" srcId="{31B0B1B3-CFEF-D748-B820-57F3735333E8}" destId="{B7F683CE-2B1C-8443-9864-886A871774BF}" srcOrd="0" destOrd="0" presId="urn:microsoft.com/office/officeart/2005/8/layout/lProcess3"/>
    <dgm:cxn modelId="{698F932E-0663-4E88-847A-65571126464F}" type="presOf" srcId="{14A3BCF2-B5FD-1D4F-B13A-CF40954FD051}" destId="{A654F5BB-8681-144A-B818-B9E36EFEDA6E}" srcOrd="0" destOrd="0" presId="urn:microsoft.com/office/officeart/2005/8/layout/lProcess3"/>
    <dgm:cxn modelId="{4BB86061-BF59-4548-ACFD-B67DDCB453F4}" type="presOf" srcId="{4711937F-695A-2649-AEA5-4792135913AD}" destId="{6AD53D2B-C871-AB40-A9E1-C8BE3305188E}" srcOrd="0" destOrd="0" presId="urn:microsoft.com/office/officeart/2005/8/layout/lProcess3"/>
    <dgm:cxn modelId="{BED88961-B815-4B47-8207-2B633E97DABC}" srcId="{14A3BCF2-B5FD-1D4F-B13A-CF40954FD051}" destId="{31B0B1B3-CFEF-D748-B820-57F3735333E8}" srcOrd="0" destOrd="0" parTransId="{0A958372-4370-D542-A233-1771409B63EB}" sibTransId="{223FF982-8B44-9446-89D0-5CFDDCBA967C}"/>
    <dgm:cxn modelId="{493DE34B-5388-5048-B8B9-089F2F2B8556}" srcId="{F1F07E19-ACFC-9E40-B337-41668FFBDA98}" destId="{94F30C21-CCC7-D245-9498-1C5908DE425A}" srcOrd="0" destOrd="0" parTransId="{5529A465-3B41-6F49-A919-E5AF92955F76}" sibTransId="{ECC9D93A-7BA2-5446-873A-A59C23D43295}"/>
    <dgm:cxn modelId="{D342F86C-3D66-724A-9578-DA59BFFE5AC6}" srcId="{FC4BA27B-2FD4-F44A-A898-B58168403B68}" destId="{F1F07E19-ACFC-9E40-B337-41668FFBDA98}" srcOrd="1" destOrd="0" parTransId="{A6D6472B-B5C1-AE48-B20B-42714D82EEB8}" sibTransId="{AB2F1122-B405-384F-857B-0CE70C7785D1}"/>
    <dgm:cxn modelId="{7FDD6270-220C-BE4E-A5D9-36C260CEB700}" srcId="{61948318-49B2-D240-A022-7DE3089F21FD}" destId="{4711937F-695A-2649-AEA5-4792135913AD}" srcOrd="0" destOrd="0" parTransId="{98DA5FD8-A66F-1C47-A490-918D0415F5AD}" sibTransId="{9D2D8DAD-FD21-0A44-8C59-BA3ABC70C5D7}"/>
    <dgm:cxn modelId="{DBE64D55-2B72-43F1-834E-3E589EAB6A0F}" type="presOf" srcId="{61948318-49B2-D240-A022-7DE3089F21FD}" destId="{E513EDD5-2CCD-E742-8D62-39F9A5505D48}" srcOrd="0" destOrd="0" presId="urn:microsoft.com/office/officeart/2005/8/layout/lProcess3"/>
    <dgm:cxn modelId="{15DCEA7B-64F5-4C8F-8C3B-7EBAC775FC33}" type="presOf" srcId="{A03B55B8-0FED-0642-8088-B7730FA4BAB1}" destId="{64C73585-FB17-924B-A0A3-979F978ED2D3}" srcOrd="0" destOrd="0" presId="urn:microsoft.com/office/officeart/2005/8/layout/lProcess3"/>
    <dgm:cxn modelId="{16806791-0DC9-4D19-896B-E7D5D90EA2F0}" type="presOf" srcId="{94F30C21-CCC7-D245-9498-1C5908DE425A}" destId="{DF7F4E0F-8D76-8A42-BC6B-78A5B054D6E4}" srcOrd="0" destOrd="0" presId="urn:microsoft.com/office/officeart/2005/8/layout/lProcess3"/>
    <dgm:cxn modelId="{A82EC695-49E1-410A-8628-D77456166CB3}" type="presOf" srcId="{FC4BA27B-2FD4-F44A-A898-B58168403B68}" destId="{473C9AD4-B79F-2846-B249-B4419EEAD64A}" srcOrd="0" destOrd="0" presId="urn:microsoft.com/office/officeart/2005/8/layout/lProcess3"/>
    <dgm:cxn modelId="{B7EA6797-D641-DB48-8E8C-ADB17DCA7858}" srcId="{FC4BA27B-2FD4-F44A-A898-B58168403B68}" destId="{14A3BCF2-B5FD-1D4F-B13A-CF40954FD051}" srcOrd="3" destOrd="0" parTransId="{E0E70F15-16EB-3E49-93B8-A06F7EF9FB76}" sibTransId="{522A44F4-682A-F44E-87A0-5E3BFAC92B7A}"/>
    <dgm:cxn modelId="{46B362A7-5F6E-4624-B905-C9AD0B56277C}" type="presOf" srcId="{3AB71AB5-3FE1-DD4C-8257-B04DF8DA31F4}" destId="{77E9641B-63D9-D743-875A-144E6E4D6C6B}" srcOrd="0" destOrd="0" presId="urn:microsoft.com/office/officeart/2005/8/layout/lProcess3"/>
    <dgm:cxn modelId="{2A599FC4-A2D1-644C-AD19-782450F53DD6}" srcId="{3AB71AB5-3FE1-DD4C-8257-B04DF8DA31F4}" destId="{A03B55B8-0FED-0642-8088-B7730FA4BAB1}" srcOrd="0" destOrd="0" parTransId="{8B123FFC-450E-DD4B-8CAD-5C4456D8FEFE}" sibTransId="{140F43F3-33CB-0C4E-B8E4-552346179C98}"/>
    <dgm:cxn modelId="{A8CF12C7-B700-4948-B132-BFC1745CC266}" srcId="{FC4BA27B-2FD4-F44A-A898-B58168403B68}" destId="{3AB71AB5-3FE1-DD4C-8257-B04DF8DA31F4}" srcOrd="2" destOrd="0" parTransId="{63CA7EA2-C8D8-4345-A422-3299106E2400}" sibTransId="{212CFFA3-AEC9-9141-9E5B-7076BF75792C}"/>
    <dgm:cxn modelId="{ED4501D5-B155-4A20-8D91-C6B3A8D102A7}" type="presOf" srcId="{F1F07E19-ACFC-9E40-B337-41668FFBDA98}" destId="{AFBF3F31-285B-4148-9483-3EB8FBC1A5D4}" srcOrd="0" destOrd="0" presId="urn:microsoft.com/office/officeart/2005/8/layout/lProcess3"/>
    <dgm:cxn modelId="{24B7A0F9-9667-434A-8671-F524F8EE5AEB}" srcId="{FC4BA27B-2FD4-F44A-A898-B58168403B68}" destId="{61948318-49B2-D240-A022-7DE3089F21FD}" srcOrd="0" destOrd="0" parTransId="{CBA7D3EB-F165-E646-8D18-8B203575E6F4}" sibTransId="{F42EB836-42A0-8A47-9500-BDACE5A36284}"/>
    <dgm:cxn modelId="{39F97309-F3B3-40F0-A383-69373BD84E80}" type="presParOf" srcId="{473C9AD4-B79F-2846-B249-B4419EEAD64A}" destId="{C2EC7D4D-0934-9A4A-AFF9-DC0D568B3839}" srcOrd="0" destOrd="0" presId="urn:microsoft.com/office/officeart/2005/8/layout/lProcess3"/>
    <dgm:cxn modelId="{B8639FC7-C0CA-46D3-AECA-4E6B68C3CA97}" type="presParOf" srcId="{C2EC7D4D-0934-9A4A-AFF9-DC0D568B3839}" destId="{E513EDD5-2CCD-E742-8D62-39F9A5505D48}" srcOrd="0" destOrd="0" presId="urn:microsoft.com/office/officeart/2005/8/layout/lProcess3"/>
    <dgm:cxn modelId="{A5D256CC-9F89-4DFC-A750-54222DADB61A}" type="presParOf" srcId="{C2EC7D4D-0934-9A4A-AFF9-DC0D568B3839}" destId="{5CE6E2C4-1938-3E46-8258-058438FC6AC0}" srcOrd="1" destOrd="0" presId="urn:microsoft.com/office/officeart/2005/8/layout/lProcess3"/>
    <dgm:cxn modelId="{AB368D81-9D76-437F-BF39-05707678D6DC}" type="presParOf" srcId="{C2EC7D4D-0934-9A4A-AFF9-DC0D568B3839}" destId="{6AD53D2B-C871-AB40-A9E1-C8BE3305188E}" srcOrd="2" destOrd="0" presId="urn:microsoft.com/office/officeart/2005/8/layout/lProcess3"/>
    <dgm:cxn modelId="{92E55489-E30A-4EDF-87A9-E5AD54F91AA5}" type="presParOf" srcId="{473C9AD4-B79F-2846-B249-B4419EEAD64A}" destId="{B14CB163-9423-B84A-8ED8-A1F5F89E0BBA}" srcOrd="1" destOrd="0" presId="urn:microsoft.com/office/officeart/2005/8/layout/lProcess3"/>
    <dgm:cxn modelId="{58B384AE-009D-4D9D-A832-55E5789A9101}" type="presParOf" srcId="{473C9AD4-B79F-2846-B249-B4419EEAD64A}" destId="{72033021-6B26-DF41-BC8D-121C081635C4}" srcOrd="2" destOrd="0" presId="urn:microsoft.com/office/officeart/2005/8/layout/lProcess3"/>
    <dgm:cxn modelId="{E839EE36-C9A2-40C1-A49D-564595F72A57}" type="presParOf" srcId="{72033021-6B26-DF41-BC8D-121C081635C4}" destId="{AFBF3F31-285B-4148-9483-3EB8FBC1A5D4}" srcOrd="0" destOrd="0" presId="urn:microsoft.com/office/officeart/2005/8/layout/lProcess3"/>
    <dgm:cxn modelId="{31589884-64E4-4B77-9158-D2AF42A4CC33}" type="presParOf" srcId="{72033021-6B26-DF41-BC8D-121C081635C4}" destId="{97A53D86-86A7-454C-BB91-DA84E4BDD39F}" srcOrd="1" destOrd="0" presId="urn:microsoft.com/office/officeart/2005/8/layout/lProcess3"/>
    <dgm:cxn modelId="{54CAFEC3-FCAF-469E-A53F-3E8F1E1C043D}" type="presParOf" srcId="{72033021-6B26-DF41-BC8D-121C081635C4}" destId="{DF7F4E0F-8D76-8A42-BC6B-78A5B054D6E4}" srcOrd="2" destOrd="0" presId="urn:microsoft.com/office/officeart/2005/8/layout/lProcess3"/>
    <dgm:cxn modelId="{C67959CB-80ED-4156-A661-488EDBDD925C}" type="presParOf" srcId="{473C9AD4-B79F-2846-B249-B4419EEAD64A}" destId="{0F264BB9-D3FB-D74C-B47F-67FDDADFFA7D}" srcOrd="3" destOrd="0" presId="urn:microsoft.com/office/officeart/2005/8/layout/lProcess3"/>
    <dgm:cxn modelId="{144E98D6-5930-418A-A352-341FDD54C401}" type="presParOf" srcId="{473C9AD4-B79F-2846-B249-B4419EEAD64A}" destId="{A77EAE2D-EC64-5B4B-AABD-D561540578B8}" srcOrd="4" destOrd="0" presId="urn:microsoft.com/office/officeart/2005/8/layout/lProcess3"/>
    <dgm:cxn modelId="{32CDD2D7-0F19-4434-A865-C38E314A6069}" type="presParOf" srcId="{A77EAE2D-EC64-5B4B-AABD-D561540578B8}" destId="{77E9641B-63D9-D743-875A-144E6E4D6C6B}" srcOrd="0" destOrd="0" presId="urn:microsoft.com/office/officeart/2005/8/layout/lProcess3"/>
    <dgm:cxn modelId="{7FBDE569-F67E-4799-942D-98ED5DB91C68}" type="presParOf" srcId="{A77EAE2D-EC64-5B4B-AABD-D561540578B8}" destId="{41D92177-9B72-634A-8895-84E548939700}" srcOrd="1" destOrd="0" presId="urn:microsoft.com/office/officeart/2005/8/layout/lProcess3"/>
    <dgm:cxn modelId="{B3126F2E-C90D-4169-B7B3-7D6CB149A88B}" type="presParOf" srcId="{A77EAE2D-EC64-5B4B-AABD-D561540578B8}" destId="{64C73585-FB17-924B-A0A3-979F978ED2D3}" srcOrd="2" destOrd="0" presId="urn:microsoft.com/office/officeart/2005/8/layout/lProcess3"/>
    <dgm:cxn modelId="{AD315E42-621A-4276-A7AF-55FE5B103FF3}" type="presParOf" srcId="{473C9AD4-B79F-2846-B249-B4419EEAD64A}" destId="{6839D26B-F16B-F04B-9C89-671B989E13CD}" srcOrd="5" destOrd="0" presId="urn:microsoft.com/office/officeart/2005/8/layout/lProcess3"/>
    <dgm:cxn modelId="{5CE8A715-A886-4488-8A2D-64F4B1408FC4}" type="presParOf" srcId="{473C9AD4-B79F-2846-B249-B4419EEAD64A}" destId="{A9E5AD77-BC4A-654B-BF77-CB87D265D0E1}" srcOrd="6" destOrd="0" presId="urn:microsoft.com/office/officeart/2005/8/layout/lProcess3"/>
    <dgm:cxn modelId="{551D2487-7BE5-45B2-AAAB-5C00EDA48A6A}" type="presParOf" srcId="{A9E5AD77-BC4A-654B-BF77-CB87D265D0E1}" destId="{A654F5BB-8681-144A-B818-B9E36EFEDA6E}" srcOrd="0" destOrd="0" presId="urn:microsoft.com/office/officeart/2005/8/layout/lProcess3"/>
    <dgm:cxn modelId="{06317722-886A-4DA3-AFC0-AB8818990409}" type="presParOf" srcId="{A9E5AD77-BC4A-654B-BF77-CB87D265D0E1}" destId="{FF2DCD2D-6E1D-D740-9D58-8C6793908BCF}" srcOrd="1" destOrd="0" presId="urn:microsoft.com/office/officeart/2005/8/layout/lProcess3"/>
    <dgm:cxn modelId="{62918519-4FDA-4CE1-AC37-634B82349D0E}" type="presParOf" srcId="{A9E5AD77-BC4A-654B-BF77-CB87D265D0E1}" destId="{B7F683CE-2B1C-8443-9864-886A871774B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69BF-DFF2-4FD5-B431-344BC49DC824}">
      <dsp:nvSpPr>
        <dsp:cNvPr id="0" name=""/>
        <dsp:cNvSpPr/>
      </dsp:nvSpPr>
      <dsp:spPr>
        <a:xfrm>
          <a:off x="3456382" y="0"/>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1. What is the TMTP? </a:t>
          </a:r>
          <a:endParaRPr lang="en-GB" sz="1900" b="1" kern="1200" dirty="0">
            <a:solidFill>
              <a:schemeClr val="tx1"/>
            </a:solidFill>
          </a:endParaRPr>
        </a:p>
      </dsp:txBody>
      <dsp:txXfrm>
        <a:off x="3507811" y="51429"/>
        <a:ext cx="1517954" cy="950670"/>
      </dsp:txXfrm>
    </dsp:sp>
    <dsp:sp modelId="{A2081FF8-4513-433A-930B-BAC896910995}">
      <dsp:nvSpPr>
        <dsp:cNvPr id="0" name=""/>
        <dsp:cNvSpPr/>
      </dsp:nvSpPr>
      <dsp:spPr>
        <a:xfrm>
          <a:off x="2103448" y="524788"/>
          <a:ext cx="4213329" cy="4213329"/>
        </a:xfrm>
        <a:custGeom>
          <a:avLst/>
          <a:gdLst/>
          <a:ahLst/>
          <a:cxnLst/>
          <a:rect l="0" t="0" r="0" b="0"/>
          <a:pathLst>
            <a:path>
              <a:moveTo>
                <a:pt x="2984259" y="191498"/>
              </a:moveTo>
              <a:arcTo wR="2106664" hR="2106664" stAng="17677132" swAng="18714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9F5AE0-5993-4F54-9AF9-8747B4DBB0DF}">
      <dsp:nvSpPr>
        <dsp:cNvPr id="0" name=""/>
        <dsp:cNvSpPr/>
      </dsp:nvSpPr>
      <dsp:spPr>
        <a:xfrm>
          <a:off x="5405618" y="1457192"/>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2. Why do firms have a TMTP? </a:t>
          </a:r>
        </a:p>
      </dsp:txBody>
      <dsp:txXfrm>
        <a:off x="5457047" y="1508621"/>
        <a:ext cx="1517954" cy="950670"/>
      </dsp:txXfrm>
    </dsp:sp>
    <dsp:sp modelId="{FAFC9E24-02E8-42FB-AAF5-6B5887D0B025}">
      <dsp:nvSpPr>
        <dsp:cNvPr id="0" name=""/>
        <dsp:cNvSpPr/>
      </dsp:nvSpPr>
      <dsp:spPr>
        <a:xfrm>
          <a:off x="2105803" y="528287"/>
          <a:ext cx="4213329" cy="4213329"/>
        </a:xfrm>
        <a:custGeom>
          <a:avLst/>
          <a:gdLst/>
          <a:ahLst/>
          <a:cxnLst/>
          <a:rect l="0" t="0" r="0" b="0"/>
          <a:pathLst>
            <a:path>
              <a:moveTo>
                <a:pt x="4210416" y="1995909"/>
              </a:moveTo>
              <a:arcTo wR="2106664" hR="2106664" stAng="21419181" swAng="219787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C8E7D1-75A5-4E42-B589-A17513CCE7B3}">
      <dsp:nvSpPr>
        <dsp:cNvPr id="0" name=""/>
        <dsp:cNvSpPr/>
      </dsp:nvSpPr>
      <dsp:spPr>
        <a:xfrm>
          <a:off x="4640328" y="3812515"/>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3. How is the TMTP calculated?</a:t>
          </a:r>
        </a:p>
      </dsp:txBody>
      <dsp:txXfrm>
        <a:off x="4691757" y="3863944"/>
        <a:ext cx="1517954" cy="950670"/>
      </dsp:txXfrm>
    </dsp:sp>
    <dsp:sp modelId="{A25338FF-31DA-4288-83EE-DACA9627E707}">
      <dsp:nvSpPr>
        <dsp:cNvPr id="0" name=""/>
        <dsp:cNvSpPr/>
      </dsp:nvSpPr>
      <dsp:spPr>
        <a:xfrm>
          <a:off x="2202577" y="510560"/>
          <a:ext cx="4213329" cy="4213329"/>
        </a:xfrm>
        <a:custGeom>
          <a:avLst/>
          <a:gdLst/>
          <a:ahLst/>
          <a:cxnLst/>
          <a:rect l="0" t="0" r="0" b="0"/>
          <a:pathLst>
            <a:path>
              <a:moveTo>
                <a:pt x="2429970" y="4188373"/>
              </a:moveTo>
              <a:arcTo wR="2106664" hR="2106664" stAng="4870323" swAng="12671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FB1E915-9FD6-4C08-BF93-5A576C0D4D9B}">
      <dsp:nvSpPr>
        <dsp:cNvPr id="0" name=""/>
        <dsp:cNvSpPr/>
      </dsp:nvSpPr>
      <dsp:spPr>
        <a:xfrm>
          <a:off x="2232248" y="3816416"/>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4. How to recalculate the TMTP</a:t>
          </a:r>
        </a:p>
      </dsp:txBody>
      <dsp:txXfrm>
        <a:off x="2283677" y="3867845"/>
        <a:ext cx="1517954" cy="950670"/>
      </dsp:txXfrm>
    </dsp:sp>
    <dsp:sp modelId="{DAD6D1E6-EB80-4BE5-923D-FEB0E94C095C}">
      <dsp:nvSpPr>
        <dsp:cNvPr id="0" name=""/>
        <dsp:cNvSpPr/>
      </dsp:nvSpPr>
      <dsp:spPr>
        <a:xfrm>
          <a:off x="2170170" y="558938"/>
          <a:ext cx="4213329" cy="4213329"/>
        </a:xfrm>
        <a:custGeom>
          <a:avLst/>
          <a:gdLst/>
          <a:ahLst/>
          <a:cxnLst/>
          <a:rect l="0" t="0" r="0" b="0"/>
          <a:pathLst>
            <a:path>
              <a:moveTo>
                <a:pt x="334797" y="3246191"/>
              </a:moveTo>
              <a:arcTo wR="2106664" hR="2106664" stAng="8835243" swAng="218939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BBA802-E1E5-400D-978C-DFCD36457CA7}">
      <dsp:nvSpPr>
        <dsp:cNvPr id="0" name=""/>
        <dsp:cNvSpPr/>
      </dsp:nvSpPr>
      <dsp:spPr>
        <a:xfrm>
          <a:off x="1466954" y="1461101"/>
          <a:ext cx="1620812" cy="10535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5. Recent Changes</a:t>
          </a:r>
        </a:p>
      </dsp:txBody>
      <dsp:txXfrm>
        <a:off x="1518383" y="1512530"/>
        <a:ext cx="1517954" cy="950670"/>
      </dsp:txXfrm>
    </dsp:sp>
    <dsp:sp modelId="{E17FDB89-2CDB-498D-9CFC-B56F2CAF0D6A}">
      <dsp:nvSpPr>
        <dsp:cNvPr id="0" name=""/>
        <dsp:cNvSpPr/>
      </dsp:nvSpPr>
      <dsp:spPr>
        <a:xfrm>
          <a:off x="2218337" y="478850"/>
          <a:ext cx="4213329" cy="4213329"/>
        </a:xfrm>
        <a:custGeom>
          <a:avLst/>
          <a:gdLst/>
          <a:ahLst/>
          <a:cxnLst/>
          <a:rect l="0" t="0" r="0" b="0"/>
          <a:pathLst>
            <a:path>
              <a:moveTo>
                <a:pt x="331658" y="972032"/>
              </a:moveTo>
              <a:arcTo wR="2106664" hR="2106664" stAng="12755269" swAng="196394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53570" y="79722"/>
          <a:ext cx="2174621" cy="99634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 Risk Margin</a:t>
          </a:r>
        </a:p>
      </dsp:txBody>
      <dsp:txXfrm>
        <a:off x="551745" y="79722"/>
        <a:ext cx="1178272" cy="996349"/>
      </dsp:txXfrm>
    </dsp:sp>
    <dsp:sp modelId="{6AD53D2B-C871-AB40-A9E1-C8BE3305188E}">
      <dsp:nvSpPr>
        <dsp:cNvPr id="0" name=""/>
        <dsp:cNvSpPr/>
      </dsp:nvSpPr>
      <dsp:spPr>
        <a:xfrm>
          <a:off x="2283733" y="123830"/>
          <a:ext cx="6835586" cy="11518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Working party view is that the TMTP’s primary objective is to mitigate the introduction of the Solvency II risk margin</a:t>
          </a:r>
        </a:p>
        <a:p>
          <a:pPr marL="0" lvl="0" indent="0" algn="l" defTabSz="711200">
            <a:lnSpc>
              <a:spcPct val="90000"/>
            </a:lnSpc>
            <a:spcBef>
              <a:spcPct val="0"/>
            </a:spcBef>
            <a:spcAft>
              <a:spcPct val="35000"/>
            </a:spcAft>
            <a:buNone/>
          </a:pPr>
          <a:r>
            <a:rPr lang="en-GB" sz="1600" kern="1200" dirty="0"/>
            <a:t>This can be between 10% - 25% of BEL for immediate and deferred annuity business</a:t>
          </a:r>
          <a:endParaRPr lang="en-US" sz="1600" kern="1200" dirty="0">
            <a:solidFill>
              <a:schemeClr val="tx1">
                <a:lumMod val="75000"/>
                <a:lumOff val="25000"/>
              </a:schemeClr>
            </a:solidFill>
          </a:endParaRPr>
        </a:p>
      </dsp:txBody>
      <dsp:txXfrm>
        <a:off x="2283733" y="123830"/>
        <a:ext cx="6835586" cy="1151896"/>
      </dsp:txXfrm>
    </dsp:sp>
    <dsp:sp modelId="{AFBF3F31-285B-4148-9483-3EB8FBC1A5D4}">
      <dsp:nvSpPr>
        <dsp:cNvPr id="0" name=""/>
        <dsp:cNvSpPr/>
      </dsp:nvSpPr>
      <dsp:spPr>
        <a:xfrm>
          <a:off x="0" y="1351537"/>
          <a:ext cx="2226006" cy="996349"/>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 Soft landing</a:t>
          </a:r>
        </a:p>
      </dsp:txBody>
      <dsp:txXfrm>
        <a:off x="498175" y="1351537"/>
        <a:ext cx="1229657" cy="996349"/>
      </dsp:txXfrm>
    </dsp:sp>
    <dsp:sp modelId="{DF7F4E0F-8D76-8A42-BC6B-78A5B054D6E4}">
      <dsp:nvSpPr>
        <dsp:cNvPr id="0" name=""/>
        <dsp:cNvSpPr/>
      </dsp:nvSpPr>
      <dsp:spPr>
        <a:xfrm>
          <a:off x="2357827" y="1348141"/>
          <a:ext cx="6295404" cy="10031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TMTP provided firms with a ‘soft landing’ into Solvency II regime over a 16 year period</a:t>
          </a:r>
          <a:endParaRPr lang="en-US" sz="1600" kern="1200" dirty="0">
            <a:solidFill>
              <a:schemeClr val="tx1">
                <a:lumMod val="75000"/>
                <a:lumOff val="25000"/>
              </a:schemeClr>
            </a:solidFill>
          </a:endParaRPr>
        </a:p>
      </dsp:txBody>
      <dsp:txXfrm>
        <a:off x="2357827" y="1348141"/>
        <a:ext cx="6295404" cy="1003140"/>
      </dsp:txXfrm>
    </dsp:sp>
    <dsp:sp modelId="{77E9641B-63D9-D743-875A-144E6E4D6C6B}">
      <dsp:nvSpPr>
        <dsp:cNvPr id="0" name=""/>
        <dsp:cNvSpPr/>
      </dsp:nvSpPr>
      <dsp:spPr>
        <a:xfrm>
          <a:off x="0" y="2622517"/>
          <a:ext cx="2238496" cy="996349"/>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Short term impact</a:t>
          </a:r>
        </a:p>
      </dsp:txBody>
      <dsp:txXfrm>
        <a:off x="498175" y="2622517"/>
        <a:ext cx="1242147" cy="996349"/>
      </dsp:txXfrm>
    </dsp:sp>
    <dsp:sp modelId="{64C73585-FB17-924B-A0A3-979F978ED2D3}">
      <dsp:nvSpPr>
        <dsp:cNvPr id="0" name=""/>
        <dsp:cNvSpPr/>
      </dsp:nvSpPr>
      <dsp:spPr>
        <a:xfrm>
          <a:off x="2298304" y="2545578"/>
          <a:ext cx="6392423" cy="11502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Ensures risk margin required on back book does not have material short term impact</a:t>
          </a:r>
          <a:endParaRPr lang="en-US" sz="1600" kern="1200" dirty="0">
            <a:solidFill>
              <a:schemeClr val="tx1">
                <a:lumMod val="75000"/>
                <a:lumOff val="25000"/>
              </a:schemeClr>
            </a:solidFill>
          </a:endParaRPr>
        </a:p>
      </dsp:txBody>
      <dsp:txXfrm>
        <a:off x="2298304" y="2545578"/>
        <a:ext cx="6392423" cy="1150226"/>
      </dsp:txXfrm>
    </dsp:sp>
    <dsp:sp modelId="{A654F5BB-8681-144A-B818-B9E36EFEDA6E}">
      <dsp:nvSpPr>
        <dsp:cNvPr id="0" name=""/>
        <dsp:cNvSpPr/>
      </dsp:nvSpPr>
      <dsp:spPr>
        <a:xfrm>
          <a:off x="0" y="3966181"/>
          <a:ext cx="2226006" cy="996349"/>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Continuity</a:t>
          </a:r>
        </a:p>
      </dsp:txBody>
      <dsp:txXfrm>
        <a:off x="498175" y="3966181"/>
        <a:ext cx="1229657" cy="996349"/>
      </dsp:txXfrm>
    </dsp:sp>
    <dsp:sp modelId="{B7F683CE-2B1C-8443-9864-886A871774BF}">
      <dsp:nvSpPr>
        <dsp:cNvPr id="0" name=""/>
        <dsp:cNvSpPr/>
      </dsp:nvSpPr>
      <dsp:spPr>
        <a:xfrm>
          <a:off x="2213805" y="3770568"/>
          <a:ext cx="6747322" cy="114851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Ensure firms can continue to write new business, avoids detrimental impacts to policyholders and ensures proprietary firms can continue to pay dividends</a:t>
          </a:r>
          <a:endParaRPr lang="en-US" sz="1600" kern="1200" dirty="0">
            <a:solidFill>
              <a:schemeClr val="tx1">
                <a:lumMod val="75000"/>
                <a:lumOff val="25000"/>
              </a:schemeClr>
            </a:solidFill>
          </a:endParaRPr>
        </a:p>
      </dsp:txBody>
      <dsp:txXfrm>
        <a:off x="2213805" y="3770568"/>
        <a:ext cx="6747322" cy="1148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27827" y="72006"/>
          <a:ext cx="2374295" cy="996349"/>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 TMTP just running off?</a:t>
          </a:r>
        </a:p>
      </dsp:txBody>
      <dsp:txXfrm>
        <a:off x="526002" y="72006"/>
        <a:ext cx="1377946" cy="996349"/>
      </dsp:txXfrm>
    </dsp:sp>
    <dsp:sp modelId="{6AD53D2B-C871-AB40-A9E1-C8BE3305188E}">
      <dsp:nvSpPr>
        <dsp:cNvPr id="0" name=""/>
        <dsp:cNvSpPr/>
      </dsp:nvSpPr>
      <dsp:spPr>
        <a:xfrm>
          <a:off x="2448274" y="2"/>
          <a:ext cx="6543379" cy="115189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3F4548"/>
              </a:solidFill>
              <a:latin typeface="+mn-lt"/>
              <a:cs typeface="+mn-cs"/>
            </a:rPr>
            <a:t>Initially most firms did not consider how to recalculate the TMTP</a:t>
          </a:r>
        </a:p>
        <a:p>
          <a:pPr marL="0" lvl="0" indent="0" algn="l" defTabSz="711200">
            <a:lnSpc>
              <a:spcPct val="90000"/>
            </a:lnSpc>
            <a:spcBef>
              <a:spcPct val="0"/>
            </a:spcBef>
            <a:spcAft>
              <a:spcPct val="35000"/>
            </a:spcAft>
            <a:buNone/>
          </a:pPr>
          <a:r>
            <a:rPr lang="en-GB" sz="1600" kern="1200" dirty="0">
              <a:solidFill>
                <a:srgbClr val="3F4548"/>
              </a:solidFill>
              <a:latin typeface="+mn-lt"/>
              <a:cs typeface="+mn-cs"/>
            </a:rPr>
            <a:t>But the Solvency II directive includes provision to allow TMTP recalculation</a:t>
          </a:r>
          <a:endParaRPr lang="en-US" sz="1600" kern="1200" dirty="0">
            <a:solidFill>
              <a:schemeClr val="tx1">
                <a:lumMod val="75000"/>
                <a:lumOff val="25000"/>
              </a:schemeClr>
            </a:solidFill>
          </a:endParaRPr>
        </a:p>
      </dsp:txBody>
      <dsp:txXfrm>
        <a:off x="2448274" y="2"/>
        <a:ext cx="6543379" cy="1151896"/>
      </dsp:txXfrm>
    </dsp:sp>
    <dsp:sp modelId="{AFBF3F31-285B-4148-9483-3EB8FBC1A5D4}">
      <dsp:nvSpPr>
        <dsp:cNvPr id="0" name=""/>
        <dsp:cNvSpPr/>
      </dsp:nvSpPr>
      <dsp:spPr>
        <a:xfrm>
          <a:off x="99837" y="1296149"/>
          <a:ext cx="2226006" cy="996349"/>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 Risk profile change</a:t>
          </a:r>
        </a:p>
      </dsp:txBody>
      <dsp:txXfrm>
        <a:off x="598012" y="1296149"/>
        <a:ext cx="1229657" cy="996349"/>
      </dsp:txXfrm>
    </dsp:sp>
    <dsp:sp modelId="{DF7F4E0F-8D76-8A42-BC6B-78A5B054D6E4}">
      <dsp:nvSpPr>
        <dsp:cNvPr id="0" name=""/>
        <dsp:cNvSpPr/>
      </dsp:nvSpPr>
      <dsp:spPr>
        <a:xfrm>
          <a:off x="2457304" y="1348141"/>
          <a:ext cx="6687711" cy="10031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3F4548"/>
              </a:solidFill>
            </a:rPr>
            <a:t>Firms can apply to PRA for a TMTP recalculation if they can demonstrate that a material change in risk profile has occurred</a:t>
          </a:r>
        </a:p>
        <a:p>
          <a:pPr marL="0" lvl="0" indent="0" algn="l" defTabSz="711200">
            <a:lnSpc>
              <a:spcPct val="90000"/>
            </a:lnSpc>
            <a:spcBef>
              <a:spcPct val="0"/>
            </a:spcBef>
            <a:spcAft>
              <a:spcPct val="35000"/>
            </a:spcAft>
            <a:buNone/>
          </a:pPr>
          <a:r>
            <a:rPr lang="en-GB" sz="1600" kern="1200" dirty="0">
              <a:solidFill>
                <a:srgbClr val="3F4548"/>
              </a:solidFill>
            </a:rPr>
            <a:t>Material risk profile changes include: Part VII transfers, use of matching adjustment, use of reinsurance and changes in operating conditions </a:t>
          </a:r>
          <a:endParaRPr lang="en-US" sz="1600" kern="1200" dirty="0">
            <a:solidFill>
              <a:schemeClr val="tx1">
                <a:lumMod val="75000"/>
                <a:lumOff val="25000"/>
              </a:schemeClr>
            </a:solidFill>
          </a:endParaRPr>
        </a:p>
      </dsp:txBody>
      <dsp:txXfrm>
        <a:off x="2457304" y="1348141"/>
        <a:ext cx="6687711" cy="1003140"/>
      </dsp:txXfrm>
    </dsp:sp>
    <dsp:sp modelId="{77E9641B-63D9-D743-875A-144E6E4D6C6B}">
      <dsp:nvSpPr>
        <dsp:cNvPr id="0" name=""/>
        <dsp:cNvSpPr/>
      </dsp:nvSpPr>
      <dsp:spPr>
        <a:xfrm>
          <a:off x="99837" y="2520275"/>
          <a:ext cx="2370027" cy="996349"/>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Risk profile criteria</a:t>
          </a:r>
        </a:p>
      </dsp:txBody>
      <dsp:txXfrm>
        <a:off x="598012" y="2520275"/>
        <a:ext cx="1373678" cy="996349"/>
      </dsp:txXfrm>
    </dsp:sp>
    <dsp:sp modelId="{64C73585-FB17-924B-A0A3-979F978ED2D3}">
      <dsp:nvSpPr>
        <dsp:cNvPr id="0" name=""/>
        <dsp:cNvSpPr/>
      </dsp:nvSpPr>
      <dsp:spPr>
        <a:xfrm>
          <a:off x="2476102" y="2376261"/>
          <a:ext cx="6392423" cy="115022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The main criteria is that impact of recalculation results in a 5% or greater change in solvency coverage ratio, and this is symmetrical</a:t>
          </a:r>
        </a:p>
      </dsp:txBody>
      <dsp:txXfrm>
        <a:off x="2476102" y="2376261"/>
        <a:ext cx="6392423" cy="1150226"/>
      </dsp:txXfrm>
    </dsp:sp>
    <dsp:sp modelId="{A654F5BB-8681-144A-B818-B9E36EFEDA6E}">
      <dsp:nvSpPr>
        <dsp:cNvPr id="0" name=""/>
        <dsp:cNvSpPr/>
      </dsp:nvSpPr>
      <dsp:spPr>
        <a:xfrm>
          <a:off x="99837" y="3816420"/>
          <a:ext cx="2370027" cy="996349"/>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2016 interest rates</a:t>
          </a:r>
        </a:p>
      </dsp:txBody>
      <dsp:txXfrm>
        <a:off x="598012" y="3816420"/>
        <a:ext cx="1373678" cy="996349"/>
      </dsp:txXfrm>
    </dsp:sp>
    <dsp:sp modelId="{B7F683CE-2B1C-8443-9864-886A871774BF}">
      <dsp:nvSpPr>
        <dsp:cNvPr id="0" name=""/>
        <dsp:cNvSpPr/>
      </dsp:nvSpPr>
      <dsp:spPr>
        <a:xfrm>
          <a:off x="2539731" y="3672403"/>
          <a:ext cx="6459290" cy="114851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solidFill>
                <a:srgbClr val="3F4548"/>
              </a:solidFill>
            </a:rPr>
            <a:t>During 2016 falls in interest rates resulted in 16 of the 33 legal entities approved to use the TMTP applying for a TMTP recalculation as at 30/06/2017</a:t>
          </a:r>
          <a:endParaRPr lang="en-US" sz="1600" kern="1200" dirty="0">
            <a:solidFill>
              <a:schemeClr val="tx1">
                <a:lumMod val="75000"/>
                <a:lumOff val="25000"/>
              </a:schemeClr>
            </a:solidFill>
          </a:endParaRPr>
        </a:p>
      </dsp:txBody>
      <dsp:txXfrm>
        <a:off x="2539731" y="3672403"/>
        <a:ext cx="6459290" cy="11485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160885" y="67124"/>
          <a:ext cx="2317432" cy="91688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Segregation of business</a:t>
          </a:r>
          <a:endParaRPr lang="en-US" sz="1600" b="1" kern="1200" dirty="0">
            <a:solidFill>
              <a:schemeClr val="bg1"/>
            </a:solidFill>
          </a:endParaRPr>
        </a:p>
      </dsp:txBody>
      <dsp:txXfrm>
        <a:off x="619327" y="67124"/>
        <a:ext cx="1400549" cy="916883"/>
      </dsp:txXfrm>
    </dsp:sp>
    <dsp:sp modelId="{6AD53D2B-C871-AB40-A9E1-C8BE3305188E}">
      <dsp:nvSpPr>
        <dsp:cNvPr id="0" name=""/>
        <dsp:cNvSpPr/>
      </dsp:nvSpPr>
      <dsp:spPr>
        <a:xfrm>
          <a:off x="2691468" y="862"/>
          <a:ext cx="6021499" cy="106002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Recalculation of the TMTP requires the segregation of technical provisions to only allow for business written prior to 1 January 2016</a:t>
          </a:r>
          <a:endParaRPr lang="en-US" sz="1600" kern="1200" dirty="0">
            <a:solidFill>
              <a:schemeClr val="tx1">
                <a:lumMod val="75000"/>
                <a:lumOff val="25000"/>
              </a:schemeClr>
            </a:solidFill>
          </a:endParaRPr>
        </a:p>
      </dsp:txBody>
      <dsp:txXfrm>
        <a:off x="2691468" y="862"/>
        <a:ext cx="6021499" cy="1060025"/>
      </dsp:txXfrm>
    </dsp:sp>
    <dsp:sp modelId="{AFBF3F31-285B-4148-9483-3EB8FBC1A5D4}">
      <dsp:nvSpPr>
        <dsp:cNvPr id="0" name=""/>
        <dsp:cNvSpPr/>
      </dsp:nvSpPr>
      <dsp:spPr>
        <a:xfrm>
          <a:off x="288033" y="1183875"/>
          <a:ext cx="2137642" cy="916883"/>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 Legacy regime</a:t>
          </a:r>
        </a:p>
      </dsp:txBody>
      <dsp:txXfrm>
        <a:off x="746475" y="1183875"/>
        <a:ext cx="1220759" cy="916883"/>
      </dsp:txXfrm>
    </dsp:sp>
    <dsp:sp modelId="{DF7F4E0F-8D76-8A42-BC6B-78A5B054D6E4}">
      <dsp:nvSpPr>
        <dsp:cNvPr id="0" name=""/>
        <dsp:cNvSpPr/>
      </dsp:nvSpPr>
      <dsp:spPr>
        <a:xfrm>
          <a:off x="2643917" y="1241478"/>
          <a:ext cx="6154320" cy="9231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Recalculation of the TMTP requires firms to maintain aspects of models and methodology from the previous solvency regime and update where appropriate</a:t>
          </a:r>
          <a:endParaRPr lang="en-US" sz="1600" kern="1200" dirty="0">
            <a:solidFill>
              <a:schemeClr val="tx1">
                <a:lumMod val="75000"/>
                <a:lumOff val="25000"/>
              </a:schemeClr>
            </a:solidFill>
          </a:endParaRPr>
        </a:p>
      </dsp:txBody>
      <dsp:txXfrm>
        <a:off x="2643917" y="1241478"/>
        <a:ext cx="6154320" cy="923133"/>
      </dsp:txXfrm>
    </dsp:sp>
    <dsp:sp modelId="{77E9641B-63D9-D743-875A-144E6E4D6C6B}">
      <dsp:nvSpPr>
        <dsp:cNvPr id="0" name=""/>
        <dsp:cNvSpPr/>
      </dsp:nvSpPr>
      <dsp:spPr>
        <a:xfrm>
          <a:off x="227151" y="2320127"/>
          <a:ext cx="2293134" cy="916883"/>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Proportionate</a:t>
          </a:r>
        </a:p>
      </dsp:txBody>
      <dsp:txXfrm>
        <a:off x="685593" y="2320127"/>
        <a:ext cx="1376251" cy="916883"/>
      </dsp:txXfrm>
    </dsp:sp>
    <dsp:sp modelId="{64C73585-FB17-924B-A0A3-979F978ED2D3}">
      <dsp:nvSpPr>
        <dsp:cNvPr id="0" name=""/>
        <dsp:cNvSpPr/>
      </dsp:nvSpPr>
      <dsp:spPr>
        <a:xfrm>
          <a:off x="2686368" y="2187598"/>
          <a:ext cx="5882583" cy="105848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Recalculation methodology and practices should capture the material features of the TMTP, whilst not being too onerous to implement and maintain</a:t>
          </a:r>
          <a:endParaRPr lang="en-US" sz="1600" kern="1200" dirty="0">
            <a:solidFill>
              <a:schemeClr val="tx1"/>
            </a:solidFill>
          </a:endParaRPr>
        </a:p>
      </dsp:txBody>
      <dsp:txXfrm>
        <a:off x="2686368" y="2187598"/>
        <a:ext cx="5882583" cy="1058488"/>
      </dsp:txXfrm>
    </dsp:sp>
    <dsp:sp modelId="{A654F5BB-8681-144A-B818-B9E36EFEDA6E}">
      <dsp:nvSpPr>
        <dsp:cNvPr id="0" name=""/>
        <dsp:cNvSpPr/>
      </dsp:nvSpPr>
      <dsp:spPr>
        <a:xfrm>
          <a:off x="227151" y="3512895"/>
          <a:ext cx="2293134" cy="91688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Firm specific</a:t>
          </a:r>
        </a:p>
      </dsp:txBody>
      <dsp:txXfrm>
        <a:off x="685593" y="3512895"/>
        <a:ext cx="1376251" cy="916883"/>
      </dsp:txXfrm>
    </dsp:sp>
    <dsp:sp modelId="{B7F683CE-2B1C-8443-9864-886A871774BF}">
      <dsp:nvSpPr>
        <dsp:cNvPr id="0" name=""/>
        <dsp:cNvSpPr/>
      </dsp:nvSpPr>
      <dsp:spPr>
        <a:xfrm>
          <a:off x="2703875" y="3380365"/>
          <a:ext cx="6209177" cy="105690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0160" rIns="180000" bIns="10160" numCol="1" spcCol="1270" anchor="ctr" anchorCtr="0">
          <a:noAutofit/>
        </a:bodyPr>
        <a:lstStyle/>
        <a:p>
          <a:pPr marL="0" lvl="0" indent="0" algn="l" defTabSz="711200">
            <a:lnSpc>
              <a:spcPct val="90000"/>
            </a:lnSpc>
            <a:spcBef>
              <a:spcPct val="0"/>
            </a:spcBef>
            <a:spcAft>
              <a:spcPct val="35000"/>
            </a:spcAft>
            <a:buNone/>
          </a:pPr>
          <a:r>
            <a:rPr lang="en-GB" sz="1600" kern="1200" dirty="0"/>
            <a:t>Recalculation methodology and practices will vary from firm to firm, reflecting the type of business written, whether the firm is open or closed to new business, the legacy reporting processes and the relative materiality of the firm’s TMTP</a:t>
          </a:r>
          <a:endParaRPr lang="en-US" sz="1600" kern="1200" dirty="0"/>
        </a:p>
      </dsp:txBody>
      <dsp:txXfrm>
        <a:off x="2703875" y="3380365"/>
        <a:ext cx="6209177" cy="1056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0" y="86863"/>
          <a:ext cx="2573672" cy="1081960"/>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Risk Margin</a:t>
          </a:r>
          <a:endParaRPr lang="en-US" sz="1600" b="1" kern="1200" dirty="0">
            <a:solidFill>
              <a:schemeClr val="bg1"/>
            </a:solidFill>
          </a:endParaRPr>
        </a:p>
      </dsp:txBody>
      <dsp:txXfrm>
        <a:off x="540980" y="86863"/>
        <a:ext cx="1491712" cy="1081960"/>
      </dsp:txXfrm>
    </dsp:sp>
    <dsp:sp modelId="{6AD53D2B-C871-AB40-A9E1-C8BE3305188E}">
      <dsp:nvSpPr>
        <dsp:cNvPr id="0" name=""/>
        <dsp:cNvSpPr/>
      </dsp:nvSpPr>
      <dsp:spPr>
        <a:xfrm>
          <a:off x="2442258" y="5"/>
          <a:ext cx="6990789" cy="125087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7620" rIns="180000" bIns="7620" numCol="1" spcCol="1270" anchor="ctr" anchorCtr="0">
          <a:noAutofit/>
        </a:bodyPr>
        <a:lstStyle/>
        <a:p>
          <a:pPr marL="0" lvl="0" indent="0" algn="l" defTabSz="533400">
            <a:lnSpc>
              <a:spcPct val="90000"/>
            </a:lnSpc>
            <a:spcBef>
              <a:spcPct val="0"/>
            </a:spcBef>
            <a:spcAft>
              <a:spcPct val="35000"/>
            </a:spcAft>
            <a:buNone/>
          </a:pPr>
          <a:r>
            <a:rPr lang="en-US" sz="1200" b="1" kern="1200" dirty="0">
              <a:solidFill>
                <a:schemeClr val="tx1"/>
              </a:solidFill>
            </a:rPr>
            <a:t>Materiality: </a:t>
          </a:r>
          <a:r>
            <a:rPr lang="en-US" sz="1200" b="0" kern="1200" dirty="0">
              <a:solidFill>
                <a:schemeClr val="tx1"/>
              </a:solidFill>
            </a:rPr>
            <a:t>Very material feature of Solvency II and sensitive to changes in level of interest rates</a:t>
          </a:r>
          <a:endParaRPr lang="en-US" sz="1200" b="1" kern="1200" dirty="0">
            <a:solidFill>
              <a:schemeClr val="tx1"/>
            </a:solidFill>
          </a:endParaRPr>
        </a:p>
        <a:p>
          <a:pPr marL="0" lvl="0" indent="0" algn="l" defTabSz="533400">
            <a:lnSpc>
              <a:spcPct val="90000"/>
            </a:lnSpc>
            <a:spcBef>
              <a:spcPct val="0"/>
            </a:spcBef>
            <a:spcAft>
              <a:spcPct val="35000"/>
            </a:spcAft>
            <a:buNone/>
          </a:pPr>
          <a:r>
            <a:rPr lang="en-US" sz="1200" b="1" kern="1200" dirty="0">
              <a:solidFill>
                <a:schemeClr val="tx1"/>
              </a:solidFill>
            </a:rPr>
            <a:t>Segregation: </a:t>
          </a:r>
          <a:r>
            <a:rPr lang="en-US" sz="1200" b="0" kern="1200" dirty="0">
              <a:solidFill>
                <a:schemeClr val="tx1"/>
              </a:solidFill>
            </a:rPr>
            <a:t>Needs segregating to only include business written prior to 01/01/16</a:t>
          </a:r>
        </a:p>
        <a:p>
          <a:pPr marL="0" lvl="0" indent="0" algn="l" defTabSz="533400">
            <a:lnSpc>
              <a:spcPct val="90000"/>
            </a:lnSpc>
            <a:spcBef>
              <a:spcPct val="0"/>
            </a:spcBef>
            <a:spcAft>
              <a:spcPct val="35000"/>
            </a:spcAft>
            <a:buNone/>
          </a:pPr>
          <a:r>
            <a:rPr lang="en-US" sz="1200" b="1" kern="1200" dirty="0">
              <a:solidFill>
                <a:schemeClr val="tx1"/>
              </a:solidFill>
            </a:rPr>
            <a:t>Potential solutions : </a:t>
          </a:r>
          <a:r>
            <a:rPr lang="en-US" sz="1200" b="0" kern="1200" dirty="0">
              <a:solidFill>
                <a:schemeClr val="tx1"/>
              </a:solidFill>
            </a:rPr>
            <a:t>include full recalculation only include business written prior to 01/01/16, or partially recalculating i.e. rerun 01/01/16 models or rerunning material risks</a:t>
          </a:r>
        </a:p>
      </dsp:txBody>
      <dsp:txXfrm>
        <a:off x="2442258" y="5"/>
        <a:ext cx="6990789" cy="1250873"/>
      </dsp:txXfrm>
    </dsp:sp>
    <dsp:sp modelId="{AFBF3F31-285B-4148-9483-3EB8FBC1A5D4}">
      <dsp:nvSpPr>
        <dsp:cNvPr id="0" name=""/>
        <dsp:cNvSpPr/>
      </dsp:nvSpPr>
      <dsp:spPr>
        <a:xfrm>
          <a:off x="52251" y="1747589"/>
          <a:ext cx="2573672" cy="1081960"/>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Illiquidity premium</a:t>
          </a:r>
          <a:endParaRPr lang="en-US" sz="1600" b="1" kern="1200" dirty="0">
            <a:solidFill>
              <a:schemeClr val="bg1"/>
            </a:solidFill>
          </a:endParaRPr>
        </a:p>
      </dsp:txBody>
      <dsp:txXfrm>
        <a:off x="593231" y="1747589"/>
        <a:ext cx="1491712" cy="1081960"/>
      </dsp:txXfrm>
    </dsp:sp>
    <dsp:sp modelId="{DF7F4E0F-8D76-8A42-BC6B-78A5B054D6E4}">
      <dsp:nvSpPr>
        <dsp:cNvPr id="0" name=""/>
        <dsp:cNvSpPr/>
      </dsp:nvSpPr>
      <dsp:spPr>
        <a:xfrm>
          <a:off x="2649497" y="1512042"/>
          <a:ext cx="6783550" cy="1609774"/>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l" defTabSz="533400">
            <a:lnSpc>
              <a:spcPct val="90000"/>
            </a:lnSpc>
            <a:spcBef>
              <a:spcPct val="0"/>
            </a:spcBef>
            <a:spcAft>
              <a:spcPct val="35000"/>
            </a:spcAft>
            <a:buNone/>
          </a:pPr>
          <a:r>
            <a:rPr lang="en-GB" sz="1200" b="1" kern="1200" dirty="0"/>
            <a:t>Increase in the risk free liability discount rate </a:t>
          </a:r>
          <a:r>
            <a:rPr lang="en-GB" sz="1200" b="0" kern="1200" dirty="0"/>
            <a:t>by an illiquidity premium under Solvency I Pillar II (ILP), and equivalently a matching adjustment (MA) under Solvency II</a:t>
          </a:r>
        </a:p>
        <a:p>
          <a:pPr marL="0" lvl="0" indent="0" algn="l" defTabSz="533400">
            <a:lnSpc>
              <a:spcPct val="90000"/>
            </a:lnSpc>
            <a:spcBef>
              <a:spcPct val="0"/>
            </a:spcBef>
            <a:spcAft>
              <a:spcPct val="35000"/>
            </a:spcAft>
            <a:buNone/>
          </a:pPr>
          <a:r>
            <a:rPr lang="en-GB" sz="1200" b="1" kern="1200" dirty="0"/>
            <a:t>Different allowance for best estimate bad debt:</a:t>
          </a:r>
          <a:r>
            <a:rPr lang="en-GB" sz="1200" b="0" kern="1200" dirty="0"/>
            <a:t> MA uses EIOPA fundamental spreads and ILP generally uses an internal view</a:t>
          </a:r>
        </a:p>
        <a:p>
          <a:pPr marL="0" lvl="0" indent="0" algn="l" defTabSz="533400">
            <a:lnSpc>
              <a:spcPct val="90000"/>
            </a:lnSpc>
            <a:spcBef>
              <a:spcPct val="0"/>
            </a:spcBef>
            <a:spcAft>
              <a:spcPct val="35000"/>
            </a:spcAft>
            <a:buNone/>
          </a:pPr>
          <a:r>
            <a:rPr lang="en-GB" sz="1200" b="1" kern="1200" dirty="0"/>
            <a:t>Differences in eligible assets:</a:t>
          </a:r>
          <a:r>
            <a:rPr lang="en-GB" sz="1200" b="0" kern="1200" dirty="0"/>
            <a:t> MA tends to be based on a narrower range of assets than ILP</a:t>
          </a:r>
        </a:p>
        <a:p>
          <a:pPr marL="0" lvl="0" indent="0" algn="l" defTabSz="533400">
            <a:lnSpc>
              <a:spcPct val="90000"/>
            </a:lnSpc>
            <a:spcBef>
              <a:spcPct val="0"/>
            </a:spcBef>
            <a:spcAft>
              <a:spcPct val="35000"/>
            </a:spcAft>
            <a:buNone/>
          </a:pPr>
          <a:r>
            <a:rPr lang="en-US" sz="1200" b="1" kern="1200" dirty="0">
              <a:solidFill>
                <a:schemeClr val="tx1"/>
              </a:solidFill>
            </a:rPr>
            <a:t>Potential solutions : </a:t>
          </a:r>
          <a:r>
            <a:rPr lang="en-US" sz="1200" b="0" kern="1200" dirty="0">
              <a:solidFill>
                <a:schemeClr val="tx1"/>
              </a:solidFill>
            </a:rPr>
            <a:t>include maintaining four ILP portfolios (split pre/post 01/01/16 and split MA/ILP) or simplify to maintain separate asset allocations for MA/ILP only</a:t>
          </a:r>
          <a:endParaRPr lang="en-US" sz="1200" b="0" kern="1200" dirty="0">
            <a:solidFill>
              <a:schemeClr val="tx1">
                <a:lumMod val="75000"/>
                <a:lumOff val="25000"/>
              </a:schemeClr>
            </a:solidFill>
          </a:endParaRPr>
        </a:p>
      </dsp:txBody>
      <dsp:txXfrm>
        <a:off x="2649497" y="1512042"/>
        <a:ext cx="6783550" cy="1609774"/>
      </dsp:txXfrm>
    </dsp:sp>
    <dsp:sp modelId="{77E9641B-63D9-D743-875A-144E6E4D6C6B}">
      <dsp:nvSpPr>
        <dsp:cNvPr id="0" name=""/>
        <dsp:cNvSpPr/>
      </dsp:nvSpPr>
      <dsp:spPr>
        <a:xfrm>
          <a:off x="0" y="3368586"/>
          <a:ext cx="2573672" cy="1081960"/>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Solvency I Pillar  II ICG</a:t>
          </a:r>
        </a:p>
      </dsp:txBody>
      <dsp:txXfrm>
        <a:off x="540980" y="3368586"/>
        <a:ext cx="1491712" cy="1081960"/>
      </dsp:txXfrm>
    </dsp:sp>
    <dsp:sp modelId="{64C73585-FB17-924B-A0A3-979F978ED2D3}">
      <dsp:nvSpPr>
        <dsp:cNvPr id="0" name=""/>
        <dsp:cNvSpPr/>
      </dsp:nvSpPr>
      <dsp:spPr>
        <a:xfrm>
          <a:off x="2555087" y="3287444"/>
          <a:ext cx="6877960" cy="124905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7620" rIns="180000" bIns="7620" numCol="1" spcCol="1270" anchor="ctr" anchorCtr="0">
          <a:noAutofit/>
        </a:bodyPr>
        <a:lstStyle/>
        <a:p>
          <a:pPr marL="0" lvl="0" indent="0" algn="l" defTabSz="533400">
            <a:lnSpc>
              <a:spcPct val="90000"/>
            </a:lnSpc>
            <a:spcBef>
              <a:spcPct val="0"/>
            </a:spcBef>
            <a:spcAft>
              <a:spcPct val="35000"/>
            </a:spcAft>
            <a:buNone/>
          </a:pPr>
          <a:r>
            <a:rPr lang="en-US" sz="1200" b="1" kern="1200" dirty="0"/>
            <a:t>Restriction of Transitional:  </a:t>
          </a:r>
          <a:r>
            <a:rPr lang="en-US" sz="1200" b="0" kern="1200" dirty="0"/>
            <a:t>Needs to be considered as part of TMTP recalculation, particularly following a structural business change e.g. a Part VII transfer</a:t>
          </a:r>
        </a:p>
        <a:p>
          <a:pPr marL="0" lvl="0" indent="0" algn="l" defTabSz="533400">
            <a:lnSpc>
              <a:spcPct val="90000"/>
            </a:lnSpc>
            <a:spcBef>
              <a:spcPct val="0"/>
            </a:spcBef>
            <a:spcAft>
              <a:spcPct val="35000"/>
            </a:spcAft>
            <a:buNone/>
          </a:pPr>
          <a:r>
            <a:rPr lang="en-US" sz="1200" b="1" kern="1200" dirty="0"/>
            <a:t>Methodology: </a:t>
          </a:r>
          <a:r>
            <a:rPr lang="en-US" sz="1200" b="0" kern="1200" dirty="0"/>
            <a:t>What assumptions, calibrations, aggregation methodology should be used?  If an internal ICA view changes, should the PRA ICG add-on change or be reviewed?</a:t>
          </a:r>
        </a:p>
        <a:p>
          <a:pPr marL="0" lvl="0" indent="0" algn="l" defTabSz="533400">
            <a:lnSpc>
              <a:spcPct val="90000"/>
            </a:lnSpc>
            <a:spcBef>
              <a:spcPct val="0"/>
            </a:spcBef>
            <a:spcAft>
              <a:spcPct val="35000"/>
            </a:spcAft>
            <a:buNone/>
          </a:pPr>
          <a:r>
            <a:rPr lang="en-US" sz="1200" b="1" kern="1200" dirty="0">
              <a:solidFill>
                <a:schemeClr val="tx1"/>
              </a:solidFill>
            </a:rPr>
            <a:t>Potential solutions :  </a:t>
          </a:r>
          <a:r>
            <a:rPr lang="en-US" sz="1200" b="0" kern="1200" dirty="0">
              <a:solidFill>
                <a:schemeClr val="tx1"/>
              </a:solidFill>
            </a:rPr>
            <a:t>Align Solvency I Pillar II and Solvency II methodology.  Derive Solvency I Pillar II ICG from adjusting the Solvency II SCR.  PRA are continuing to review ICG on a proportionate basis</a:t>
          </a:r>
          <a:endParaRPr lang="en-US" sz="1200" b="0" kern="1200" dirty="0"/>
        </a:p>
      </dsp:txBody>
      <dsp:txXfrm>
        <a:off x="2555087" y="3287444"/>
        <a:ext cx="6877960" cy="1249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3EDD5-2CCD-E742-8D62-39F9A5505D48}">
      <dsp:nvSpPr>
        <dsp:cNvPr id="0" name=""/>
        <dsp:cNvSpPr/>
      </dsp:nvSpPr>
      <dsp:spPr>
        <a:xfrm>
          <a:off x="160885" y="67124"/>
          <a:ext cx="2317432" cy="916883"/>
        </a:xfrm>
        <a:prstGeom prst="chevron">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Up-to-date information</a:t>
          </a:r>
        </a:p>
      </dsp:txBody>
      <dsp:txXfrm>
        <a:off x="619327" y="67124"/>
        <a:ext cx="1400549" cy="916883"/>
      </dsp:txXfrm>
    </dsp:sp>
    <dsp:sp modelId="{6AD53D2B-C871-AB40-A9E1-C8BE3305188E}">
      <dsp:nvSpPr>
        <dsp:cNvPr id="0" name=""/>
        <dsp:cNvSpPr/>
      </dsp:nvSpPr>
      <dsp:spPr>
        <a:xfrm>
          <a:off x="2691468" y="862"/>
          <a:ext cx="6021499" cy="1060025"/>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marL="0" lvl="0" indent="0" algn="l" defTabSz="622300">
            <a:lnSpc>
              <a:spcPct val="90000"/>
            </a:lnSpc>
            <a:spcBef>
              <a:spcPct val="0"/>
            </a:spcBef>
            <a:spcAft>
              <a:spcPct val="35000"/>
            </a:spcAft>
            <a:buNone/>
          </a:pPr>
          <a:r>
            <a:rPr lang="en-GB" sz="1400" kern="1200" dirty="0"/>
            <a:t>The Solvency I and Solvency II positions should be derived based on </a:t>
          </a:r>
          <a:r>
            <a:rPr lang="en-GB" sz="1400" b="1" kern="1200" dirty="0"/>
            <a:t>up-to-date and credible best estimate assumptions</a:t>
          </a:r>
          <a:endParaRPr lang="en-GB" sz="1400" kern="1200" dirty="0"/>
        </a:p>
      </dsp:txBody>
      <dsp:txXfrm>
        <a:off x="2691468" y="862"/>
        <a:ext cx="6021499" cy="1060025"/>
      </dsp:txXfrm>
    </dsp:sp>
    <dsp:sp modelId="{AFBF3F31-285B-4148-9483-3EB8FBC1A5D4}">
      <dsp:nvSpPr>
        <dsp:cNvPr id="0" name=""/>
        <dsp:cNvSpPr/>
      </dsp:nvSpPr>
      <dsp:spPr>
        <a:xfrm>
          <a:off x="227151" y="1193633"/>
          <a:ext cx="2137642" cy="916883"/>
        </a:xfrm>
        <a:prstGeom prst="chevron">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 </a:t>
          </a:r>
          <a:r>
            <a:rPr lang="en-US" sz="1400" b="1" kern="1200" dirty="0"/>
            <a:t>Consistency of assumptions</a:t>
          </a:r>
          <a:endParaRPr lang="en-US" sz="1600" b="1" kern="1200" dirty="0">
            <a:solidFill>
              <a:schemeClr val="bg1"/>
            </a:solidFill>
          </a:endParaRPr>
        </a:p>
      </dsp:txBody>
      <dsp:txXfrm>
        <a:off x="685593" y="1193633"/>
        <a:ext cx="1220759" cy="916883"/>
      </dsp:txXfrm>
    </dsp:sp>
    <dsp:sp modelId="{DF7F4E0F-8D76-8A42-BC6B-78A5B054D6E4}">
      <dsp:nvSpPr>
        <dsp:cNvPr id="0" name=""/>
        <dsp:cNvSpPr/>
      </dsp:nvSpPr>
      <dsp:spPr>
        <a:xfrm>
          <a:off x="2643917" y="1241478"/>
          <a:ext cx="6154320" cy="923133"/>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marL="0" lvl="0" indent="0" algn="l" defTabSz="622300">
            <a:lnSpc>
              <a:spcPct val="90000"/>
            </a:lnSpc>
            <a:spcBef>
              <a:spcPct val="0"/>
            </a:spcBef>
            <a:spcAft>
              <a:spcPct val="35000"/>
            </a:spcAft>
            <a:buNone/>
          </a:pPr>
          <a:r>
            <a:rPr lang="en-GB" sz="1400" kern="1200" dirty="0"/>
            <a:t>Whilst Solvency I and Solvency II positions should be derived on consistent assumptions, this </a:t>
          </a:r>
          <a:r>
            <a:rPr lang="en-GB" sz="1400" b="1" kern="1200" dirty="0"/>
            <a:t>need not mean an equalisation</a:t>
          </a:r>
          <a:r>
            <a:rPr lang="en-GB" sz="1400" kern="1200" dirty="0"/>
            <a:t> of  all assumptions</a:t>
          </a:r>
        </a:p>
        <a:p>
          <a:pPr marL="0" lvl="0" indent="0" algn="l" defTabSz="622300">
            <a:lnSpc>
              <a:spcPct val="90000"/>
            </a:lnSpc>
            <a:spcBef>
              <a:spcPct val="0"/>
            </a:spcBef>
            <a:spcAft>
              <a:spcPct val="35000"/>
            </a:spcAft>
            <a:buNone/>
          </a:pPr>
          <a:r>
            <a:rPr lang="en-GB" sz="1400" kern="1200" dirty="0"/>
            <a:t>In particular a firm’s ICG will have considered the aggregate strength of the basis</a:t>
          </a:r>
        </a:p>
      </dsp:txBody>
      <dsp:txXfrm>
        <a:off x="2643917" y="1241478"/>
        <a:ext cx="6154320" cy="923133"/>
      </dsp:txXfrm>
    </dsp:sp>
    <dsp:sp modelId="{77E9641B-63D9-D743-875A-144E6E4D6C6B}">
      <dsp:nvSpPr>
        <dsp:cNvPr id="0" name=""/>
        <dsp:cNvSpPr/>
      </dsp:nvSpPr>
      <dsp:spPr>
        <a:xfrm>
          <a:off x="227151" y="2320127"/>
          <a:ext cx="2293134" cy="916883"/>
        </a:xfrm>
        <a:prstGeom prst="chevron">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Amount of TMTP applied</a:t>
          </a:r>
        </a:p>
      </dsp:txBody>
      <dsp:txXfrm>
        <a:off x="685593" y="2320127"/>
        <a:ext cx="1376251" cy="916883"/>
      </dsp:txXfrm>
    </dsp:sp>
    <dsp:sp modelId="{64C73585-FB17-924B-A0A3-979F978ED2D3}">
      <dsp:nvSpPr>
        <dsp:cNvPr id="0" name=""/>
        <dsp:cNvSpPr/>
      </dsp:nvSpPr>
      <dsp:spPr>
        <a:xfrm>
          <a:off x="2664294" y="2191987"/>
          <a:ext cx="5882583" cy="105848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marL="0" lvl="0" indent="0" algn="l" defTabSz="622300">
            <a:lnSpc>
              <a:spcPct val="90000"/>
            </a:lnSpc>
            <a:spcBef>
              <a:spcPct val="0"/>
            </a:spcBef>
            <a:spcAft>
              <a:spcPct val="35000"/>
            </a:spcAft>
            <a:buNone/>
          </a:pPr>
          <a:r>
            <a:rPr lang="en-US" sz="1400" kern="1200" dirty="0"/>
            <a:t>The approved value of TMTP (less run-off) is viewed as the maximum amount.  </a:t>
          </a:r>
          <a:r>
            <a:rPr lang="en-US" sz="1400" b="1" kern="1200" dirty="0"/>
            <a:t>A firm may apply less than this maximum amount</a:t>
          </a:r>
          <a:r>
            <a:rPr lang="en-US" sz="1400" kern="1200" dirty="0"/>
            <a:t>, subject to maintaining a transparent approach</a:t>
          </a:r>
          <a:endParaRPr lang="en-US" sz="1400" kern="1200" dirty="0">
            <a:solidFill>
              <a:schemeClr val="tx1"/>
            </a:solidFill>
          </a:endParaRPr>
        </a:p>
      </dsp:txBody>
      <dsp:txXfrm>
        <a:off x="2664294" y="2191987"/>
        <a:ext cx="5882583" cy="1058488"/>
      </dsp:txXfrm>
    </dsp:sp>
    <dsp:sp modelId="{A654F5BB-8681-144A-B818-B9E36EFEDA6E}">
      <dsp:nvSpPr>
        <dsp:cNvPr id="0" name=""/>
        <dsp:cNvSpPr/>
      </dsp:nvSpPr>
      <dsp:spPr>
        <a:xfrm>
          <a:off x="227151" y="3512895"/>
          <a:ext cx="2293134" cy="91688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ORSA</a:t>
          </a:r>
        </a:p>
      </dsp:txBody>
      <dsp:txXfrm>
        <a:off x="685593" y="3512895"/>
        <a:ext cx="1376251" cy="916883"/>
      </dsp:txXfrm>
    </dsp:sp>
    <dsp:sp modelId="{B7F683CE-2B1C-8443-9864-886A871774BF}">
      <dsp:nvSpPr>
        <dsp:cNvPr id="0" name=""/>
        <dsp:cNvSpPr/>
      </dsp:nvSpPr>
      <dsp:spPr>
        <a:xfrm>
          <a:off x="2703875" y="3380365"/>
          <a:ext cx="6209177" cy="105690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8890" rIns="180000" bIns="8890" numCol="1" spcCol="1270" anchor="ctr" anchorCtr="0">
          <a:noAutofit/>
        </a:bodyPr>
        <a:lstStyle/>
        <a:p>
          <a:pPr marL="0" lvl="0" indent="0" algn="l" defTabSz="622300">
            <a:lnSpc>
              <a:spcPct val="90000"/>
            </a:lnSpc>
            <a:spcBef>
              <a:spcPct val="0"/>
            </a:spcBef>
            <a:spcAft>
              <a:spcPct val="35000"/>
            </a:spcAft>
            <a:buNone/>
          </a:pPr>
          <a:r>
            <a:rPr lang="en-US" sz="1400" kern="1200" dirty="0"/>
            <a:t>As part of an effective risk management process, the </a:t>
          </a:r>
          <a:r>
            <a:rPr lang="en-US" sz="1400" b="1" kern="1200" dirty="0"/>
            <a:t>TMTP should to be recalculated under a range of stresses and scenarios</a:t>
          </a:r>
          <a:endParaRPr lang="en-US" sz="1400" kern="1200" dirty="0"/>
        </a:p>
        <a:p>
          <a:pPr marL="0" lvl="0" indent="0" algn="l" defTabSz="622300">
            <a:lnSpc>
              <a:spcPct val="90000"/>
            </a:lnSpc>
            <a:spcBef>
              <a:spcPct val="0"/>
            </a:spcBef>
            <a:spcAft>
              <a:spcPct val="35000"/>
            </a:spcAft>
            <a:buNone/>
          </a:pPr>
          <a:r>
            <a:rPr lang="en-GB" sz="1400" kern="1200" dirty="0"/>
            <a:t>The results of the stress and scenario testing would likely feature in the firm’s ORSA (Own Risk and Solvency Assessment)</a:t>
          </a:r>
          <a:endParaRPr lang="en-US" sz="1400" kern="1200" dirty="0"/>
        </a:p>
      </dsp:txBody>
      <dsp:txXfrm>
        <a:off x="2703875" y="3380365"/>
        <a:ext cx="6209177" cy="105690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5300"/>
          </a:xfrm>
          <a:prstGeom prst="rect">
            <a:avLst/>
          </a:prstGeom>
        </p:spPr>
        <p:txBody>
          <a:bodyPr vert="horz" lIns="91440" tIns="45720" rIns="91440" bIns="45720" rtlCol="0"/>
          <a:lstStyle>
            <a:lvl1pPr algn="r">
              <a:defRPr sz="1200"/>
            </a:lvl1pPr>
          </a:lstStyle>
          <a:p>
            <a:fld id="{EFEAB188-9346-458A-B208-F817E16D018F}" type="datetimeFigureOut">
              <a:rPr lang="en-GB" smtClean="0"/>
              <a:t>12/06/2024</a:t>
            </a:fld>
            <a:endParaRPr lang="en-GB"/>
          </a:p>
        </p:txBody>
      </p:sp>
      <p:sp>
        <p:nvSpPr>
          <p:cNvPr id="4" name="Footer Placeholder 3"/>
          <p:cNvSpPr>
            <a:spLocks noGrp="1"/>
          </p:cNvSpPr>
          <p:nvPr>
            <p:ph type="ftr" sz="quarter" idx="2"/>
          </p:nvPr>
        </p:nvSpPr>
        <p:spPr>
          <a:xfrm>
            <a:off x="0" y="9408981"/>
            <a:ext cx="2944283"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5300"/>
          </a:xfrm>
          <a:prstGeom prst="rect">
            <a:avLst/>
          </a:prstGeom>
        </p:spPr>
        <p:txBody>
          <a:bodyPr vert="horz" lIns="91440" tIns="45720" rIns="91440" bIns="45720" rtlCol="0" anchor="b"/>
          <a:lstStyle>
            <a:lvl1pPr algn="r">
              <a:defRPr sz="1200"/>
            </a:lvl1pPr>
          </a:lstStyle>
          <a:p>
            <a:fld id="{DD01437C-CAFC-4721-9A0F-CBE854E7E251}" type="slidenum">
              <a:rPr lang="en-GB" smtClean="0"/>
              <a:t>‹#›</a:t>
            </a:fld>
            <a:endParaRPr lang="en-GB"/>
          </a:p>
        </p:txBody>
      </p:sp>
    </p:spTree>
    <p:extLst>
      <p:ext uri="{BB962C8B-B14F-4D97-AF65-F5344CB8AC3E}">
        <p14:creationId xmlns:p14="http://schemas.microsoft.com/office/powerpoint/2010/main" val="3725586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4375" y="742950"/>
            <a:ext cx="536575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8</a:t>
            </a:fld>
            <a:endParaRPr lang="en-GB"/>
          </a:p>
        </p:txBody>
      </p:sp>
    </p:spTree>
    <p:extLst>
      <p:ext uri="{BB962C8B-B14F-4D97-AF65-F5344CB8AC3E}">
        <p14:creationId xmlns:p14="http://schemas.microsoft.com/office/powerpoint/2010/main" val="3056759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C75E569-FA29-4591-9ED9-413A86DC2D18}" type="slidenum">
              <a:rPr lang="en-GB" smtClean="0"/>
              <a:pPr/>
              <a:t>11</a:t>
            </a:fld>
            <a:endParaRPr lang="en-GB"/>
          </a:p>
        </p:txBody>
      </p:sp>
    </p:spTree>
    <p:extLst>
      <p:ext uri="{BB962C8B-B14F-4D97-AF65-F5344CB8AC3E}">
        <p14:creationId xmlns:p14="http://schemas.microsoft.com/office/powerpoint/2010/main" val="7769527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3"/>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29" y="2133601"/>
            <a:ext cx="8413203"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12 June 2024</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12 June 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12 June 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12 June 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415924" y="466328"/>
            <a:ext cx="907357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12 June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5001154" y="1557338"/>
            <a:ext cx="4409546"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428229" y="6410325"/>
            <a:ext cx="2184135" cy="331788"/>
          </a:xfrm>
        </p:spPr>
        <p:txBody>
          <a:bodyPr/>
          <a:lstStyle>
            <a:lvl1pPr>
              <a:defRPr/>
            </a:lvl1pPr>
          </a:lstStyle>
          <a:p>
            <a:fld id="{E55E8865-9CB5-4569-9D00-F0979EDB96F2}" type="datetime4">
              <a:rPr lang="en-GB"/>
              <a:pPr/>
              <a:t>12 June 2024</a:t>
            </a:fld>
            <a:endParaRPr lang="en-GB"/>
          </a:p>
        </p:txBody>
      </p:sp>
      <p:sp>
        <p:nvSpPr>
          <p:cNvPr id="6" name="Footer Placeholder 5"/>
          <p:cNvSpPr>
            <a:spLocks noGrp="1"/>
          </p:cNvSpPr>
          <p:nvPr>
            <p:ph type="ftr" sz="quarter" idx="11"/>
          </p:nvPr>
        </p:nvSpPr>
        <p:spPr>
          <a:xfrm>
            <a:off x="2612365" y="6410325"/>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7" y="6402389"/>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4" y="5546036"/>
            <a:ext cx="11214196" cy="959392"/>
            <a:chOff x="-663784" y="5546036"/>
            <a:chExt cx="11214196" cy="959392"/>
          </a:xfrm>
        </p:grpSpPr>
        <p:sp>
          <p:nvSpPr>
            <p:cNvPr id="7" name="TextBox 6"/>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accent3">
                      <a:lumMod val="50000"/>
                    </a:schemeClr>
                  </a:solidFill>
                </a:rPr>
                <a:t>Progress</a:t>
              </a:r>
            </a:p>
          </p:txBody>
        </p:sp>
        <p:sp>
          <p:nvSpPr>
            <p:cNvPr id="8" name="TextBox 7"/>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accent3">
                      <a:lumMod val="50000"/>
                    </a:schemeClr>
                  </a:solidFill>
                </a:rPr>
                <a:t>Community</a:t>
              </a:r>
            </a:p>
          </p:txBody>
        </p:sp>
        <p:sp>
          <p:nvSpPr>
            <p:cNvPr id="9" name="TextBox 8"/>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accent3">
                      <a:lumMod val="50000"/>
                    </a:schemeClr>
                  </a:solidFill>
                </a:rPr>
                <a:t>Sessional Meetings</a:t>
              </a:r>
            </a:p>
          </p:txBody>
        </p:sp>
        <p:sp>
          <p:nvSpPr>
            <p:cNvPr id="11" name="TextBox 10"/>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accent3">
                      <a:lumMod val="50000"/>
                    </a:schemeClr>
                  </a:solidFill>
                </a:rPr>
                <a:t>Education</a:t>
              </a:r>
            </a:p>
          </p:txBody>
        </p:sp>
        <p:sp>
          <p:nvSpPr>
            <p:cNvPr id="12" name="TextBox 11"/>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accent3">
                      <a:lumMod val="50000"/>
                    </a:schemeClr>
                  </a:solidFill>
                </a:rPr>
                <a:t>Working parties</a:t>
              </a:r>
            </a:p>
          </p:txBody>
        </p:sp>
        <p:sp>
          <p:nvSpPr>
            <p:cNvPr id="13" name="TextBox 12"/>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accent3">
                      <a:lumMod val="50000"/>
                    </a:schemeClr>
                  </a:solidFill>
                </a:rPr>
                <a:t>Volunteering</a:t>
              </a:r>
            </a:p>
          </p:txBody>
        </p:sp>
        <p:sp>
          <p:nvSpPr>
            <p:cNvPr id="14" name="TextBox 13"/>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accent3">
                      <a:lumMod val="50000"/>
                    </a:schemeClr>
                  </a:solidFill>
                </a:rPr>
                <a:t>Research</a:t>
              </a:r>
            </a:p>
          </p:txBody>
        </p:sp>
        <p:sp>
          <p:nvSpPr>
            <p:cNvPr id="15" name="TextBox 14"/>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accent3">
                      <a:lumMod val="50000"/>
                    </a:schemeClr>
                  </a:solidFill>
                </a:rPr>
                <a:t>Shaping</a:t>
              </a:r>
              <a:r>
                <a:rPr lang="en-GB" sz="2200" baseline="0" dirty="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accent3">
                      <a:lumMod val="50000"/>
                    </a:schemeClr>
                  </a:solidFill>
                </a:rPr>
                <a:t>Networking</a:t>
              </a:r>
            </a:p>
          </p:txBody>
        </p:sp>
        <p:sp>
          <p:nvSpPr>
            <p:cNvPr id="17" name="TextBox 16"/>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accent3">
                      <a:lumMod val="50000"/>
                    </a:schemeClr>
                  </a:solidFill>
                </a:rPr>
                <a:t>Professional</a:t>
              </a:r>
              <a:r>
                <a:rPr lang="en-GB" sz="2200" baseline="0" dirty="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accent3">
                      <a:lumMod val="50000"/>
                    </a:schemeClr>
                  </a:solidFill>
                </a:rPr>
                <a:t>Enterprise and risk</a:t>
              </a:r>
            </a:p>
          </p:txBody>
        </p:sp>
        <p:sp>
          <p:nvSpPr>
            <p:cNvPr id="19" name="TextBox 18"/>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accent3">
                      <a:lumMod val="50000"/>
                    </a:schemeClr>
                  </a:solidFill>
                </a:rPr>
                <a:t>Learned</a:t>
              </a:r>
              <a:r>
                <a:rPr lang="en-GB" sz="2200" baseline="0" dirty="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accent3">
                      <a:lumMod val="50000"/>
                    </a:schemeClr>
                  </a:solidFill>
                </a:rPr>
                <a:t>Opportunity</a:t>
              </a:r>
            </a:p>
          </p:txBody>
        </p:sp>
        <p:sp>
          <p:nvSpPr>
            <p:cNvPr id="21" name="TextBox 20"/>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accent3">
                      <a:lumMod val="50000"/>
                    </a:schemeClr>
                  </a:solidFill>
                </a:rPr>
                <a:t>International profile</a:t>
              </a:r>
            </a:p>
          </p:txBody>
        </p:sp>
        <p:sp>
          <p:nvSpPr>
            <p:cNvPr id="22" name="TextBox 21"/>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accent3">
                      <a:lumMod val="50000"/>
                    </a:schemeClr>
                  </a:solidFill>
                </a:rPr>
                <a:t>Journals</a:t>
              </a:r>
            </a:p>
          </p:txBody>
        </p:sp>
        <p:sp>
          <p:nvSpPr>
            <p:cNvPr id="23" name="TextBox 22"/>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accent3">
                      <a:lumMod val="50000"/>
                    </a:schemeClr>
                  </a:solidFill>
                </a:rPr>
                <a:t>Supporting</a:t>
              </a:r>
            </a:p>
          </p:txBody>
        </p:sp>
        <p:sp>
          <p:nvSpPr>
            <p:cNvPr id="24" name="TextBox 23"/>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accent3">
                      <a:lumMod val="50000"/>
                    </a:schemeClr>
                  </a:solidFill>
                </a:rPr>
                <a:t>Expertise</a:t>
              </a:r>
            </a:p>
          </p:txBody>
        </p:sp>
        <p:sp>
          <p:nvSpPr>
            <p:cNvPr id="25" name="TextBox 24"/>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accent3">
                      <a:lumMod val="50000"/>
                    </a:schemeClr>
                  </a:solidFill>
                </a:rPr>
                <a:t>Sponsorship</a:t>
              </a:r>
            </a:p>
          </p:txBody>
        </p:sp>
        <p:sp>
          <p:nvSpPr>
            <p:cNvPr id="26" name="TextBox 25"/>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accent3">
                      <a:lumMod val="50000"/>
                    </a:schemeClr>
                  </a:solidFill>
                </a:rPr>
                <a:t>Thought leadership</a:t>
              </a:r>
            </a:p>
          </p:txBody>
        </p:sp>
      </p:grpSp>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a:pPr/>
              <a:t>12 June 2024</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8118044"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2" y="6074541"/>
            <a:ext cx="1314784" cy="430887"/>
          </a:xfrm>
          <a:prstGeom prst="rect">
            <a:avLst/>
          </a:prstGeom>
          <a:noFill/>
        </p:spPr>
        <p:txBody>
          <a:bodyPr wrap="none" rtlCol="0">
            <a:spAutoFit/>
          </a:bodyPr>
          <a:lstStyle/>
          <a:p>
            <a:r>
              <a:rPr lang="en-GB" sz="2200" dirty="0">
                <a:solidFill>
                  <a:schemeClr val="bg1">
                    <a:lumMod val="75000"/>
                  </a:schemeClr>
                </a:solidFill>
              </a:rPr>
              <a:t>Progress</a:t>
            </a:r>
          </a:p>
        </p:txBody>
      </p:sp>
      <p:sp>
        <p:nvSpPr>
          <p:cNvPr id="11" name="TextBox 10"/>
          <p:cNvSpPr txBox="1"/>
          <p:nvPr userDrawn="1"/>
        </p:nvSpPr>
        <p:spPr>
          <a:xfrm rot="-2700000">
            <a:off x="989622" y="6024208"/>
            <a:ext cx="1612942" cy="430887"/>
          </a:xfrm>
          <a:prstGeom prst="rect">
            <a:avLst/>
          </a:prstGeom>
          <a:noFill/>
        </p:spPr>
        <p:txBody>
          <a:bodyPr wrap="none" rtlCol="0">
            <a:spAutoFit/>
          </a:bodyPr>
          <a:lstStyle/>
          <a:p>
            <a:r>
              <a:rPr lang="en-GB" sz="2200" dirty="0">
                <a:solidFill>
                  <a:schemeClr val="bg1">
                    <a:lumMod val="75000"/>
                  </a:schemeClr>
                </a:solidFill>
              </a:rPr>
              <a:t>Community</a:t>
            </a:r>
          </a:p>
        </p:txBody>
      </p:sp>
      <p:sp>
        <p:nvSpPr>
          <p:cNvPr id="12" name="TextBox 11"/>
          <p:cNvSpPr txBox="1"/>
          <p:nvPr userDrawn="1"/>
        </p:nvSpPr>
        <p:spPr>
          <a:xfrm rot="-2700000">
            <a:off x="1416660" y="5646703"/>
            <a:ext cx="2632452" cy="430887"/>
          </a:xfrm>
          <a:prstGeom prst="rect">
            <a:avLst/>
          </a:prstGeom>
          <a:noFill/>
        </p:spPr>
        <p:txBody>
          <a:bodyPr wrap="none" rtlCol="0">
            <a:spAutoFit/>
          </a:bodyPr>
          <a:lstStyle/>
          <a:p>
            <a:r>
              <a:rPr lang="en-GB" sz="2200" dirty="0">
                <a:solidFill>
                  <a:schemeClr val="bg1">
                    <a:lumMod val="75000"/>
                  </a:schemeClr>
                </a:solidFill>
              </a:rPr>
              <a:t>Sessional Meetings</a:t>
            </a:r>
          </a:p>
        </p:txBody>
      </p:sp>
      <p:sp>
        <p:nvSpPr>
          <p:cNvPr id="13" name="TextBox 12"/>
          <p:cNvSpPr txBox="1"/>
          <p:nvPr userDrawn="1"/>
        </p:nvSpPr>
        <p:spPr>
          <a:xfrm rot="-2700000">
            <a:off x="2155809" y="6024206"/>
            <a:ext cx="1439818" cy="430887"/>
          </a:xfrm>
          <a:prstGeom prst="rect">
            <a:avLst/>
          </a:prstGeom>
          <a:noFill/>
        </p:spPr>
        <p:txBody>
          <a:bodyPr wrap="none" rtlCol="0">
            <a:spAutoFit/>
          </a:bodyPr>
          <a:lstStyle/>
          <a:p>
            <a:r>
              <a:rPr lang="en-GB" sz="2200" dirty="0">
                <a:solidFill>
                  <a:schemeClr val="bg1">
                    <a:lumMod val="75000"/>
                  </a:schemeClr>
                </a:solidFill>
              </a:rPr>
              <a:t>Education</a:t>
            </a:r>
          </a:p>
        </p:txBody>
      </p:sp>
      <p:sp>
        <p:nvSpPr>
          <p:cNvPr id="14" name="TextBox 13"/>
          <p:cNvSpPr txBox="1"/>
          <p:nvPr userDrawn="1"/>
        </p:nvSpPr>
        <p:spPr>
          <a:xfrm rot="-2700000">
            <a:off x="2587673" y="5797705"/>
            <a:ext cx="2141677" cy="430887"/>
          </a:xfrm>
          <a:prstGeom prst="rect">
            <a:avLst/>
          </a:prstGeom>
          <a:noFill/>
        </p:spPr>
        <p:txBody>
          <a:bodyPr wrap="none" rtlCol="0">
            <a:spAutoFit/>
          </a:bodyPr>
          <a:lstStyle/>
          <a:p>
            <a:pPr algn="l"/>
            <a:r>
              <a:rPr lang="en-GB" sz="2200" dirty="0">
                <a:solidFill>
                  <a:schemeClr val="bg1">
                    <a:lumMod val="75000"/>
                  </a:schemeClr>
                </a:solidFill>
              </a:rPr>
              <a:t>Working parties</a:t>
            </a:r>
          </a:p>
        </p:txBody>
      </p:sp>
      <p:sp>
        <p:nvSpPr>
          <p:cNvPr id="15" name="TextBox 14"/>
          <p:cNvSpPr txBox="1"/>
          <p:nvPr userDrawn="1"/>
        </p:nvSpPr>
        <p:spPr>
          <a:xfrm rot="-2700000">
            <a:off x="3238954" y="5948709"/>
            <a:ext cx="1754455" cy="430887"/>
          </a:xfrm>
          <a:prstGeom prst="rect">
            <a:avLst/>
          </a:prstGeom>
          <a:noFill/>
        </p:spPr>
        <p:txBody>
          <a:bodyPr wrap="none" rtlCol="0">
            <a:spAutoFit/>
          </a:bodyPr>
          <a:lstStyle/>
          <a:p>
            <a:r>
              <a:rPr lang="en-GB" sz="2200" dirty="0">
                <a:solidFill>
                  <a:schemeClr val="bg1">
                    <a:lumMod val="75000"/>
                  </a:schemeClr>
                </a:solidFill>
              </a:rPr>
              <a:t>Volunteering</a:t>
            </a:r>
          </a:p>
        </p:txBody>
      </p:sp>
      <p:sp>
        <p:nvSpPr>
          <p:cNvPr id="16" name="TextBox 15"/>
          <p:cNvSpPr txBox="1"/>
          <p:nvPr userDrawn="1"/>
        </p:nvSpPr>
        <p:spPr>
          <a:xfrm rot="-2700000">
            <a:off x="3898857" y="6040986"/>
            <a:ext cx="1393330" cy="430887"/>
          </a:xfrm>
          <a:prstGeom prst="rect">
            <a:avLst/>
          </a:prstGeom>
          <a:noFill/>
        </p:spPr>
        <p:txBody>
          <a:bodyPr wrap="none" rtlCol="0">
            <a:spAutoFit/>
          </a:bodyPr>
          <a:lstStyle/>
          <a:p>
            <a:r>
              <a:rPr lang="en-GB" sz="2200" dirty="0">
                <a:solidFill>
                  <a:schemeClr val="bg1">
                    <a:lumMod val="75000"/>
                  </a:schemeClr>
                </a:solidFill>
              </a:rPr>
              <a:t>Research</a:t>
            </a:r>
          </a:p>
        </p:txBody>
      </p:sp>
      <p:sp>
        <p:nvSpPr>
          <p:cNvPr id="17" name="TextBox 16"/>
          <p:cNvSpPr txBox="1"/>
          <p:nvPr userDrawn="1"/>
        </p:nvSpPr>
        <p:spPr>
          <a:xfrm rot="-2700000">
            <a:off x="4293259" y="5680258"/>
            <a:ext cx="2492990" cy="430887"/>
          </a:xfrm>
          <a:prstGeom prst="rect">
            <a:avLst/>
          </a:prstGeom>
          <a:noFill/>
        </p:spPr>
        <p:txBody>
          <a:bodyPr wrap="none" rtlCol="0">
            <a:spAutoFit/>
          </a:bodyPr>
          <a:lstStyle/>
          <a:p>
            <a:r>
              <a:rPr lang="en-GB" sz="2200" dirty="0">
                <a:solidFill>
                  <a:schemeClr val="bg1">
                    <a:lumMod val="75000"/>
                  </a:schemeClr>
                </a:solidFill>
              </a:rPr>
              <a:t>Shaping</a:t>
            </a:r>
            <a:r>
              <a:rPr lang="en-GB" sz="2200" baseline="0" dirty="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3" y="5960094"/>
            <a:ext cx="1596912" cy="430887"/>
          </a:xfrm>
          <a:prstGeom prst="rect">
            <a:avLst/>
          </a:prstGeom>
          <a:noFill/>
        </p:spPr>
        <p:txBody>
          <a:bodyPr wrap="none" rtlCol="0">
            <a:spAutoFit/>
          </a:bodyPr>
          <a:lstStyle/>
          <a:p>
            <a:r>
              <a:rPr lang="en-GB" sz="2200" dirty="0">
                <a:solidFill>
                  <a:schemeClr val="bg1">
                    <a:lumMod val="75000"/>
                  </a:schemeClr>
                </a:solidFill>
              </a:rPr>
              <a:t>Networking</a:t>
            </a:r>
          </a:p>
        </p:txBody>
      </p:sp>
      <p:sp>
        <p:nvSpPr>
          <p:cNvPr id="19" name="TextBox 18"/>
          <p:cNvSpPr txBox="1"/>
          <p:nvPr userDrawn="1"/>
        </p:nvSpPr>
        <p:spPr>
          <a:xfrm rot="-2700000">
            <a:off x="5390230" y="5565807"/>
            <a:ext cx="2759089" cy="430887"/>
          </a:xfrm>
          <a:prstGeom prst="rect">
            <a:avLst/>
          </a:prstGeom>
          <a:noFill/>
        </p:spPr>
        <p:txBody>
          <a:bodyPr wrap="none" rtlCol="0">
            <a:spAutoFit/>
          </a:bodyPr>
          <a:lstStyle/>
          <a:p>
            <a:r>
              <a:rPr lang="en-GB" sz="2200" dirty="0">
                <a:solidFill>
                  <a:schemeClr val="bg1">
                    <a:lumMod val="75000"/>
                  </a:schemeClr>
                </a:solidFill>
              </a:rPr>
              <a:t>Professional</a:t>
            </a:r>
            <a:r>
              <a:rPr lang="en-GB" sz="2200" baseline="0" dirty="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4" y="5641309"/>
            <a:ext cx="2539478" cy="430887"/>
          </a:xfrm>
          <a:prstGeom prst="rect">
            <a:avLst/>
          </a:prstGeom>
          <a:noFill/>
        </p:spPr>
        <p:txBody>
          <a:bodyPr wrap="none" rtlCol="0">
            <a:spAutoFit/>
          </a:bodyPr>
          <a:lstStyle/>
          <a:p>
            <a:r>
              <a:rPr lang="en-GB" sz="2200" dirty="0">
                <a:solidFill>
                  <a:schemeClr val="bg1">
                    <a:lumMod val="75000"/>
                  </a:schemeClr>
                </a:solidFill>
              </a:rPr>
              <a:t>Enterprise and risk</a:t>
            </a:r>
          </a:p>
        </p:txBody>
      </p:sp>
      <p:sp>
        <p:nvSpPr>
          <p:cNvPr id="21" name="TextBox 20"/>
          <p:cNvSpPr txBox="1"/>
          <p:nvPr userDrawn="1"/>
        </p:nvSpPr>
        <p:spPr>
          <a:xfrm rot="-2700000">
            <a:off x="6634158" y="5767143"/>
            <a:ext cx="2178802" cy="430887"/>
          </a:xfrm>
          <a:prstGeom prst="rect">
            <a:avLst/>
          </a:prstGeom>
          <a:noFill/>
        </p:spPr>
        <p:txBody>
          <a:bodyPr wrap="none" rtlCol="0">
            <a:spAutoFit/>
          </a:bodyPr>
          <a:lstStyle/>
          <a:p>
            <a:r>
              <a:rPr lang="en-GB" sz="2200" dirty="0">
                <a:solidFill>
                  <a:schemeClr val="bg1">
                    <a:lumMod val="75000"/>
                  </a:schemeClr>
                </a:solidFill>
              </a:rPr>
              <a:t>Learned</a:t>
            </a:r>
            <a:r>
              <a:rPr lang="en-GB" sz="2200" baseline="0" dirty="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7"/>
            <a:ext cx="1645002" cy="430887"/>
          </a:xfrm>
          <a:prstGeom prst="rect">
            <a:avLst/>
          </a:prstGeom>
          <a:noFill/>
        </p:spPr>
        <p:txBody>
          <a:bodyPr wrap="none" rtlCol="0">
            <a:spAutoFit/>
          </a:bodyPr>
          <a:lstStyle/>
          <a:p>
            <a:r>
              <a:rPr lang="en-GB" sz="2200" dirty="0">
                <a:solidFill>
                  <a:schemeClr val="bg1">
                    <a:lumMod val="75000"/>
                  </a:schemeClr>
                </a:solidFill>
              </a:rPr>
              <a:t>Opportunity</a:t>
            </a:r>
          </a:p>
        </p:txBody>
      </p:sp>
      <p:sp>
        <p:nvSpPr>
          <p:cNvPr id="23" name="TextBox 22"/>
          <p:cNvSpPr txBox="1"/>
          <p:nvPr userDrawn="1"/>
        </p:nvSpPr>
        <p:spPr>
          <a:xfrm rot="-2700000">
            <a:off x="7745744" y="5607753"/>
            <a:ext cx="2587568" cy="430887"/>
          </a:xfrm>
          <a:prstGeom prst="rect">
            <a:avLst/>
          </a:prstGeom>
          <a:noFill/>
        </p:spPr>
        <p:txBody>
          <a:bodyPr wrap="none" rtlCol="0">
            <a:spAutoFit/>
          </a:bodyPr>
          <a:lstStyle/>
          <a:p>
            <a:r>
              <a:rPr lang="en-GB" sz="2200" dirty="0">
                <a:solidFill>
                  <a:schemeClr val="bg1">
                    <a:lumMod val="75000"/>
                  </a:schemeClr>
                </a:solidFill>
              </a:rPr>
              <a:t>International profile</a:t>
            </a:r>
          </a:p>
        </p:txBody>
      </p:sp>
      <p:sp>
        <p:nvSpPr>
          <p:cNvPr id="24" name="TextBox 23"/>
          <p:cNvSpPr txBox="1"/>
          <p:nvPr userDrawn="1"/>
        </p:nvSpPr>
        <p:spPr>
          <a:xfrm rot="-2700000">
            <a:off x="8515225" y="6052369"/>
            <a:ext cx="1252266" cy="430887"/>
          </a:xfrm>
          <a:prstGeom prst="rect">
            <a:avLst/>
          </a:prstGeom>
          <a:noFill/>
        </p:spPr>
        <p:txBody>
          <a:bodyPr wrap="none" rtlCol="0">
            <a:spAutoFit/>
          </a:bodyPr>
          <a:lstStyle/>
          <a:p>
            <a:r>
              <a:rPr lang="en-GB" sz="2200" dirty="0">
                <a:solidFill>
                  <a:schemeClr val="bg1">
                    <a:lumMod val="75000"/>
                  </a:schemeClr>
                </a:solidFill>
              </a:rPr>
              <a:t>Journals</a:t>
            </a:r>
          </a:p>
        </p:txBody>
      </p:sp>
      <p:sp>
        <p:nvSpPr>
          <p:cNvPr id="25" name="TextBox 24"/>
          <p:cNvSpPr txBox="1"/>
          <p:nvPr userDrawn="1"/>
        </p:nvSpPr>
        <p:spPr>
          <a:xfrm rot="-2700000">
            <a:off x="8999988" y="6002036"/>
            <a:ext cx="1550424" cy="430887"/>
          </a:xfrm>
          <a:prstGeom prst="rect">
            <a:avLst/>
          </a:prstGeom>
          <a:noFill/>
        </p:spPr>
        <p:txBody>
          <a:bodyPr wrap="none" rtlCol="0">
            <a:spAutoFit/>
          </a:bodyPr>
          <a:lstStyle/>
          <a:p>
            <a:r>
              <a:rPr lang="en-GB" sz="2200" dirty="0">
                <a:solidFill>
                  <a:schemeClr val="bg1">
                    <a:lumMod val="75000"/>
                  </a:schemeClr>
                </a:solidFill>
              </a:rPr>
              <a:t>Supporting</a:t>
            </a:r>
          </a:p>
        </p:txBody>
      </p:sp>
      <p:sp>
        <p:nvSpPr>
          <p:cNvPr id="26" name="TextBox 25"/>
          <p:cNvSpPr txBox="1"/>
          <p:nvPr userDrawn="1"/>
        </p:nvSpPr>
        <p:spPr>
          <a:xfrm rot="-2700000">
            <a:off x="-663784" y="5546036"/>
            <a:ext cx="1361270" cy="430887"/>
          </a:xfrm>
          <a:prstGeom prst="rect">
            <a:avLst/>
          </a:prstGeom>
          <a:noFill/>
        </p:spPr>
        <p:txBody>
          <a:bodyPr wrap="none" rtlCol="0">
            <a:spAutoFit/>
          </a:bodyPr>
          <a:lstStyle/>
          <a:p>
            <a:r>
              <a:rPr lang="en-GB" sz="2200" dirty="0">
                <a:solidFill>
                  <a:schemeClr val="bg1">
                    <a:lumMod val="75000"/>
                  </a:schemeClr>
                </a:solidFill>
              </a:rPr>
              <a:t>Expertise</a:t>
            </a:r>
          </a:p>
        </p:txBody>
      </p:sp>
      <p:sp>
        <p:nvSpPr>
          <p:cNvPr id="27" name="TextBox 26"/>
          <p:cNvSpPr txBox="1"/>
          <p:nvPr userDrawn="1"/>
        </p:nvSpPr>
        <p:spPr>
          <a:xfrm rot="-2700000">
            <a:off x="-612202" y="5873207"/>
            <a:ext cx="1754006" cy="430887"/>
          </a:xfrm>
          <a:prstGeom prst="rect">
            <a:avLst/>
          </a:prstGeom>
          <a:noFill/>
        </p:spPr>
        <p:txBody>
          <a:bodyPr wrap="none" rtlCol="0">
            <a:spAutoFit/>
          </a:bodyPr>
          <a:lstStyle/>
          <a:p>
            <a:r>
              <a:rPr lang="en-GB" sz="2200" dirty="0">
                <a:solidFill>
                  <a:schemeClr val="bg1">
                    <a:lumMod val="75000"/>
                  </a:schemeClr>
                </a:solidFill>
              </a:rPr>
              <a:t>Sponsorship</a:t>
            </a:r>
          </a:p>
        </p:txBody>
      </p:sp>
      <p:sp>
        <p:nvSpPr>
          <p:cNvPr id="28" name="TextBox 27"/>
          <p:cNvSpPr txBox="1"/>
          <p:nvPr userDrawn="1"/>
        </p:nvSpPr>
        <p:spPr>
          <a:xfrm rot="-2700000">
            <a:off x="-251213" y="5655092"/>
            <a:ext cx="2603598" cy="430887"/>
          </a:xfrm>
          <a:prstGeom prst="rect">
            <a:avLst/>
          </a:prstGeom>
          <a:noFill/>
        </p:spPr>
        <p:txBody>
          <a:bodyPr wrap="none" rtlCol="0">
            <a:spAutoFit/>
          </a:bodyPr>
          <a:lstStyle/>
          <a:p>
            <a:r>
              <a:rPr lang="en-GB" sz="2200" dirty="0">
                <a:solidFill>
                  <a:schemeClr val="bg1">
                    <a:lumMod val="75000"/>
                  </a:schemeClr>
                </a:solidFill>
              </a:rPr>
              <a:t>Thought leadership</a:t>
            </a:r>
          </a:p>
        </p:txBody>
      </p:sp>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12 June 2024</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bg1"/>
                </a:solidFill>
              </a:defRPr>
            </a:lvl1pPr>
          </a:lstStyle>
          <a:p>
            <a:fld id="{1744C141-B97D-4979-AB76-E8E6AB76C28B}" type="datetime4">
              <a:rPr lang="en-GB" smtClean="0"/>
              <a:pPr/>
              <a:t>12 June 2024</a:t>
            </a:fld>
            <a:endParaRPr lang="en-GB" dirty="0"/>
          </a:p>
        </p:txBody>
      </p:sp>
    </p:spTree>
    <p:extLst>
      <p:ext uri="{BB962C8B-B14F-4D97-AF65-F5344CB8AC3E}">
        <p14:creationId xmlns:p14="http://schemas.microsoft.com/office/powerpoint/2010/main" val="2526625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12 June 2024</a:t>
            </a:fld>
            <a:endParaRPr lang="en-GB" dirty="0"/>
          </a:p>
        </p:txBody>
      </p:sp>
    </p:spTree>
    <p:extLst>
      <p:ext uri="{BB962C8B-B14F-4D97-AF65-F5344CB8AC3E}">
        <p14:creationId xmlns:p14="http://schemas.microsoft.com/office/powerpoint/2010/main" val="261485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12 June 2024</a:t>
            </a:fld>
            <a:endParaRPr lang="en-GB" dirty="0"/>
          </a:p>
        </p:txBody>
      </p:sp>
    </p:spTree>
    <p:extLst>
      <p:ext uri="{BB962C8B-B14F-4D97-AF65-F5344CB8AC3E}">
        <p14:creationId xmlns:p14="http://schemas.microsoft.com/office/powerpoint/2010/main" val="245234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1"/>
            <a:ext cx="7723584"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428229" y="2781300"/>
            <a:ext cx="663151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5" y="248906"/>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5"/>
            <a:ext cx="2378471" cy="331788"/>
          </a:xfrm>
        </p:spPr>
        <p:txBody>
          <a:bodyPr/>
          <a:lstStyle>
            <a:lvl1pPr>
              <a:defRPr>
                <a:solidFill>
                  <a:schemeClr val="tx1"/>
                </a:solidFill>
              </a:defRPr>
            </a:lvl1pPr>
          </a:lstStyle>
          <a:p>
            <a:fld id="{1744C141-B97D-4979-AB76-E8E6AB76C28B}" type="datetime4">
              <a:rPr lang="en-GB" smtClean="0"/>
              <a:pPr/>
              <a:t>12 June 2024</a:t>
            </a:fld>
            <a:endParaRPr lang="en-GB" dirty="0"/>
          </a:p>
        </p:txBody>
      </p:sp>
    </p:spTree>
    <p:extLst>
      <p:ext uri="{BB962C8B-B14F-4D97-AF65-F5344CB8AC3E}">
        <p14:creationId xmlns:p14="http://schemas.microsoft.com/office/powerpoint/2010/main" val="90730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12 June 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28228"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5001154" y="1557338"/>
            <a:ext cx="440954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12 June 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428229" y="6410325"/>
            <a:ext cx="2184135"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12 June 2024</a:t>
            </a:fld>
            <a:endParaRPr lang="en-GB" dirty="0"/>
          </a:p>
        </p:txBody>
      </p:sp>
      <p:sp>
        <p:nvSpPr>
          <p:cNvPr id="1029" name="Rectangle 5"/>
          <p:cNvSpPr>
            <a:spLocks noGrp="1" noChangeArrowheads="1"/>
          </p:cNvSpPr>
          <p:nvPr>
            <p:ph type="ftr" sz="quarter" idx="3"/>
          </p:nvPr>
        </p:nvSpPr>
        <p:spPr bwMode="auto">
          <a:xfrm>
            <a:off x="2612365" y="6410325"/>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7" y="6402389"/>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0"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050" name="Picture 2" descr="E:\Pants Work\Current Work\Actuaries 2011\Logos all\IFOA Logo\Lanscape - Standard\WMF logos\IFOA_logo_L_RGB.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95274" y="5658361"/>
            <a:ext cx="1422222" cy="5789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4" r:id="rId4"/>
    <p:sldLayoutId id="2147483666" r:id="rId5"/>
    <p:sldLayoutId id="2147483668" r:id="rId6"/>
    <p:sldLayoutId id="2147483669" r:id="rId7"/>
    <p:sldLayoutId id="2147483650" r:id="rId8"/>
    <p:sldLayoutId id="2147483652" r:id="rId9"/>
    <p:sldLayoutId id="2147483653" r:id="rId10"/>
    <p:sldLayoutId id="2147483654" r:id="rId11"/>
    <p:sldLayoutId id="2147483655" r:id="rId12"/>
    <p:sldLayoutId id="2147483657" r:id="rId13"/>
    <p:sldLayoutId id="2147483660" r:id="rId14"/>
  </p:sldLayoutIdLst>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hyperlink" Target="https://clicktime.symantec.com/a/1/qTYcmtOc7QQT-ukax2HAzXAf9ySMnFdIJpPiZo0uMq0=?d=beqvnF9VbetEdAWNA1eUWmINWUxfaNS5nXWQhTOTCreJedq_me_pQqHxatpjkW6GhrnwPY3kp01i9KjSYJq1t0IbY5nfn0LPGgwJQ6rUBK_K1HtJbTlFNTdWwGsnZeZsUZfE914-MxB9p--gPnVHjIzvJ0JL7f_sIXWnQZfBiNnThlB_WoxPgCPuIgN2n2t-x7xF4UP29Zi17JxepYKpPhlrE6Tm9Pn6LmQiRluvsFSdrtB27l_SeRVgVxx2tHOzxFZK3MzpIF8r4EKEZ-9V8tTEawxlcwZDM48jNKmpr_2Fb-Wf-7BlQi3FMSHxI-K4rCV9dzQscHqasN6dLRqNmKq-vHZFHX46-mWrEMSlleEWDmz63qYwoOP6G5AL&amp;u=https://www.actuaries.org.uk/practice-areas/life/research-working-parties/transitional-measures-tps"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sz="2800" dirty="0"/>
              <a:t>Transitional Measure on Technical Provisions</a:t>
            </a:r>
            <a:br>
              <a:rPr lang="en-GB" sz="2800" dirty="0"/>
            </a:br>
            <a:r>
              <a:rPr lang="en-GB" sz="2800" dirty="0" err="1"/>
              <a:t>IFoA</a:t>
            </a:r>
            <a:r>
              <a:rPr lang="en-GB" sz="2800" dirty="0"/>
              <a:t> Working Party</a:t>
            </a:r>
          </a:p>
        </p:txBody>
      </p:sp>
      <p:sp>
        <p:nvSpPr>
          <p:cNvPr id="2051" name="Rectangle 3"/>
          <p:cNvSpPr>
            <a:spLocks noGrp="1" noChangeArrowheads="1"/>
          </p:cNvSpPr>
          <p:nvPr>
            <p:ph type="subTitle" idx="1"/>
          </p:nvPr>
        </p:nvSpPr>
        <p:spPr>
          <a:xfrm>
            <a:off x="428229" y="3068315"/>
            <a:ext cx="6631517" cy="1296789"/>
          </a:xfrm>
        </p:spPr>
        <p:txBody>
          <a:bodyPr/>
          <a:lstStyle/>
          <a:p>
            <a:r>
              <a:rPr lang="en-GB" dirty="0"/>
              <a:t>Andy Rogan</a:t>
            </a:r>
          </a:p>
          <a:p>
            <a:r>
              <a:rPr lang="en-GB" dirty="0"/>
              <a:t>Susan Morgan</a:t>
            </a:r>
          </a:p>
          <a:p>
            <a:endParaRPr lang="en-GB" dirty="0"/>
          </a:p>
          <a:p>
            <a:endParaRPr lang="en-GB" dirty="0"/>
          </a:p>
        </p:txBody>
      </p:sp>
      <p:sp>
        <p:nvSpPr>
          <p:cNvPr id="4" name="Rectangle 4"/>
          <p:cNvSpPr>
            <a:spLocks noGrp="1" noChangeArrowheads="1"/>
          </p:cNvSpPr>
          <p:nvPr>
            <p:ph type="dt" sz="half" idx="2"/>
          </p:nvPr>
        </p:nvSpPr>
        <p:spPr/>
        <p:txBody>
          <a:bodyPr/>
          <a:lstStyle/>
          <a:p>
            <a:r>
              <a:rPr lang="en-GB" dirty="0"/>
              <a:t>28 November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pPr lvl="0"/>
            <a:r>
              <a:rPr lang="en-GB" sz="2400" dirty="0"/>
              <a:t>TMTP recalculation (continued)</a:t>
            </a:r>
            <a:endParaRPr lang="en-GB"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10</a:t>
            </a:fld>
            <a:endParaRPr lang="en-GB" dirty="0"/>
          </a:p>
        </p:txBody>
      </p:sp>
      <p:graphicFrame>
        <p:nvGraphicFramePr>
          <p:cNvPr id="10" name="SmartArt Placeholder 8"/>
          <p:cNvGraphicFramePr>
            <a:graphicFrameLocks noGrp="1"/>
          </p:cNvGraphicFramePr>
          <p:nvPr>
            <p:extLst>
              <p:ext uri="{D42A27DB-BD31-4B8C-83A1-F6EECF244321}">
                <p14:modId xmlns:p14="http://schemas.microsoft.com/office/powerpoint/2010/main" val="4163402864"/>
              </p:ext>
            </p:extLst>
          </p:nvPr>
        </p:nvGraphicFramePr>
        <p:xfrm>
          <a:off x="344488" y="1340768"/>
          <a:ext cx="943304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71"/>
          <p:cNvSpPr txBox="1">
            <a:spLocks noChangeArrowheads="1"/>
          </p:cNvSpPr>
          <p:nvPr/>
        </p:nvSpPr>
        <p:spPr bwMode="auto">
          <a:xfrm>
            <a:off x="416496" y="764704"/>
            <a:ext cx="8848020" cy="369328"/>
          </a:xfrm>
          <a:prstGeom prst="rect">
            <a:avLst/>
          </a:prstGeom>
          <a:noFill/>
          <a:ln w="15875">
            <a:solidFill>
              <a:schemeClr val="tx1"/>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600" dirty="0"/>
              <a:t>Example practical challenges for a firm recalculating the TMTP are outlined below</a:t>
            </a:r>
          </a:p>
        </p:txBody>
      </p:sp>
    </p:spTree>
    <p:extLst>
      <p:ext uri="{BB962C8B-B14F-4D97-AF65-F5344CB8AC3E}">
        <p14:creationId xmlns:p14="http://schemas.microsoft.com/office/powerpoint/2010/main" val="38382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r>
              <a:rPr lang="en-GB" sz="2400" dirty="0"/>
              <a:t>Recent changes</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11</a:t>
            </a:fld>
            <a:endParaRPr lang="en-GB" dirty="0"/>
          </a:p>
        </p:txBody>
      </p:sp>
      <p:sp>
        <p:nvSpPr>
          <p:cNvPr id="6" name="ZoneTexte 71"/>
          <p:cNvSpPr txBox="1">
            <a:spLocks noChangeArrowheads="1"/>
          </p:cNvSpPr>
          <p:nvPr/>
        </p:nvSpPr>
        <p:spPr bwMode="auto">
          <a:xfrm>
            <a:off x="416496" y="836712"/>
            <a:ext cx="8848020" cy="400105"/>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dirty="0"/>
              <a:t>In April 2017, the PRA issued PS11/17 which had a number of implications on TMTP</a:t>
            </a:r>
          </a:p>
        </p:txBody>
      </p:sp>
      <p:graphicFrame>
        <p:nvGraphicFramePr>
          <p:cNvPr id="7" name="SmartArt Placeholder 8"/>
          <p:cNvGraphicFramePr>
            <a:graphicFrameLocks noGrp="1"/>
          </p:cNvGraphicFramePr>
          <p:nvPr>
            <p:ph idx="1"/>
            <p:extLst>
              <p:ext uri="{D42A27DB-BD31-4B8C-83A1-F6EECF244321}">
                <p14:modId xmlns:p14="http://schemas.microsoft.com/office/powerpoint/2010/main" val="2451813483"/>
              </p:ext>
            </p:extLst>
          </p:nvPr>
        </p:nvGraphicFramePr>
        <p:xfrm>
          <a:off x="344488" y="1484784"/>
          <a:ext cx="8982075" cy="4640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9541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r>
              <a:rPr lang="en-GB" sz="2400" dirty="0"/>
              <a:t>Recent changes (continued)</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12</a:t>
            </a:fld>
            <a:endParaRPr lang="en-GB" dirty="0"/>
          </a:p>
        </p:txBody>
      </p:sp>
      <p:grpSp>
        <p:nvGrpSpPr>
          <p:cNvPr id="7" name="Group 6"/>
          <p:cNvGrpSpPr/>
          <p:nvPr/>
        </p:nvGrpSpPr>
        <p:grpSpPr>
          <a:xfrm>
            <a:off x="2720752" y="764704"/>
            <a:ext cx="6912768" cy="1151707"/>
            <a:chOff x="1409824" y="-37991"/>
            <a:chExt cx="8201309" cy="607628"/>
          </a:xfrm>
        </p:grpSpPr>
        <p:sp>
          <p:nvSpPr>
            <p:cNvPr id="8" name="Rectangle 7"/>
            <p:cNvSpPr/>
            <p:nvPr/>
          </p:nvSpPr>
          <p:spPr>
            <a:xfrm>
              <a:off x="1409824" y="0"/>
              <a:ext cx="7735191" cy="569637"/>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1409824" y="-37991"/>
              <a:ext cx="8201309" cy="56963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a:t>The PRA clarified that the </a:t>
              </a:r>
              <a:r>
                <a:rPr lang="en-GB" sz="1400" b="1" kern="1200" dirty="0"/>
                <a:t>FRR should include all business</a:t>
              </a:r>
              <a:r>
                <a:rPr lang="en-GB" sz="1400" kern="1200" dirty="0"/>
                <a:t>, not just business written prior to the introduction of Solvency II</a:t>
              </a:r>
            </a:p>
            <a:p>
              <a:pPr lvl="0" algn="l" defTabSz="622300">
                <a:lnSpc>
                  <a:spcPct val="90000"/>
                </a:lnSpc>
                <a:spcBef>
                  <a:spcPct val="0"/>
                </a:spcBef>
                <a:spcAft>
                  <a:spcPct val="35000"/>
                </a:spcAft>
              </a:pPr>
              <a:r>
                <a:rPr lang="en-GB" sz="1400" kern="1200" dirty="0"/>
                <a:t>Where a legal entity has a TMTP with a restriction, </a:t>
              </a:r>
              <a:r>
                <a:rPr lang="en-GB" sz="1400" b="0" kern="1200" dirty="0"/>
                <a:t>new business will generally act to reduce this restriction and increase the TMTP</a:t>
              </a:r>
              <a:r>
                <a:rPr lang="en-GB" sz="1400" kern="1200" dirty="0"/>
                <a:t>	</a:t>
              </a:r>
              <a:endParaRPr lang="en-US" sz="1400" kern="1200" dirty="0">
                <a:solidFill>
                  <a:schemeClr val="tx1">
                    <a:lumMod val="75000"/>
                    <a:lumOff val="25000"/>
                  </a:schemeClr>
                </a:solidFill>
              </a:endParaRPr>
            </a:p>
          </p:txBody>
        </p:sp>
      </p:grpSp>
      <p:grpSp>
        <p:nvGrpSpPr>
          <p:cNvPr id="11" name="Group 10"/>
          <p:cNvGrpSpPr/>
          <p:nvPr/>
        </p:nvGrpSpPr>
        <p:grpSpPr>
          <a:xfrm>
            <a:off x="416495" y="836713"/>
            <a:ext cx="2232249" cy="936104"/>
            <a:chOff x="2547283" y="0"/>
            <a:chExt cx="2021803" cy="1079698"/>
          </a:xfrm>
        </p:grpSpPr>
        <p:sp>
          <p:nvSpPr>
            <p:cNvPr id="12" name="Chevron 11"/>
            <p:cNvSpPr/>
            <p:nvPr/>
          </p:nvSpPr>
          <p:spPr>
            <a:xfrm>
              <a:off x="2547283" y="0"/>
              <a:ext cx="2021803" cy="1079698"/>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Chevron 4"/>
            <p:cNvSpPr/>
            <p:nvPr/>
          </p:nvSpPr>
          <p:spPr>
            <a:xfrm>
              <a:off x="3087132" y="0"/>
              <a:ext cx="942105" cy="10796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a:solidFill>
                    <a:schemeClr val="bg1"/>
                  </a:solidFill>
                </a:rPr>
                <a:t>New business in FRR</a:t>
              </a:r>
            </a:p>
          </p:txBody>
        </p:sp>
      </p:gr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812" y="3238946"/>
            <a:ext cx="4168495" cy="21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6496" y="2132856"/>
            <a:ext cx="4424009" cy="954107"/>
          </a:xfrm>
          <a:prstGeom prst="rect">
            <a:avLst/>
          </a:prstGeom>
          <a:noFill/>
          <a:ln w="38100">
            <a:solidFill>
              <a:schemeClr val="tx1"/>
            </a:solidFill>
          </a:ln>
        </p:spPr>
        <p:txBody>
          <a:bodyPr wrap="square" rtlCol="0">
            <a:spAutoFit/>
          </a:bodyPr>
          <a:lstStyle/>
          <a:p>
            <a:r>
              <a:rPr lang="en-GB" sz="1400" dirty="0"/>
              <a:t>If the </a:t>
            </a:r>
            <a:r>
              <a:rPr lang="en-GB" sz="1400" b="1" dirty="0"/>
              <a:t>FRR test</a:t>
            </a:r>
            <a:r>
              <a:rPr lang="en-GB" sz="1400" dirty="0"/>
              <a:t> </a:t>
            </a:r>
            <a:r>
              <a:rPr lang="en-GB" sz="1400" b="1" dirty="0"/>
              <a:t>excludes business written after the introduction of Solvency II…</a:t>
            </a:r>
          </a:p>
          <a:p>
            <a:r>
              <a:rPr lang="en-GB" sz="1400" dirty="0"/>
              <a:t>The TMTP may remain on a restricted basis with the restricted value running-off as the business runs off</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3411760"/>
            <a:ext cx="4626328" cy="210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16495" y="2466395"/>
            <a:ext cx="5904657" cy="5398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endParaRPr lang="en-US" sz="1400" kern="1200" dirty="0">
              <a:solidFill>
                <a:schemeClr val="tx1">
                  <a:lumMod val="75000"/>
                  <a:lumOff val="25000"/>
                </a:schemeClr>
              </a:solidFill>
            </a:endParaRPr>
          </a:p>
        </p:txBody>
      </p:sp>
      <p:cxnSp>
        <p:nvCxnSpPr>
          <p:cNvPr id="14" name="Straight Arrow Connector 13"/>
          <p:cNvCxnSpPr>
            <a:stCxn id="3" idx="2"/>
          </p:cNvCxnSpPr>
          <p:nvPr/>
        </p:nvCxnSpPr>
        <p:spPr>
          <a:xfrm>
            <a:off x="2628501" y="3086963"/>
            <a:ext cx="0" cy="70207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09511" y="2132856"/>
            <a:ext cx="4424009" cy="954107"/>
          </a:xfrm>
          <a:prstGeom prst="rect">
            <a:avLst/>
          </a:prstGeom>
          <a:noFill/>
          <a:ln w="38100">
            <a:solidFill>
              <a:schemeClr val="tx1"/>
            </a:solidFill>
          </a:ln>
        </p:spPr>
        <p:txBody>
          <a:bodyPr wrap="square" rtlCol="0">
            <a:spAutoFit/>
          </a:bodyPr>
          <a:lstStyle/>
          <a:p>
            <a:r>
              <a:rPr lang="en-GB" sz="1400" dirty="0"/>
              <a:t>If the </a:t>
            </a:r>
            <a:r>
              <a:rPr lang="en-GB" sz="1400" b="1" dirty="0"/>
              <a:t>FRR test</a:t>
            </a:r>
            <a:r>
              <a:rPr lang="en-GB" sz="1400" dirty="0"/>
              <a:t>  </a:t>
            </a:r>
            <a:r>
              <a:rPr lang="en-GB" sz="1400" b="1" dirty="0"/>
              <a:t>includes business written after the introduction of Solvency II…</a:t>
            </a:r>
          </a:p>
          <a:p>
            <a:r>
              <a:rPr lang="en-GB" sz="1400" dirty="0"/>
              <a:t>The restriction (pre TMTP)  may remain broadly unchanged, whilst the unrestricted TMTP runs off</a:t>
            </a:r>
          </a:p>
        </p:txBody>
      </p:sp>
      <p:cxnSp>
        <p:nvCxnSpPr>
          <p:cNvPr id="23" name="Straight Arrow Connector 22"/>
          <p:cNvCxnSpPr>
            <a:stCxn id="22" idx="2"/>
          </p:cNvCxnSpPr>
          <p:nvPr/>
        </p:nvCxnSpPr>
        <p:spPr>
          <a:xfrm>
            <a:off x="7421516" y="3086963"/>
            <a:ext cx="0" cy="702077"/>
          </a:xfrm>
          <a:prstGeom prst="straightConnector1">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16495" y="5344418"/>
            <a:ext cx="6912768" cy="107969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b="1" dirty="0"/>
              <a:t>Under certain circumstances this may result in business written after the introduction of Solvency II benefiting from a TMTP</a:t>
            </a:r>
            <a:endParaRPr lang="en-US" sz="1400" b="1" kern="1200" dirty="0">
              <a:solidFill>
                <a:schemeClr val="tx1">
                  <a:lumMod val="75000"/>
                  <a:lumOff val="25000"/>
                </a:schemeClr>
              </a:solidFill>
            </a:endParaRPr>
          </a:p>
        </p:txBody>
      </p:sp>
    </p:spTree>
    <p:extLst>
      <p:ext uri="{BB962C8B-B14F-4D97-AF65-F5344CB8AC3E}">
        <p14:creationId xmlns:p14="http://schemas.microsoft.com/office/powerpoint/2010/main" val="14982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07" y="-106236"/>
            <a:ext cx="8982471" cy="1143000"/>
          </a:xfrm>
        </p:spPr>
        <p:txBody>
          <a:bodyPr/>
          <a:lstStyle/>
          <a:p>
            <a:r>
              <a:rPr lang="en-GB" sz="2400" dirty="0"/>
              <a:t>Recent changes (continued)</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13</a:t>
            </a:fld>
            <a:endParaRPr lang="en-GB" dirty="0"/>
          </a:p>
        </p:txBody>
      </p:sp>
      <p:sp>
        <p:nvSpPr>
          <p:cNvPr id="6" name="ZoneTexte 71"/>
          <p:cNvSpPr txBox="1">
            <a:spLocks noChangeArrowheads="1"/>
          </p:cNvSpPr>
          <p:nvPr/>
        </p:nvSpPr>
        <p:spPr bwMode="auto">
          <a:xfrm>
            <a:off x="416496" y="836712"/>
            <a:ext cx="8848020" cy="400105"/>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dirty="0"/>
              <a:t>There are still a number of challenges remaining</a:t>
            </a:r>
          </a:p>
        </p:txBody>
      </p:sp>
      <p:grpSp>
        <p:nvGrpSpPr>
          <p:cNvPr id="8" name="Group 7"/>
          <p:cNvGrpSpPr/>
          <p:nvPr/>
        </p:nvGrpSpPr>
        <p:grpSpPr>
          <a:xfrm>
            <a:off x="3008784" y="1401461"/>
            <a:ext cx="6622742" cy="979370"/>
            <a:chOff x="1633189" y="478673"/>
            <a:chExt cx="7594399" cy="979370"/>
          </a:xfrm>
        </p:grpSpPr>
        <p:sp>
          <p:nvSpPr>
            <p:cNvPr id="22" name="Rectangle 21"/>
            <p:cNvSpPr/>
            <p:nvPr/>
          </p:nvSpPr>
          <p:spPr>
            <a:xfrm>
              <a:off x="1715762" y="478673"/>
              <a:ext cx="7511826" cy="947419"/>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1633189" y="510624"/>
              <a:ext cx="7511826" cy="9474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a:solidFill>
                    <a:schemeClr val="tx1"/>
                  </a:solidFill>
                </a:rPr>
                <a:t>The </a:t>
              </a:r>
              <a:r>
                <a:rPr lang="en-GB" sz="1400" b="1" kern="1200" dirty="0">
                  <a:solidFill>
                    <a:schemeClr val="tx1"/>
                  </a:solidFill>
                </a:rPr>
                <a:t>TMTP is a complex calculation</a:t>
              </a:r>
              <a:r>
                <a:rPr lang="en-GB" sz="1400" kern="1200" dirty="0">
                  <a:solidFill>
                    <a:schemeClr val="tx1"/>
                  </a:solidFill>
                </a:rPr>
                <a:t>, reflecting the difference between large numbers</a:t>
              </a:r>
            </a:p>
            <a:p>
              <a:pPr defTabSz="622300">
                <a:lnSpc>
                  <a:spcPct val="90000"/>
                </a:lnSpc>
                <a:spcAft>
                  <a:spcPct val="35000"/>
                </a:spcAft>
              </a:pPr>
              <a:r>
                <a:rPr lang="en-GB" sz="1400" kern="1200" dirty="0">
                  <a:solidFill>
                    <a:schemeClr val="tx1"/>
                  </a:solidFill>
                </a:rPr>
                <a:t>Firms need to aware of TMTP complexity when estimating benefits from potential capital </a:t>
              </a:r>
              <a:r>
                <a:rPr lang="en-GB" sz="1400" dirty="0">
                  <a:solidFill>
                    <a:schemeClr val="tx1"/>
                  </a:solidFill>
                </a:rPr>
                <a:t>initiatives. For example Part VII Transfers</a:t>
              </a:r>
              <a:endParaRPr lang="en-US" sz="1400" dirty="0">
                <a:solidFill>
                  <a:schemeClr val="tx1"/>
                </a:solidFill>
              </a:endParaRPr>
            </a:p>
            <a:p>
              <a:pPr lvl="0" algn="l" defTabSz="622300">
                <a:lnSpc>
                  <a:spcPct val="90000"/>
                </a:lnSpc>
                <a:spcBef>
                  <a:spcPct val="0"/>
                </a:spcBef>
                <a:spcAft>
                  <a:spcPct val="35000"/>
                </a:spcAft>
              </a:pPr>
              <a:endParaRPr lang="en-US" sz="1400" kern="1200" dirty="0">
                <a:solidFill>
                  <a:schemeClr val="tx1"/>
                </a:solidFill>
              </a:endParaRPr>
            </a:p>
          </p:txBody>
        </p:sp>
      </p:grpSp>
      <p:grpSp>
        <p:nvGrpSpPr>
          <p:cNvPr id="11" name="Group 10"/>
          <p:cNvGrpSpPr/>
          <p:nvPr/>
        </p:nvGrpSpPr>
        <p:grpSpPr>
          <a:xfrm>
            <a:off x="2864769" y="2492896"/>
            <a:ext cx="6766758" cy="948795"/>
            <a:chOff x="2046662" y="1677049"/>
            <a:chExt cx="6671760" cy="948795"/>
          </a:xfrm>
        </p:grpSpPr>
        <p:sp>
          <p:nvSpPr>
            <p:cNvPr id="18" name="Rectangle 17"/>
            <p:cNvSpPr/>
            <p:nvPr/>
          </p:nvSpPr>
          <p:spPr>
            <a:xfrm>
              <a:off x="2046662" y="1677049"/>
              <a:ext cx="6603734" cy="948795"/>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2114688" y="1677049"/>
              <a:ext cx="6603734" cy="94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b="1" kern="1200" dirty="0"/>
                <a:t>TMTP recalculation is absorbing management time and resources</a:t>
              </a:r>
              <a:r>
                <a:rPr lang="en-GB" sz="1400" kern="1200" dirty="0"/>
                <a:t>, which could potentially be spent elsewhere</a:t>
              </a:r>
              <a:endParaRPr lang="en-US" sz="1400" kern="1200" dirty="0">
                <a:solidFill>
                  <a:schemeClr val="tx1">
                    <a:lumMod val="75000"/>
                    <a:lumOff val="25000"/>
                  </a:schemeClr>
                </a:solidFill>
              </a:endParaRPr>
            </a:p>
          </p:txBody>
        </p:sp>
      </p:grpSp>
      <p:grpSp>
        <p:nvGrpSpPr>
          <p:cNvPr id="13" name="Group 12"/>
          <p:cNvGrpSpPr/>
          <p:nvPr/>
        </p:nvGrpSpPr>
        <p:grpSpPr>
          <a:xfrm>
            <a:off x="2940557" y="3717032"/>
            <a:ext cx="6836979" cy="1241462"/>
            <a:chOff x="1715869" y="2722236"/>
            <a:chExt cx="6772477" cy="1241462"/>
          </a:xfrm>
        </p:grpSpPr>
        <p:sp>
          <p:nvSpPr>
            <p:cNvPr id="14" name="Rectangle 13"/>
            <p:cNvSpPr/>
            <p:nvPr/>
          </p:nvSpPr>
          <p:spPr>
            <a:xfrm>
              <a:off x="1715869" y="2929255"/>
              <a:ext cx="6772477" cy="1034443"/>
            </a:xfrm>
            <a:prstGeom prst="rect">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715869" y="2722236"/>
              <a:ext cx="6772477" cy="10344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a:t>The need for a TMTP approval for changes in operating conditions (i.e. interest rate changes) is onerous</a:t>
              </a:r>
            </a:p>
            <a:p>
              <a:pPr lvl="0" algn="l" defTabSz="622300">
                <a:lnSpc>
                  <a:spcPct val="90000"/>
                </a:lnSpc>
                <a:spcBef>
                  <a:spcPct val="0"/>
                </a:spcBef>
                <a:spcAft>
                  <a:spcPct val="35000"/>
                </a:spcAft>
              </a:pPr>
              <a:r>
                <a:rPr lang="en-GB" sz="1400" kern="1200" dirty="0"/>
                <a:t>The </a:t>
              </a:r>
              <a:r>
                <a:rPr lang="en-GB" sz="1400" b="1" kern="1200" dirty="0" err="1"/>
                <a:t>IFoA</a:t>
              </a:r>
              <a:r>
                <a:rPr lang="en-GB" sz="1400" b="1" kern="1200" dirty="0"/>
                <a:t> working party believe TMTP recalculation should be more dynamic </a:t>
              </a:r>
              <a:r>
                <a:rPr lang="en-GB" sz="1400" kern="1200" dirty="0"/>
                <a:t>in response to changes in operation conditions and not require an application</a:t>
              </a:r>
            </a:p>
            <a:p>
              <a:pPr lvl="0" algn="l" defTabSz="622300">
                <a:lnSpc>
                  <a:spcPct val="90000"/>
                </a:lnSpc>
                <a:spcBef>
                  <a:spcPct val="0"/>
                </a:spcBef>
                <a:spcAft>
                  <a:spcPct val="35000"/>
                </a:spcAft>
              </a:pPr>
              <a:endParaRPr lang="en-US" sz="1600" kern="1200" dirty="0"/>
            </a:p>
          </p:txBody>
        </p:sp>
      </p:grpSp>
      <p:sp>
        <p:nvSpPr>
          <p:cNvPr id="29" name="Rectangle 28"/>
          <p:cNvSpPr/>
          <p:nvPr/>
        </p:nvSpPr>
        <p:spPr>
          <a:xfrm>
            <a:off x="2938770" y="4725144"/>
            <a:ext cx="6910774" cy="10344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0000" tIns="8890" rIns="180000" bIns="8890" numCol="1" spcCol="1270" anchor="ctr" anchorCtr="0">
            <a:noAutofit/>
          </a:bodyPr>
          <a:lstStyle/>
          <a:p>
            <a:pPr lvl="0" algn="l" defTabSz="622300">
              <a:lnSpc>
                <a:spcPct val="90000"/>
              </a:lnSpc>
              <a:spcBef>
                <a:spcPct val="0"/>
              </a:spcBef>
              <a:spcAft>
                <a:spcPct val="35000"/>
              </a:spcAft>
            </a:pPr>
            <a:r>
              <a:rPr lang="en-GB" sz="1400" kern="1200" dirty="0">
                <a:solidFill>
                  <a:schemeClr val="tx1"/>
                </a:solidFill>
              </a:rPr>
              <a:t>No clear guidance on what proportionality means, and what calculation simplifications are deemed to be generally acceptable</a:t>
            </a:r>
            <a:endParaRPr lang="en-US" sz="1600" kern="1200" dirty="0">
              <a:solidFill>
                <a:schemeClr val="tx1"/>
              </a:solidFill>
            </a:endParaRPr>
          </a:p>
        </p:txBody>
      </p:sp>
      <p:grpSp>
        <p:nvGrpSpPr>
          <p:cNvPr id="33" name="Group 32"/>
          <p:cNvGrpSpPr/>
          <p:nvPr/>
        </p:nvGrpSpPr>
        <p:grpSpPr>
          <a:xfrm>
            <a:off x="416496" y="1370602"/>
            <a:ext cx="2317432" cy="916883"/>
            <a:chOff x="160885" y="67124"/>
            <a:chExt cx="2317432" cy="916883"/>
          </a:xfrm>
        </p:grpSpPr>
        <p:sp>
          <p:nvSpPr>
            <p:cNvPr id="43" name="Chevron 42"/>
            <p:cNvSpPr/>
            <p:nvPr/>
          </p:nvSpPr>
          <p:spPr>
            <a:xfrm>
              <a:off x="160885" y="67124"/>
              <a:ext cx="2317432" cy="916883"/>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Chevron 4"/>
            <p:cNvSpPr/>
            <p:nvPr/>
          </p:nvSpPr>
          <p:spPr>
            <a:xfrm>
              <a:off x="619327" y="67124"/>
              <a:ext cx="1400549"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Aft>
                  <a:spcPct val="35000"/>
                </a:spcAft>
              </a:pPr>
              <a:r>
                <a:rPr lang="en-US" sz="1500" b="1" dirty="0"/>
                <a:t>Complexity</a:t>
              </a:r>
            </a:p>
          </p:txBody>
        </p:sp>
      </p:grpSp>
      <p:grpSp>
        <p:nvGrpSpPr>
          <p:cNvPr id="34" name="Group 33"/>
          <p:cNvGrpSpPr/>
          <p:nvPr/>
        </p:nvGrpSpPr>
        <p:grpSpPr>
          <a:xfrm>
            <a:off x="461566" y="2492896"/>
            <a:ext cx="2314330" cy="916883"/>
            <a:chOff x="227151" y="1193633"/>
            <a:chExt cx="2137642" cy="916883"/>
          </a:xfrm>
        </p:grpSpPr>
        <p:sp>
          <p:nvSpPr>
            <p:cNvPr id="41" name="Chevron 40"/>
            <p:cNvSpPr/>
            <p:nvPr/>
          </p:nvSpPr>
          <p:spPr>
            <a:xfrm>
              <a:off x="227151" y="1193633"/>
              <a:ext cx="2137642" cy="916883"/>
            </a:xfrm>
            <a:prstGeom prst="chevron">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Chevron 6"/>
            <p:cNvSpPr/>
            <p:nvPr/>
          </p:nvSpPr>
          <p:spPr>
            <a:xfrm>
              <a:off x="685593" y="1193633"/>
              <a:ext cx="1220759"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622300">
                <a:lnSpc>
                  <a:spcPct val="90000"/>
                </a:lnSpc>
                <a:spcAft>
                  <a:spcPct val="35000"/>
                </a:spcAft>
              </a:pPr>
              <a:r>
                <a:rPr lang="en-US" sz="1500" b="1" kern="1200" dirty="0">
                  <a:solidFill>
                    <a:schemeClr val="bg1"/>
                  </a:solidFill>
                </a:rPr>
                <a:t> </a:t>
              </a:r>
              <a:r>
                <a:rPr lang="en-US" sz="1500" b="1" dirty="0">
                  <a:solidFill>
                    <a:schemeClr val="bg1"/>
                  </a:solidFill>
                </a:rPr>
                <a:t>Opportunity cost</a:t>
              </a:r>
            </a:p>
          </p:txBody>
        </p:sp>
      </p:grpSp>
      <p:grpSp>
        <p:nvGrpSpPr>
          <p:cNvPr id="35" name="Group 34"/>
          <p:cNvGrpSpPr/>
          <p:nvPr/>
        </p:nvGrpSpPr>
        <p:grpSpPr>
          <a:xfrm>
            <a:off x="482762" y="3623605"/>
            <a:ext cx="2293134" cy="916883"/>
            <a:chOff x="227151" y="2320127"/>
            <a:chExt cx="2293134" cy="916883"/>
          </a:xfrm>
        </p:grpSpPr>
        <p:sp>
          <p:nvSpPr>
            <p:cNvPr id="39" name="Chevron 38"/>
            <p:cNvSpPr/>
            <p:nvPr/>
          </p:nvSpPr>
          <p:spPr>
            <a:xfrm>
              <a:off x="227151" y="2320127"/>
              <a:ext cx="2293134" cy="916883"/>
            </a:xfrm>
            <a:prstGeom prst="chevron">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0" name="Chevron 8"/>
            <p:cNvSpPr/>
            <p:nvPr/>
          </p:nvSpPr>
          <p:spPr>
            <a:xfrm>
              <a:off x="685593" y="2320127"/>
              <a:ext cx="1376251"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8890" rIns="0" bIns="8890" numCol="1" spcCol="1270" anchor="ctr" anchorCtr="0">
              <a:noAutofit/>
            </a:bodyPr>
            <a:lstStyle/>
            <a:p>
              <a:pPr lvl="0" algn="ctr" defTabSz="622300">
                <a:lnSpc>
                  <a:spcPct val="90000"/>
                </a:lnSpc>
                <a:spcAft>
                  <a:spcPct val="35000"/>
                </a:spcAft>
              </a:pPr>
              <a:r>
                <a:rPr lang="en-US" sz="1500" b="1" dirty="0">
                  <a:solidFill>
                    <a:schemeClr val="bg1"/>
                  </a:solidFill>
                </a:rPr>
                <a:t>Application process</a:t>
              </a:r>
            </a:p>
          </p:txBody>
        </p:sp>
      </p:grpSp>
      <p:grpSp>
        <p:nvGrpSpPr>
          <p:cNvPr id="36" name="Group 35"/>
          <p:cNvGrpSpPr/>
          <p:nvPr/>
        </p:nvGrpSpPr>
        <p:grpSpPr>
          <a:xfrm>
            <a:off x="482762" y="4816373"/>
            <a:ext cx="2293134" cy="916883"/>
            <a:chOff x="227151" y="3512895"/>
            <a:chExt cx="2293134" cy="916883"/>
          </a:xfrm>
        </p:grpSpPr>
        <p:sp>
          <p:nvSpPr>
            <p:cNvPr id="37" name="Chevron 36"/>
            <p:cNvSpPr/>
            <p:nvPr/>
          </p:nvSpPr>
          <p:spPr>
            <a:xfrm>
              <a:off x="227151" y="3512895"/>
              <a:ext cx="2293134" cy="916883"/>
            </a:xfrm>
            <a:prstGeom prst="chevron">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Chevron 10"/>
            <p:cNvSpPr/>
            <p:nvPr/>
          </p:nvSpPr>
          <p:spPr>
            <a:xfrm>
              <a:off x="685593" y="3512895"/>
              <a:ext cx="1376251" cy="916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10160" rIns="0" bIns="10160" numCol="1" spcCol="1270" anchor="ctr" anchorCtr="0">
              <a:noAutofit/>
            </a:bodyPr>
            <a:lstStyle/>
            <a:p>
              <a:pPr lvl="0" algn="ctr" defTabSz="622300">
                <a:lnSpc>
                  <a:spcPct val="90000"/>
                </a:lnSpc>
                <a:spcAft>
                  <a:spcPct val="35000"/>
                </a:spcAft>
              </a:pPr>
              <a:r>
                <a:rPr lang="en-US" sz="1500" b="1" dirty="0">
                  <a:solidFill>
                    <a:schemeClr val="bg1"/>
                  </a:solidFill>
                </a:rPr>
                <a:t>Proportionality</a:t>
              </a:r>
            </a:p>
          </p:txBody>
        </p:sp>
      </p:grpSp>
    </p:spTree>
    <p:extLst>
      <p:ext uri="{BB962C8B-B14F-4D97-AF65-F5344CB8AC3E}">
        <p14:creationId xmlns:p14="http://schemas.microsoft.com/office/powerpoint/2010/main" val="92553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62272"/>
            <a:ext cx="8982471" cy="1143000"/>
          </a:xfrm>
        </p:spPr>
        <p:txBody>
          <a:bodyPr/>
          <a:lstStyle/>
          <a:p>
            <a:pPr lvl="0"/>
            <a:r>
              <a:rPr lang="en-GB" sz="2400" dirty="0"/>
              <a:t>Summary and key takeaways</a:t>
            </a:r>
            <a:endParaRPr lang="en-GB" dirty="0"/>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14</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433184541"/>
              </p:ext>
            </p:extLst>
          </p:nvPr>
        </p:nvGraphicFramePr>
        <p:xfrm>
          <a:off x="488504" y="1378596"/>
          <a:ext cx="8856984" cy="2626468"/>
        </p:xfrm>
        <a:graphic>
          <a:graphicData uri="http://schemas.openxmlformats.org/drawingml/2006/table">
            <a:tbl>
              <a:tblPr bandRow="1">
                <a:tableStyleId>{5C22544A-7EE6-4342-B048-85BDC9FD1C3A}</a:tableStyleId>
              </a:tblPr>
              <a:tblGrid>
                <a:gridCol w="2088232">
                  <a:extLst>
                    <a:ext uri="{9D8B030D-6E8A-4147-A177-3AD203B41FA5}">
                      <a16:colId xmlns:a16="http://schemas.microsoft.com/office/drawing/2014/main" val="20000"/>
                    </a:ext>
                  </a:extLst>
                </a:gridCol>
                <a:gridCol w="6768752">
                  <a:extLst>
                    <a:ext uri="{9D8B030D-6E8A-4147-A177-3AD203B41FA5}">
                      <a16:colId xmlns:a16="http://schemas.microsoft.com/office/drawing/2014/main" val="20001"/>
                    </a:ext>
                  </a:extLst>
                </a:gridCol>
              </a:tblGrid>
              <a:tr h="648072">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b="1" dirty="0">
                          <a:latin typeface="Arial" pitchFamily="34" charset="0"/>
                          <a:cs typeface="Arial" pitchFamily="34" charset="0"/>
                        </a:rPr>
                        <a:t>Risk Margin</a:t>
                      </a:r>
                    </a:p>
                    <a:p>
                      <a:endParaRPr lang="en-GB" sz="1400" b="1" dirty="0"/>
                    </a:p>
                  </a:txBody>
                  <a:tcPr/>
                </a:tc>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dirty="0">
                          <a:latin typeface="Arial" pitchFamily="34" charset="0"/>
                          <a:cs typeface="Arial" pitchFamily="34" charset="0"/>
                        </a:rPr>
                        <a:t>Working</a:t>
                      </a:r>
                      <a:r>
                        <a:rPr lang="en-GB" sz="1400" baseline="0" dirty="0">
                          <a:latin typeface="Arial" pitchFamily="34" charset="0"/>
                          <a:cs typeface="Arial" pitchFamily="34" charset="0"/>
                        </a:rPr>
                        <a:t> party</a:t>
                      </a:r>
                      <a:r>
                        <a:rPr lang="en-GB" sz="1400" dirty="0">
                          <a:latin typeface="Arial" pitchFamily="34" charset="0"/>
                          <a:cs typeface="Arial" pitchFamily="34" charset="0"/>
                        </a:rPr>
                        <a:t> view is that the TMTP’s primary objective is to mitigate the introduction of the Solvency II risk margin</a:t>
                      </a:r>
                    </a:p>
                  </a:txBody>
                  <a:tcPr/>
                </a:tc>
                <a:extLst>
                  <a:ext uri="{0D108BD9-81ED-4DB2-BD59-A6C34878D82A}">
                    <a16:rowId xmlns:a16="http://schemas.microsoft.com/office/drawing/2014/main" val="10000"/>
                  </a:ext>
                </a:extLst>
              </a:tr>
              <a:tr h="565296">
                <a:tc>
                  <a:txBody>
                    <a:bodyPr/>
                    <a:lstStyle/>
                    <a:p>
                      <a:pPr marL="0" indent="0">
                        <a:spcBef>
                          <a:spcPts val="600"/>
                        </a:spcBef>
                        <a:buFont typeface="Arial" pitchFamily="34" charset="0"/>
                        <a:buNone/>
                      </a:pPr>
                      <a:r>
                        <a:rPr lang="en-GB" sz="1400" b="1" dirty="0">
                          <a:latin typeface="Arial" pitchFamily="34" charset="0"/>
                          <a:cs typeface="Arial" pitchFamily="34" charset="0"/>
                        </a:rPr>
                        <a:t>Soft landing</a:t>
                      </a:r>
                    </a:p>
                  </a:txBody>
                  <a:tcPr>
                    <a:noFill/>
                  </a:tcPr>
                </a:tc>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dirty="0">
                          <a:latin typeface="Arial" pitchFamily="34" charset="0"/>
                          <a:cs typeface="Arial" pitchFamily="34" charset="0"/>
                        </a:rPr>
                        <a:t>TMTP provided firms with a ‘soft landing’ into Solvency II regime over 16 year period</a:t>
                      </a:r>
                      <a:endParaRPr lang="en-GB" sz="1400" dirty="0"/>
                    </a:p>
                  </a:txBody>
                  <a:tcPr>
                    <a:noFill/>
                  </a:tcPr>
                </a:tc>
                <a:extLst>
                  <a:ext uri="{0D108BD9-81ED-4DB2-BD59-A6C34878D82A}">
                    <a16:rowId xmlns:a16="http://schemas.microsoft.com/office/drawing/2014/main" val="10001"/>
                  </a:ext>
                </a:extLst>
              </a:tr>
              <a:tr h="356984">
                <a:tc>
                  <a:txBody>
                    <a:bodyPr/>
                    <a:lstStyle/>
                    <a:p>
                      <a:pPr marL="0" marR="0" indent="0" algn="l" defTabSz="913362" rtl="0" eaLnBrk="1" fontAlgn="auto" latinLnBrk="0" hangingPunct="1">
                        <a:lnSpc>
                          <a:spcPct val="100000"/>
                        </a:lnSpc>
                        <a:spcBef>
                          <a:spcPts val="600"/>
                        </a:spcBef>
                        <a:spcAft>
                          <a:spcPts val="0"/>
                        </a:spcAft>
                        <a:buClrTx/>
                        <a:buSzTx/>
                        <a:buFont typeface="Arial" pitchFamily="34" charset="0"/>
                        <a:buNone/>
                        <a:tabLst/>
                        <a:defRPr/>
                      </a:pPr>
                      <a:r>
                        <a:rPr lang="en-GB" sz="1400" b="1" dirty="0">
                          <a:latin typeface="Arial" pitchFamily="34" charset="0"/>
                          <a:cs typeface="Arial" pitchFamily="34" charset="0"/>
                        </a:rPr>
                        <a:t>Calculation</a:t>
                      </a:r>
                    </a:p>
                  </a:txBody>
                  <a:tcPr/>
                </a:tc>
                <a:tc>
                  <a:txBody>
                    <a:bodyPr/>
                    <a:lstStyle/>
                    <a:p>
                      <a:r>
                        <a:rPr lang="en-GB" sz="1400" dirty="0">
                          <a:latin typeface="Arial" pitchFamily="34" charset="0"/>
                          <a:cs typeface="Arial" pitchFamily="34" charset="0"/>
                        </a:rPr>
                        <a:t>The calculation is complex and requires (at least) three stages</a:t>
                      </a:r>
                      <a:endParaRPr lang="en-GB" sz="1400" dirty="0"/>
                    </a:p>
                  </a:txBody>
                  <a:tcPr/>
                </a:tc>
                <a:extLst>
                  <a:ext uri="{0D108BD9-81ED-4DB2-BD59-A6C34878D82A}">
                    <a16:rowId xmlns:a16="http://schemas.microsoft.com/office/drawing/2014/main" val="10002"/>
                  </a:ext>
                </a:extLst>
              </a:tr>
              <a:tr h="576064">
                <a:tc>
                  <a:txBody>
                    <a:bodyPr/>
                    <a:lstStyle/>
                    <a:p>
                      <a:pPr marL="0" marR="0" indent="0" algn="l" defTabSz="913362" rtl="0" eaLnBrk="1" fontAlgn="auto" latinLnBrk="0" hangingPunct="1">
                        <a:lnSpc>
                          <a:spcPct val="100000"/>
                        </a:lnSpc>
                        <a:spcBef>
                          <a:spcPts val="600"/>
                        </a:spcBef>
                        <a:spcAft>
                          <a:spcPts val="0"/>
                        </a:spcAft>
                        <a:buClrTx/>
                        <a:buSzTx/>
                        <a:buFont typeface="Arial" pitchFamily="34" charset="0"/>
                        <a:buNone/>
                        <a:tabLst/>
                        <a:defRPr/>
                      </a:pPr>
                      <a:r>
                        <a:rPr lang="en-GB" sz="1400" b="1" dirty="0">
                          <a:latin typeface="Arial" pitchFamily="34" charset="0"/>
                          <a:cs typeface="Arial" pitchFamily="34" charset="0"/>
                        </a:rPr>
                        <a:t>Recalculation</a:t>
                      </a:r>
                    </a:p>
                  </a:txBody>
                  <a:tcPr>
                    <a:noFill/>
                  </a:tcPr>
                </a:tc>
                <a:tc>
                  <a:txBody>
                    <a:bodyPr/>
                    <a:lstStyle/>
                    <a:p>
                      <a:pPr marL="0" marR="0" indent="0" algn="l" defTabSz="913362" rtl="0" eaLnBrk="1" fontAlgn="auto" latinLnBrk="0" hangingPunct="1">
                        <a:lnSpc>
                          <a:spcPct val="100000"/>
                        </a:lnSpc>
                        <a:spcBef>
                          <a:spcPts val="0"/>
                        </a:spcBef>
                        <a:spcAft>
                          <a:spcPts val="0"/>
                        </a:spcAft>
                        <a:buClrTx/>
                        <a:buSzTx/>
                        <a:buFontTx/>
                        <a:buNone/>
                        <a:tabLst/>
                        <a:defRPr/>
                      </a:pPr>
                      <a:r>
                        <a:rPr lang="en-GB" sz="1400" dirty="0">
                          <a:latin typeface="Arial" pitchFamily="34" charset="0"/>
                          <a:cs typeface="Arial" pitchFamily="34" charset="0"/>
                        </a:rPr>
                        <a:t>Is an ongoing challenge for firms.  Simplification allowed and tends to be firm specific</a:t>
                      </a:r>
                      <a:r>
                        <a:rPr lang="en-GB" sz="1400" baseline="0" dirty="0">
                          <a:latin typeface="Arial" pitchFamily="34" charset="0"/>
                          <a:cs typeface="Arial" pitchFamily="34" charset="0"/>
                        </a:rPr>
                        <a:t> rather than standardised across firms</a:t>
                      </a:r>
                      <a:endParaRPr lang="en-GB" sz="1400" dirty="0"/>
                    </a:p>
                  </a:txBody>
                  <a:tcPr>
                    <a:noFill/>
                  </a:tcPr>
                </a:tc>
                <a:extLst>
                  <a:ext uri="{0D108BD9-81ED-4DB2-BD59-A6C34878D82A}">
                    <a16:rowId xmlns:a16="http://schemas.microsoft.com/office/drawing/2014/main" val="10003"/>
                  </a:ext>
                </a:extLst>
              </a:tr>
              <a:tr h="480052">
                <a:tc>
                  <a:txBody>
                    <a:bodyPr/>
                    <a:lstStyle/>
                    <a:p>
                      <a:pPr marL="0" indent="0">
                        <a:spcBef>
                          <a:spcPts val="600"/>
                        </a:spcBef>
                        <a:buFont typeface="Arial" pitchFamily="34" charset="0"/>
                        <a:buNone/>
                      </a:pPr>
                      <a:r>
                        <a:rPr lang="en-GB" sz="1400" b="1" dirty="0">
                          <a:latin typeface="Arial" pitchFamily="34" charset="0"/>
                          <a:cs typeface="Arial" pitchFamily="34" charset="0"/>
                        </a:rPr>
                        <a:t>Recent changes</a:t>
                      </a:r>
                    </a:p>
                  </a:txBody>
                  <a:tcPr/>
                </a:tc>
                <a:tc>
                  <a:txBody>
                    <a:bodyPr/>
                    <a:lstStyle/>
                    <a:p>
                      <a:r>
                        <a:rPr lang="en-GB" sz="1400" dirty="0"/>
                        <a:t>PS11/17 has brought clarity</a:t>
                      </a:r>
                      <a:r>
                        <a:rPr lang="en-GB" sz="1400" baseline="0" dirty="0"/>
                        <a:t> in a number of areas, but challenges remain</a:t>
                      </a:r>
                      <a:endParaRPr lang="en-GB" sz="1400" dirty="0"/>
                    </a:p>
                  </a:txBody>
                  <a:tcPr/>
                </a:tc>
                <a:extLst>
                  <a:ext uri="{0D108BD9-81ED-4DB2-BD59-A6C34878D82A}">
                    <a16:rowId xmlns:a16="http://schemas.microsoft.com/office/drawing/2014/main" val="10004"/>
                  </a:ext>
                </a:extLst>
              </a:tr>
            </a:tbl>
          </a:graphicData>
        </a:graphic>
      </p:graphicFrame>
      <p:sp>
        <p:nvSpPr>
          <p:cNvPr id="11" name="ZoneTexte 71"/>
          <p:cNvSpPr txBox="1">
            <a:spLocks noChangeArrowheads="1"/>
          </p:cNvSpPr>
          <p:nvPr/>
        </p:nvSpPr>
        <p:spPr bwMode="auto">
          <a:xfrm>
            <a:off x="230328" y="4437112"/>
            <a:ext cx="9505056" cy="900242"/>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i="1" dirty="0"/>
              <a:t>If you are interest in more detail on this topic please see the working party paper on TMTP recalculation available on:</a:t>
            </a:r>
          </a:p>
          <a:p>
            <a:pPr eaLnBrk="0" hangingPunct="0">
              <a:spcBef>
                <a:spcPct val="50000"/>
              </a:spcBef>
              <a:buClr>
                <a:srgbClr val="D9AB16"/>
              </a:buClr>
              <a:buSzPct val="90000"/>
              <a:defRPr/>
            </a:pPr>
            <a:r>
              <a:rPr lang="en-GB" sz="1400" b="1" u="sng" dirty="0">
                <a:solidFill>
                  <a:schemeClr val="accent2">
                    <a:lumMod val="50000"/>
                  </a:schemeClr>
                </a:solidFill>
                <a:hlinkClick r:id="rId2"/>
              </a:rPr>
              <a:t>https://www.actuaries.org.uk/practice-areas/life/research-working-parties/transitional-measures-tps</a:t>
            </a:r>
            <a:endParaRPr lang="en-GB" sz="1400" b="1" dirty="0">
              <a:solidFill>
                <a:schemeClr val="accent2">
                  <a:lumMod val="50000"/>
                </a:schemeClr>
              </a:solidFill>
              <a:latin typeface="+mn-lt"/>
              <a:cs typeface="+mn-cs"/>
            </a:endParaRPr>
          </a:p>
        </p:txBody>
      </p:sp>
    </p:spTree>
    <p:extLst>
      <p:ext uri="{BB962C8B-B14F-4D97-AF65-F5344CB8AC3E}">
        <p14:creationId xmlns:p14="http://schemas.microsoft.com/office/powerpoint/2010/main" val="136162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8DA6AF-1811-4E27-A96F-54109F1D0275}" type="slidenum">
              <a:rPr lang="en-GB" smtClean="0"/>
              <a:pPr/>
              <a:t>15</a:t>
            </a:fld>
            <a:endParaRPr lang="en-GB"/>
          </a:p>
        </p:txBody>
      </p:sp>
      <p:sp>
        <p:nvSpPr>
          <p:cNvPr id="8" name="Content Placeholder 7"/>
          <p:cNvSpPr>
            <a:spLocks noGrp="1"/>
          </p:cNvSpPr>
          <p:nvPr>
            <p:ph idx="1"/>
          </p:nvPr>
        </p:nvSpPr>
        <p:spPr>
          <a:xfrm>
            <a:off x="536500" y="3933056"/>
            <a:ext cx="9099788" cy="2356403"/>
          </a:xfrm>
        </p:spPr>
        <p:txBody>
          <a:bodyPr/>
          <a:lstStyle/>
          <a:p>
            <a:pPr marL="0" indent="0">
              <a:buNone/>
            </a:pPr>
            <a:r>
              <a:rPr lang="en-GB" sz="2000" dirty="0"/>
              <a:t>Expressions of individual views by members of the Institute and Faculty of Actuaries and its staff are encouraged.</a:t>
            </a:r>
          </a:p>
          <a:p>
            <a:pPr marL="0" indent="0">
              <a:buNone/>
            </a:pPr>
            <a:r>
              <a:rPr lang="en-GB" sz="2000" dirty="0"/>
              <a:t>The views expressed in this presentation are those of the presenter.</a:t>
            </a:r>
          </a:p>
          <a:p>
            <a:pPr marL="0" indent="0" eaLnBrk="0" hangingPunct="0">
              <a:buSzPct val="90000"/>
              <a:buNone/>
              <a:defRPr/>
            </a:pPr>
            <a:r>
              <a:rPr lang="en-GB" sz="2000" dirty="0"/>
              <a:t>If you any feedback on this presentation or the working party please contact the working party chair on:</a:t>
            </a:r>
          </a:p>
          <a:p>
            <a:pPr marL="0" indent="0" eaLnBrk="0" hangingPunct="0">
              <a:buSzPct val="90000"/>
              <a:buNone/>
              <a:defRPr/>
            </a:pPr>
            <a:r>
              <a:rPr lang="en-GB" sz="2000" dirty="0"/>
              <a:t>Jamie.Cooke@aviva.com</a:t>
            </a:r>
          </a:p>
          <a:p>
            <a:pPr marL="0" indent="0">
              <a:buNone/>
            </a:pPr>
            <a:endParaRPr lang="en-GB" sz="2200" dirty="0"/>
          </a:p>
        </p:txBody>
      </p:sp>
      <p:sp>
        <p:nvSpPr>
          <p:cNvPr id="10" name="Rectangular Callout 9"/>
          <p:cNvSpPr/>
          <p:nvPr/>
        </p:nvSpPr>
        <p:spPr>
          <a:xfrm>
            <a:off x="563870" y="693242"/>
            <a:ext cx="4245114"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ular Callout 6"/>
          <p:cNvSpPr/>
          <p:nvPr/>
        </p:nvSpPr>
        <p:spPr>
          <a:xfrm>
            <a:off x="5097016" y="693242"/>
            <a:ext cx="4245114"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76536" y="985838"/>
            <a:ext cx="3816424" cy="1143000"/>
          </a:xfrm>
        </p:spPr>
        <p:txBody>
          <a:bodyPr/>
          <a:lstStyle/>
          <a:p>
            <a:pPr algn="ctr"/>
            <a:r>
              <a:rPr lang="en-GB" sz="4800" dirty="0">
                <a:solidFill>
                  <a:schemeClr val="accent2"/>
                </a:solidFill>
              </a:rPr>
              <a:t>Questions</a:t>
            </a:r>
          </a:p>
        </p:txBody>
      </p:sp>
      <p:sp>
        <p:nvSpPr>
          <p:cNvPr id="9" name="Title 1"/>
          <p:cNvSpPr txBox="1">
            <a:spLocks/>
          </p:cNvSpPr>
          <p:nvPr/>
        </p:nvSpPr>
        <p:spPr bwMode="auto">
          <a:xfrm>
            <a:off x="5313040" y="980728"/>
            <a:ext cx="38164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a:solidFill>
                  <a:srgbClr val="D9AB16"/>
                </a:solidFill>
                <a:latin typeface="+mj-lt"/>
                <a:ea typeface="+mj-ea"/>
                <a:cs typeface="+mj-cs"/>
              </a:defRPr>
            </a:lvl1pPr>
            <a:lvl2pPr algn="l" rtl="0" fontAlgn="base">
              <a:spcBef>
                <a:spcPct val="0"/>
              </a:spcBef>
              <a:spcAft>
                <a:spcPct val="0"/>
              </a:spcAft>
              <a:defRPr sz="3200">
                <a:solidFill>
                  <a:srgbClr val="D9AB16"/>
                </a:solidFill>
                <a:latin typeface="Arial" charset="0"/>
                <a:cs typeface="Arial" charset="0"/>
              </a:defRPr>
            </a:lvl2pPr>
            <a:lvl3pPr algn="l" rtl="0" fontAlgn="base">
              <a:spcBef>
                <a:spcPct val="0"/>
              </a:spcBef>
              <a:spcAft>
                <a:spcPct val="0"/>
              </a:spcAft>
              <a:defRPr sz="3200">
                <a:solidFill>
                  <a:srgbClr val="D9AB16"/>
                </a:solidFill>
                <a:latin typeface="Arial" charset="0"/>
                <a:cs typeface="Arial" charset="0"/>
              </a:defRPr>
            </a:lvl3pPr>
            <a:lvl4pPr algn="l" rtl="0" fontAlgn="base">
              <a:spcBef>
                <a:spcPct val="0"/>
              </a:spcBef>
              <a:spcAft>
                <a:spcPct val="0"/>
              </a:spcAft>
              <a:defRPr sz="3200">
                <a:solidFill>
                  <a:srgbClr val="D9AB16"/>
                </a:solidFill>
                <a:latin typeface="Arial" charset="0"/>
                <a:cs typeface="Arial" charset="0"/>
              </a:defRPr>
            </a:lvl4pPr>
            <a:lvl5pPr algn="l" rtl="0" fontAlgn="base">
              <a:spcBef>
                <a:spcPct val="0"/>
              </a:spcBef>
              <a:spcAft>
                <a:spcPct val="0"/>
              </a:spcAft>
              <a:defRPr sz="3200">
                <a:solidFill>
                  <a:srgbClr val="D9AB16"/>
                </a:solidFill>
                <a:latin typeface="Arial" charset="0"/>
                <a:cs typeface="Arial" charset="0"/>
              </a:defRPr>
            </a:lvl5pPr>
            <a:lvl6pPr marL="457200" algn="l" rtl="0" fontAlgn="base">
              <a:spcBef>
                <a:spcPct val="0"/>
              </a:spcBef>
              <a:spcAft>
                <a:spcPct val="0"/>
              </a:spcAft>
              <a:defRPr sz="3200">
                <a:solidFill>
                  <a:srgbClr val="D9AB16"/>
                </a:solidFill>
                <a:latin typeface="Arial" charset="0"/>
                <a:cs typeface="Arial" charset="0"/>
              </a:defRPr>
            </a:lvl6pPr>
            <a:lvl7pPr marL="914400" algn="l" rtl="0" fontAlgn="base">
              <a:spcBef>
                <a:spcPct val="0"/>
              </a:spcBef>
              <a:spcAft>
                <a:spcPct val="0"/>
              </a:spcAft>
              <a:defRPr sz="3200">
                <a:solidFill>
                  <a:srgbClr val="D9AB16"/>
                </a:solidFill>
                <a:latin typeface="Arial" charset="0"/>
                <a:cs typeface="Arial" charset="0"/>
              </a:defRPr>
            </a:lvl7pPr>
            <a:lvl8pPr marL="1371600" algn="l" rtl="0" fontAlgn="base">
              <a:spcBef>
                <a:spcPct val="0"/>
              </a:spcBef>
              <a:spcAft>
                <a:spcPct val="0"/>
              </a:spcAft>
              <a:defRPr sz="3200">
                <a:solidFill>
                  <a:srgbClr val="D9AB16"/>
                </a:solidFill>
                <a:latin typeface="Arial" charset="0"/>
                <a:cs typeface="Arial" charset="0"/>
              </a:defRPr>
            </a:lvl8pPr>
            <a:lvl9pPr marL="1828800" algn="l" rtl="0" fontAlgn="base">
              <a:spcBef>
                <a:spcPct val="0"/>
              </a:spcBef>
              <a:spcAft>
                <a:spcPct val="0"/>
              </a:spcAft>
              <a:defRPr sz="3200">
                <a:solidFill>
                  <a:srgbClr val="D9AB16"/>
                </a:solidFill>
                <a:latin typeface="Arial" charset="0"/>
                <a:cs typeface="Arial" charset="0"/>
              </a:defRPr>
            </a:lvl9pPr>
          </a:lstStyle>
          <a:p>
            <a:pPr algn="ctr"/>
            <a:r>
              <a:rPr lang="en-GB" sz="4800" dirty="0">
                <a:solidFill>
                  <a:schemeClr val="bg1"/>
                </a:solidFill>
              </a:rPr>
              <a:t>Comments</a:t>
            </a:r>
          </a:p>
        </p:txBody>
      </p:sp>
    </p:spTree>
    <p:extLst>
      <p:ext uri="{BB962C8B-B14F-4D97-AF65-F5344CB8AC3E}">
        <p14:creationId xmlns:p14="http://schemas.microsoft.com/office/powerpoint/2010/main" val="398378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354" y="-27384"/>
            <a:ext cx="7892081" cy="1005679"/>
          </a:xfrm>
        </p:spPr>
        <p:txBody>
          <a:bodyPr>
            <a:noAutofit/>
          </a:bodyPr>
          <a:lstStyle/>
          <a:p>
            <a:r>
              <a:rPr lang="en-GB" altLang="zh-TW" sz="2400" dirty="0"/>
              <a:t>Agenda</a:t>
            </a:r>
            <a:endParaRPr lang="en-GB" sz="2400" dirty="0"/>
          </a:p>
        </p:txBody>
      </p:sp>
      <p:sp>
        <p:nvSpPr>
          <p:cNvPr id="4" name="Slide Number Placeholder 3"/>
          <p:cNvSpPr>
            <a:spLocks noGrp="1"/>
          </p:cNvSpPr>
          <p:nvPr>
            <p:ph type="sldNum" sz="quarter" idx="11"/>
          </p:nvPr>
        </p:nvSpPr>
        <p:spPr>
          <a:xfrm>
            <a:off x="4808984" y="6410325"/>
            <a:ext cx="4681273" cy="331788"/>
          </a:xfrm>
        </p:spPr>
        <p:txBody>
          <a:bodyPr/>
          <a:lstStyle/>
          <a:p>
            <a:pPr algn="r">
              <a:defRPr/>
            </a:pPr>
            <a:fld id="{C192ECE0-F8BB-4E04-ABC5-BDA230B3B2CC}" type="slidenum">
              <a:rPr lang="en-GB" smtClean="0">
                <a:solidFill>
                  <a:schemeClr val="tx1"/>
                </a:solidFill>
              </a:rPr>
              <a:pPr algn="r">
                <a:defRPr/>
              </a:pPr>
              <a:t>2</a:t>
            </a:fld>
            <a:endParaRPr lang="en-GB" dirty="0">
              <a:solidFill>
                <a:schemeClr val="tx1"/>
              </a:solidFill>
            </a:endParaRPr>
          </a:p>
        </p:txBody>
      </p:sp>
      <p:graphicFrame>
        <p:nvGraphicFramePr>
          <p:cNvPr id="3" name="Diagram 2"/>
          <p:cNvGraphicFramePr/>
          <p:nvPr>
            <p:extLst>
              <p:ext uri="{D42A27DB-BD31-4B8C-83A1-F6EECF244321}">
                <p14:modId xmlns:p14="http://schemas.microsoft.com/office/powerpoint/2010/main" val="1498245907"/>
              </p:ext>
            </p:extLst>
          </p:nvPr>
        </p:nvGraphicFramePr>
        <p:xfrm>
          <a:off x="704528" y="980728"/>
          <a:ext cx="8424936" cy="493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532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6" y="-27384"/>
            <a:ext cx="8982471" cy="1143000"/>
          </a:xfrm>
        </p:spPr>
        <p:txBody>
          <a:bodyPr/>
          <a:lstStyle/>
          <a:p>
            <a:r>
              <a:rPr lang="en-GB" sz="2400" dirty="0"/>
              <a:t>What is the Transitional Measure on Technical Provisions (TMTP)?</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3</a:t>
            </a:fld>
            <a:endParaRPr lang="en-GB" dirty="0"/>
          </a:p>
        </p:txBody>
      </p:sp>
      <p:sp>
        <p:nvSpPr>
          <p:cNvPr id="6" name="Rectangle 5"/>
          <p:cNvSpPr/>
          <p:nvPr/>
        </p:nvSpPr>
        <p:spPr>
          <a:xfrm>
            <a:off x="1442610" y="1628800"/>
            <a:ext cx="7020780" cy="2492990"/>
          </a:xfrm>
          <a:prstGeom prst="rect">
            <a:avLst/>
          </a:prstGeom>
          <a:noFill/>
          <a:ln w="25400" cmpd="thinThick">
            <a:solidFill>
              <a:schemeClr val="tx1">
                <a:lumMod val="50000"/>
              </a:schemeClr>
            </a:solidFill>
            <a:miter lim="800000"/>
            <a:headEnd/>
            <a:tailEnd/>
          </a:ln>
        </p:spPr>
        <p:txBody>
          <a:bodyPr wrap="square">
            <a:spAutoFit/>
          </a:bodyPr>
          <a:lstStyle/>
          <a:p>
            <a:pPr algn="ctr" eaLnBrk="0" hangingPunct="0">
              <a:spcBef>
                <a:spcPct val="50000"/>
              </a:spcBef>
              <a:buClr>
                <a:srgbClr val="D9AB16"/>
              </a:buClr>
              <a:buSzPct val="90000"/>
              <a:defRPr/>
            </a:pPr>
            <a:r>
              <a:rPr lang="en-GB" sz="2400" dirty="0"/>
              <a:t>The </a:t>
            </a:r>
            <a:r>
              <a:rPr lang="en-GB" sz="2400" b="1" dirty="0"/>
              <a:t>Transitional Measure on Technical Provisions (TMTP) </a:t>
            </a:r>
            <a:r>
              <a:rPr lang="en-GB" sz="2400" dirty="0"/>
              <a:t>is a deduction made to the Solvency II Technical Provisions</a:t>
            </a:r>
          </a:p>
          <a:p>
            <a:pPr algn="ctr" eaLnBrk="0" hangingPunct="0">
              <a:spcBef>
                <a:spcPct val="50000"/>
              </a:spcBef>
              <a:buClr>
                <a:srgbClr val="D9AB16"/>
              </a:buClr>
              <a:buSzPct val="90000"/>
              <a:defRPr/>
            </a:pPr>
            <a:r>
              <a:rPr lang="en-GB" sz="2400" dirty="0"/>
              <a:t>It exists as a result of </a:t>
            </a:r>
            <a:r>
              <a:rPr lang="en-GB" sz="2400" b="1" dirty="0"/>
              <a:t>political compromise </a:t>
            </a:r>
            <a:r>
              <a:rPr lang="en-GB" sz="2400" dirty="0"/>
              <a:t>and broadly ensures that the </a:t>
            </a:r>
            <a:r>
              <a:rPr lang="en-GB" sz="2400" b="1" dirty="0"/>
              <a:t>solvency surplus </a:t>
            </a:r>
            <a:r>
              <a:rPr lang="en-GB" sz="2400" dirty="0"/>
              <a:t>under Solvency II is no worse than under Solvency I</a:t>
            </a:r>
          </a:p>
        </p:txBody>
      </p:sp>
    </p:spTree>
    <p:extLst>
      <p:ext uri="{BB962C8B-B14F-4D97-AF65-F5344CB8AC3E}">
        <p14:creationId xmlns:p14="http://schemas.microsoft.com/office/powerpoint/2010/main" val="200960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07" y="-99392"/>
            <a:ext cx="8982471" cy="1143000"/>
          </a:xfrm>
        </p:spPr>
        <p:txBody>
          <a:bodyPr/>
          <a:lstStyle/>
          <a:p>
            <a:pPr lvl="0"/>
            <a:r>
              <a:rPr lang="en-GB" sz="2400" dirty="0"/>
              <a:t>Why do firms have a TMTP?</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4</a:t>
            </a:fld>
            <a:endParaRPr lang="en-GB" dirty="0"/>
          </a:p>
        </p:txBody>
      </p:sp>
      <p:graphicFrame>
        <p:nvGraphicFramePr>
          <p:cNvPr id="10" name="SmartArt Placeholder 8"/>
          <p:cNvGraphicFramePr>
            <a:graphicFrameLocks noGrp="1"/>
          </p:cNvGraphicFramePr>
          <p:nvPr>
            <p:extLst>
              <p:ext uri="{D42A27DB-BD31-4B8C-83A1-F6EECF244321}">
                <p14:modId xmlns:p14="http://schemas.microsoft.com/office/powerpoint/2010/main" val="3697605911"/>
              </p:ext>
            </p:extLst>
          </p:nvPr>
        </p:nvGraphicFramePr>
        <p:xfrm>
          <a:off x="488504" y="908720"/>
          <a:ext cx="914501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06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330201" y="90492"/>
            <a:ext cx="787836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z="2400" b="1" dirty="0">
                <a:solidFill>
                  <a:srgbClr val="D9AB16"/>
                </a:solidFill>
                <a:latin typeface="+mj-lt"/>
                <a:ea typeface="+mj-ea"/>
                <a:cs typeface="+mj-cs"/>
              </a:rPr>
              <a:t>How is the TMTP calculated?</a:t>
            </a:r>
          </a:p>
        </p:txBody>
      </p:sp>
      <p:sp>
        <p:nvSpPr>
          <p:cNvPr id="42" name="ZoneTexte 71"/>
          <p:cNvSpPr txBox="1">
            <a:spLocks noChangeArrowheads="1"/>
          </p:cNvSpPr>
          <p:nvPr/>
        </p:nvSpPr>
        <p:spPr bwMode="auto">
          <a:xfrm>
            <a:off x="330200" y="908720"/>
            <a:ext cx="9231311" cy="615549"/>
          </a:xfrm>
          <a:prstGeom prst="rect">
            <a:avLst/>
          </a:prstGeom>
          <a:noFill/>
          <a:ln w="15875">
            <a:solidFill>
              <a:srgbClr val="004CB6"/>
            </a:solidFill>
            <a:miter lim="800000"/>
            <a:headEnd/>
            <a:tailEnd/>
          </a:ln>
        </p:spPr>
        <p:txBody>
          <a:bodyPr wrap="square" lIns="121917" tIns="60958" rIns="121917" bIns="60958">
            <a:spAutoFit/>
          </a:bodyPr>
          <a:lstStyle/>
          <a:p>
            <a:pPr marL="342900" indent="-342900" eaLnBrk="0" hangingPunct="0">
              <a:spcBef>
                <a:spcPct val="50000"/>
              </a:spcBef>
              <a:buClr>
                <a:srgbClr val="D9AB16"/>
              </a:buClr>
              <a:buSzPct val="90000"/>
              <a:buFont typeface="+mj-lt"/>
              <a:buAutoNum type="arabicPeriod"/>
              <a:defRPr/>
            </a:pPr>
            <a:r>
              <a:rPr lang="en-GB" sz="1600" dirty="0"/>
              <a:t>The </a:t>
            </a:r>
            <a:r>
              <a:rPr lang="en-GB" sz="1600" b="1" dirty="0"/>
              <a:t>Unrestricted Transitional </a:t>
            </a:r>
            <a:r>
              <a:rPr lang="en-GB" sz="1600" dirty="0"/>
              <a:t>is the excess of the Solvency II Technical Provisions over the Solvency I Pillar 2 Technical Provisions (after any ICG on technical provisions)</a:t>
            </a:r>
          </a:p>
        </p:txBody>
      </p:sp>
      <p:grpSp>
        <p:nvGrpSpPr>
          <p:cNvPr id="3" name="Group 2"/>
          <p:cNvGrpSpPr/>
          <p:nvPr/>
        </p:nvGrpSpPr>
        <p:grpSpPr>
          <a:xfrm>
            <a:off x="776536" y="1916832"/>
            <a:ext cx="8075459" cy="4009561"/>
            <a:chOff x="1066800" y="858882"/>
            <a:chExt cx="3496519" cy="1743892"/>
          </a:xfrm>
        </p:grpSpPr>
        <p:sp>
          <p:nvSpPr>
            <p:cNvPr id="2" name="Rectangle 1"/>
            <p:cNvSpPr/>
            <p:nvPr/>
          </p:nvSpPr>
          <p:spPr>
            <a:xfrm>
              <a:off x="1066800" y="1289959"/>
              <a:ext cx="691306" cy="130628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charset="0"/>
                  <a:cs typeface="Arial" charset="0"/>
                </a:rPr>
                <a:t>Solvency I Pillar 2 Technical Provisions</a:t>
              </a:r>
            </a:p>
            <a:p>
              <a:pPr algn="ctr"/>
              <a:endParaRPr lang="en-GB" dirty="0">
                <a:solidFill>
                  <a:schemeClr val="tx1"/>
                </a:solidFill>
                <a:latin typeface="Arial" charset="0"/>
                <a:cs typeface="Arial" charset="0"/>
              </a:endParaRPr>
            </a:p>
            <a:p>
              <a:pPr algn="ctr"/>
              <a:r>
                <a:rPr lang="en-GB" i="1" dirty="0">
                  <a:solidFill>
                    <a:schemeClr val="tx1"/>
                  </a:solidFill>
                  <a:latin typeface="Arial" charset="0"/>
                  <a:cs typeface="Arial" charset="0"/>
                </a:rPr>
                <a:t>After any ICG applying to technical provisions</a:t>
              </a:r>
              <a:endParaRPr lang="en-GB" dirty="0">
                <a:solidFill>
                  <a:schemeClr val="tx1"/>
                </a:solidFill>
                <a:latin typeface="Arial" charset="0"/>
                <a:cs typeface="Arial" charset="0"/>
              </a:endParaRPr>
            </a:p>
          </p:txBody>
        </p:sp>
        <p:sp>
          <p:nvSpPr>
            <p:cNvPr id="7" name="Rectangle 6"/>
            <p:cNvSpPr/>
            <p:nvPr/>
          </p:nvSpPr>
          <p:spPr>
            <a:xfrm>
              <a:off x="2072654" y="862149"/>
              <a:ext cx="703204" cy="174062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charset="0"/>
                  <a:cs typeface="Arial" charset="0"/>
                </a:rPr>
                <a:t>Solvency II Technical Provisions</a:t>
              </a:r>
            </a:p>
            <a:p>
              <a:pPr algn="ctr"/>
              <a:endParaRPr lang="en-GB" sz="1100" dirty="0"/>
            </a:p>
          </p:txBody>
        </p:sp>
        <p:sp>
          <p:nvSpPr>
            <p:cNvPr id="8" name="Rectangle 7"/>
            <p:cNvSpPr/>
            <p:nvPr/>
          </p:nvSpPr>
          <p:spPr>
            <a:xfrm>
              <a:off x="3479102" y="858882"/>
              <a:ext cx="1084217" cy="434342"/>
            </a:xfrm>
            <a:prstGeom prst="rect">
              <a:avLst/>
            </a:prstGeom>
            <a:noFill/>
            <a:ln w="38100">
              <a:solidFill>
                <a:srgbClr val="E945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charset="0"/>
                  <a:cs typeface="Arial" charset="0"/>
                </a:rPr>
                <a:t>Unrestricted Transitional</a:t>
              </a:r>
              <a:endParaRPr lang="en-GB" sz="1600" dirty="0"/>
            </a:p>
          </p:txBody>
        </p:sp>
        <p:cxnSp>
          <p:nvCxnSpPr>
            <p:cNvPr id="15" name="Straight Connector 14"/>
            <p:cNvCxnSpPr/>
            <p:nvPr/>
          </p:nvCxnSpPr>
          <p:spPr>
            <a:xfrm>
              <a:off x="2775859" y="858882"/>
              <a:ext cx="703243"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733003" y="1286694"/>
              <a:ext cx="1741742" cy="653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5</a:t>
            </a:fld>
            <a:endParaRPr lang="en-GB"/>
          </a:p>
        </p:txBody>
      </p:sp>
      <p:sp>
        <p:nvSpPr>
          <p:cNvPr id="11" name="ZoneTexte 71"/>
          <p:cNvSpPr txBox="1">
            <a:spLocks noChangeArrowheads="1"/>
          </p:cNvSpPr>
          <p:nvPr/>
        </p:nvSpPr>
        <p:spPr bwMode="auto">
          <a:xfrm>
            <a:off x="5673080" y="3356992"/>
            <a:ext cx="3672408" cy="2169821"/>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dirty="0"/>
              <a:t>Key consideration:</a:t>
            </a:r>
          </a:p>
          <a:p>
            <a:pPr eaLnBrk="0" hangingPunct="0">
              <a:spcBef>
                <a:spcPct val="50000"/>
              </a:spcBef>
              <a:buClr>
                <a:srgbClr val="D9AB16"/>
              </a:buClr>
              <a:buSzPct val="90000"/>
              <a:defRPr/>
            </a:pPr>
            <a:r>
              <a:rPr lang="en-GB" sz="1400" dirty="0"/>
              <a:t>The Unrestricted Transitional only applies to business written prior to the introduction to Solvency II</a:t>
            </a:r>
          </a:p>
          <a:p>
            <a:pPr eaLnBrk="0" hangingPunct="0">
              <a:spcBef>
                <a:spcPct val="50000"/>
              </a:spcBef>
              <a:buClr>
                <a:srgbClr val="D9AB16"/>
              </a:buClr>
              <a:buSzPct val="90000"/>
              <a:defRPr/>
            </a:pPr>
            <a:endParaRPr lang="en-GB" sz="1400" dirty="0"/>
          </a:p>
          <a:p>
            <a:pPr eaLnBrk="0" hangingPunct="0">
              <a:spcBef>
                <a:spcPct val="50000"/>
              </a:spcBef>
              <a:buClr>
                <a:srgbClr val="D9AB16"/>
              </a:buClr>
              <a:buSzPct val="90000"/>
              <a:defRPr/>
            </a:pPr>
            <a:r>
              <a:rPr lang="en-GB" sz="1400" dirty="0"/>
              <a:t>This can include all the business in a legal entity, or only specified homogeneous risk groups</a:t>
            </a:r>
          </a:p>
        </p:txBody>
      </p:sp>
    </p:spTree>
    <p:extLst>
      <p:ext uri="{BB962C8B-B14F-4D97-AF65-F5344CB8AC3E}">
        <p14:creationId xmlns:p14="http://schemas.microsoft.com/office/powerpoint/2010/main" val="341658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bwMode="auto">
          <a:xfrm>
            <a:off x="330201" y="90493"/>
            <a:ext cx="787836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z="2400" b="1" dirty="0">
                <a:solidFill>
                  <a:srgbClr val="D9AB16"/>
                </a:solidFill>
                <a:latin typeface="+mj-lt"/>
                <a:ea typeface="+mj-ea"/>
                <a:cs typeface="+mj-cs"/>
              </a:rPr>
              <a:t>How is the TMTP calculated (continued)?</a:t>
            </a:r>
          </a:p>
        </p:txBody>
      </p:sp>
      <p:sp>
        <p:nvSpPr>
          <p:cNvPr id="43" name="ZoneTexte 71"/>
          <p:cNvSpPr txBox="1">
            <a:spLocks noChangeArrowheads="1"/>
          </p:cNvSpPr>
          <p:nvPr/>
        </p:nvSpPr>
        <p:spPr bwMode="auto">
          <a:xfrm>
            <a:off x="172922" y="764704"/>
            <a:ext cx="9668744" cy="1231102"/>
          </a:xfrm>
          <a:prstGeom prst="rect">
            <a:avLst/>
          </a:prstGeom>
          <a:noFill/>
          <a:ln w="15875">
            <a:solidFill>
              <a:srgbClr val="004CB6"/>
            </a:solidFill>
            <a:miter lim="800000"/>
            <a:headEnd/>
            <a:tailEnd/>
          </a:ln>
        </p:spPr>
        <p:txBody>
          <a:bodyPr wrap="square" lIns="121917" tIns="60958" rIns="121917" bIns="60958">
            <a:spAutoFit/>
          </a:bodyPr>
          <a:lstStyle/>
          <a:p>
            <a:pPr marL="342900" indent="-342900" eaLnBrk="0" hangingPunct="0">
              <a:spcBef>
                <a:spcPct val="50000"/>
              </a:spcBef>
              <a:buClr>
                <a:srgbClr val="D9AB16"/>
              </a:buClr>
              <a:buSzPct val="90000"/>
              <a:buFont typeface="+mj-lt"/>
              <a:buAutoNum type="arabicPeriod" startAt="2"/>
              <a:defRPr/>
            </a:pPr>
            <a:r>
              <a:rPr lang="en-GB" sz="1600" dirty="0"/>
              <a:t>A </a:t>
            </a:r>
            <a:r>
              <a:rPr lang="en-GB" sz="1600" b="1" dirty="0"/>
              <a:t>restriction of transitional </a:t>
            </a:r>
            <a:r>
              <a:rPr lang="en-GB" sz="1600" dirty="0"/>
              <a:t>is applied if the Solvency II Financial Resource Requirements (FRR) are below those of the more onerous of Solvency I Pillar 1 and Solvency I Pillar 2</a:t>
            </a:r>
          </a:p>
          <a:p>
            <a:pPr marL="355600" eaLnBrk="0" hangingPunct="0">
              <a:spcBef>
                <a:spcPct val="50000"/>
              </a:spcBef>
              <a:buClr>
                <a:srgbClr val="D9AB16"/>
              </a:buClr>
              <a:buSzPct val="90000"/>
              <a:defRPr/>
            </a:pPr>
            <a:r>
              <a:rPr lang="en-GB" sz="1600" dirty="0"/>
              <a:t>FRR are the sum of technical provisions, other liabilities and capital requirements under the respective measure</a:t>
            </a:r>
          </a:p>
        </p:txBody>
      </p:sp>
      <p:grpSp>
        <p:nvGrpSpPr>
          <p:cNvPr id="3" name="Group 2"/>
          <p:cNvGrpSpPr/>
          <p:nvPr/>
        </p:nvGrpSpPr>
        <p:grpSpPr>
          <a:xfrm>
            <a:off x="227550" y="2204864"/>
            <a:ext cx="9333962" cy="3888432"/>
            <a:chOff x="124128" y="2919563"/>
            <a:chExt cx="4412140" cy="2012302"/>
          </a:xfrm>
        </p:grpSpPr>
        <p:sp>
          <p:nvSpPr>
            <p:cNvPr id="9" name="Rectangle 8"/>
            <p:cNvSpPr/>
            <p:nvPr/>
          </p:nvSpPr>
          <p:spPr>
            <a:xfrm>
              <a:off x="155249" y="3618137"/>
              <a:ext cx="702000" cy="13095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charset="0"/>
                  <a:cs typeface="Arial" charset="0"/>
                </a:rPr>
                <a:t>Solvency I Pillar 1 Mathematical Reserves</a:t>
              </a:r>
            </a:p>
          </p:txBody>
        </p:sp>
        <p:sp>
          <p:nvSpPr>
            <p:cNvPr id="10" name="Rectangle 9"/>
            <p:cNvSpPr/>
            <p:nvPr/>
          </p:nvSpPr>
          <p:spPr>
            <a:xfrm>
              <a:off x="155249" y="3038758"/>
              <a:ext cx="702000" cy="286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2" name="Rectangle 11"/>
            <p:cNvSpPr/>
            <p:nvPr/>
          </p:nvSpPr>
          <p:spPr>
            <a:xfrm>
              <a:off x="1835208" y="3917447"/>
              <a:ext cx="702000" cy="10072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a:p>
              <a:pPr algn="ctr"/>
              <a:r>
                <a:rPr lang="en-GB" sz="1200" dirty="0">
                  <a:solidFill>
                    <a:schemeClr val="tx1"/>
                  </a:solidFill>
                  <a:latin typeface="Arial" charset="0"/>
                  <a:cs typeface="Arial" charset="0"/>
                </a:rPr>
                <a:t>Solvency II Technical Provisions</a:t>
              </a:r>
            </a:p>
            <a:p>
              <a:pPr algn="ctr"/>
              <a:r>
                <a:rPr lang="en-GB" sz="1200" b="1" dirty="0">
                  <a:solidFill>
                    <a:schemeClr val="tx1"/>
                  </a:solidFill>
                  <a:latin typeface="Arial" charset="0"/>
                  <a:cs typeface="Arial" charset="0"/>
                </a:rPr>
                <a:t> </a:t>
              </a:r>
            </a:p>
            <a:p>
              <a:pPr algn="ctr"/>
              <a:r>
                <a:rPr lang="en-GB" sz="1200" b="1" i="1" dirty="0">
                  <a:solidFill>
                    <a:schemeClr val="tx1"/>
                  </a:solidFill>
                  <a:latin typeface="Arial" charset="0"/>
                  <a:cs typeface="Arial" charset="0"/>
                </a:rPr>
                <a:t>Including Unrestricted Transitional</a:t>
              </a:r>
            </a:p>
            <a:p>
              <a:pPr algn="ctr"/>
              <a:endParaRPr lang="en-GB" sz="1200" b="1" i="1" dirty="0">
                <a:solidFill>
                  <a:schemeClr val="tx1"/>
                </a:solidFill>
                <a:latin typeface="Arial" charset="0"/>
                <a:cs typeface="Arial" charset="0"/>
              </a:endParaRPr>
            </a:p>
          </p:txBody>
        </p:sp>
        <p:sp>
          <p:nvSpPr>
            <p:cNvPr id="13" name="Rectangle 12"/>
            <p:cNvSpPr/>
            <p:nvPr/>
          </p:nvSpPr>
          <p:spPr>
            <a:xfrm>
              <a:off x="1835208" y="3155316"/>
              <a:ext cx="702000" cy="394783"/>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4" name="Rectangle 13"/>
            <p:cNvSpPr/>
            <p:nvPr/>
          </p:nvSpPr>
          <p:spPr>
            <a:xfrm>
              <a:off x="3237239" y="2919563"/>
              <a:ext cx="1230953" cy="238389"/>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p:cNvCxnSpPr/>
            <p:nvPr/>
          </p:nvCxnSpPr>
          <p:spPr>
            <a:xfrm>
              <a:off x="1684048" y="2932472"/>
              <a:ext cx="1553191" cy="2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43998" y="3155315"/>
              <a:ext cx="693241" cy="57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24128" y="3041642"/>
              <a:ext cx="733120" cy="238916"/>
            </a:xfrm>
            <a:prstGeom prst="rect">
              <a:avLst/>
            </a:prstGeom>
            <a:noFill/>
          </p:spPr>
          <p:txBody>
            <a:bodyPr wrap="square" rtlCol="0">
              <a:spAutoFit/>
            </a:bodyPr>
            <a:lstStyle/>
            <a:p>
              <a:pPr algn="ctr"/>
              <a:r>
                <a:rPr lang="en-GB" sz="1200" dirty="0"/>
                <a:t>SI P1 LTICR &amp; WPICC or RCR</a:t>
              </a:r>
            </a:p>
          </p:txBody>
        </p:sp>
        <p:sp>
          <p:nvSpPr>
            <p:cNvPr id="27" name="TextBox 26"/>
            <p:cNvSpPr txBox="1"/>
            <p:nvPr/>
          </p:nvSpPr>
          <p:spPr>
            <a:xfrm>
              <a:off x="1747748" y="3239620"/>
              <a:ext cx="883959" cy="238916"/>
            </a:xfrm>
            <a:prstGeom prst="rect">
              <a:avLst/>
            </a:prstGeom>
            <a:noFill/>
          </p:spPr>
          <p:txBody>
            <a:bodyPr wrap="square" rtlCol="0">
              <a:spAutoFit/>
            </a:bodyPr>
            <a:lstStyle/>
            <a:p>
              <a:pPr algn="ctr"/>
              <a:r>
                <a:rPr lang="en-GB" sz="1200" dirty="0"/>
                <a:t>Solvency II</a:t>
              </a:r>
            </a:p>
            <a:p>
              <a:pPr algn="ctr"/>
              <a:r>
                <a:rPr lang="en-GB" sz="1200" dirty="0"/>
                <a:t>SCR</a:t>
              </a:r>
            </a:p>
          </p:txBody>
        </p:sp>
        <p:sp>
          <p:nvSpPr>
            <p:cNvPr id="28" name="TextBox 27"/>
            <p:cNvSpPr txBox="1"/>
            <p:nvPr/>
          </p:nvSpPr>
          <p:spPr>
            <a:xfrm>
              <a:off x="3203201" y="2956828"/>
              <a:ext cx="1333067" cy="167241"/>
            </a:xfrm>
            <a:prstGeom prst="rect">
              <a:avLst/>
            </a:prstGeom>
            <a:noFill/>
          </p:spPr>
          <p:txBody>
            <a:bodyPr wrap="square" rtlCol="0">
              <a:spAutoFit/>
            </a:bodyPr>
            <a:lstStyle/>
            <a:p>
              <a:pPr algn="ctr"/>
              <a:r>
                <a:rPr lang="en-GB" sz="1500" b="1" dirty="0"/>
                <a:t>Restriction of Transitional</a:t>
              </a:r>
            </a:p>
          </p:txBody>
        </p:sp>
        <p:sp>
          <p:nvSpPr>
            <p:cNvPr id="47" name="Rectangle 46"/>
            <p:cNvSpPr/>
            <p:nvPr/>
          </p:nvSpPr>
          <p:spPr>
            <a:xfrm>
              <a:off x="983348" y="3899713"/>
              <a:ext cx="702000" cy="1032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charset="0"/>
                  <a:cs typeface="Arial" charset="0"/>
                </a:rPr>
                <a:t>Solvency I Pillar 2 Technical Provisions </a:t>
              </a:r>
            </a:p>
            <a:p>
              <a:pPr algn="ctr"/>
              <a:endParaRPr lang="en-GB" sz="1200" dirty="0">
                <a:solidFill>
                  <a:schemeClr val="tx1"/>
                </a:solidFill>
                <a:latin typeface="Arial" charset="0"/>
                <a:cs typeface="Arial" charset="0"/>
              </a:endParaRPr>
            </a:p>
            <a:p>
              <a:pPr algn="ctr"/>
              <a:r>
                <a:rPr lang="en-GB" sz="1200" i="1" dirty="0">
                  <a:solidFill>
                    <a:schemeClr val="tx1"/>
                  </a:solidFill>
                  <a:latin typeface="Arial" charset="0"/>
                  <a:cs typeface="Arial" charset="0"/>
                </a:rPr>
                <a:t>After any ICG applying to technical provisions</a:t>
              </a:r>
            </a:p>
            <a:p>
              <a:pPr algn="ctr"/>
              <a:endParaRPr lang="en-GB" sz="1100" dirty="0"/>
            </a:p>
          </p:txBody>
        </p:sp>
        <p:sp>
          <p:nvSpPr>
            <p:cNvPr id="49" name="Rectangle 48"/>
            <p:cNvSpPr/>
            <p:nvPr/>
          </p:nvSpPr>
          <p:spPr>
            <a:xfrm>
              <a:off x="983348" y="2935108"/>
              <a:ext cx="702000" cy="6774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charset="0"/>
                  <a:cs typeface="Arial" charset="0"/>
                </a:rPr>
                <a:t>Solvency I Pillar 2 Individual Capital Guidance</a:t>
              </a:r>
            </a:p>
            <a:p>
              <a:pPr algn="ctr"/>
              <a:endParaRPr lang="en-GB" sz="1100" dirty="0"/>
            </a:p>
          </p:txBody>
        </p:sp>
        <p:sp>
          <p:nvSpPr>
            <p:cNvPr id="53" name="Rectangle 52"/>
            <p:cNvSpPr/>
            <p:nvPr/>
          </p:nvSpPr>
          <p:spPr>
            <a:xfrm>
              <a:off x="1835208" y="3550099"/>
              <a:ext cx="702000" cy="36508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charset="0"/>
                  <a:cs typeface="Arial" charset="0"/>
                </a:rPr>
                <a:t>Solvency II </a:t>
              </a:r>
            </a:p>
            <a:p>
              <a:pPr algn="ctr"/>
              <a:r>
                <a:rPr lang="en-GB" sz="1200" dirty="0">
                  <a:solidFill>
                    <a:schemeClr val="tx1"/>
                  </a:solidFill>
                  <a:latin typeface="Arial" charset="0"/>
                  <a:cs typeface="Arial" charset="0"/>
                </a:rPr>
                <a:t>Other Liabilities</a:t>
              </a:r>
              <a:endParaRPr lang="en-GB" sz="1200" dirty="0"/>
            </a:p>
          </p:txBody>
        </p:sp>
        <p:sp>
          <p:nvSpPr>
            <p:cNvPr id="55" name="Rectangle 54"/>
            <p:cNvSpPr/>
            <p:nvPr/>
          </p:nvSpPr>
          <p:spPr>
            <a:xfrm>
              <a:off x="983348" y="3619870"/>
              <a:ext cx="702000" cy="287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charset="0"/>
                  <a:cs typeface="Arial" charset="0"/>
                </a:rPr>
                <a:t>Solvency I Pillar 2 Other Liabilities</a:t>
              </a:r>
            </a:p>
          </p:txBody>
        </p:sp>
        <p:sp>
          <p:nvSpPr>
            <p:cNvPr id="58" name="Rectangle 57"/>
            <p:cNvSpPr/>
            <p:nvPr/>
          </p:nvSpPr>
          <p:spPr>
            <a:xfrm>
              <a:off x="155249" y="3324550"/>
              <a:ext cx="702000" cy="2879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charset="0"/>
                  <a:cs typeface="Arial" charset="0"/>
                </a:rPr>
                <a:t>SI P1 Other Liabilities</a:t>
              </a:r>
              <a:endParaRPr lang="en-GB" sz="1000" dirty="0"/>
            </a:p>
          </p:txBody>
        </p:sp>
      </p:grpSp>
      <p:sp>
        <p:nvSpPr>
          <p:cNvPr id="4" name="Slide Number Placeholder 3"/>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6</a:t>
            </a:fld>
            <a:endParaRPr lang="en-GB" dirty="0"/>
          </a:p>
        </p:txBody>
      </p:sp>
      <p:sp>
        <p:nvSpPr>
          <p:cNvPr id="21" name="ZoneTexte 71"/>
          <p:cNvSpPr txBox="1">
            <a:spLocks noChangeArrowheads="1"/>
          </p:cNvSpPr>
          <p:nvPr/>
        </p:nvSpPr>
        <p:spPr bwMode="auto">
          <a:xfrm>
            <a:off x="6240180" y="3789040"/>
            <a:ext cx="3240360" cy="1738934"/>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dirty="0"/>
              <a:t>Key consideration:</a:t>
            </a:r>
          </a:p>
          <a:p>
            <a:pPr eaLnBrk="0" hangingPunct="0">
              <a:spcBef>
                <a:spcPct val="50000"/>
              </a:spcBef>
              <a:buClr>
                <a:srgbClr val="D9AB16"/>
              </a:buClr>
              <a:buSzPct val="90000"/>
              <a:defRPr/>
            </a:pPr>
            <a:r>
              <a:rPr lang="en-GB" sz="1400" i="1" dirty="0"/>
              <a:t>The PRA have confirmed in policy statement PS11/17 that the FRR comparison test applies to all business in force at the recalculation date and not just business written prior to the introduction of Solvency II</a:t>
            </a:r>
            <a:endParaRPr lang="en-GB" sz="1100" i="1" dirty="0"/>
          </a:p>
        </p:txBody>
      </p:sp>
    </p:spTree>
    <p:extLst>
      <p:ext uri="{BB962C8B-B14F-4D97-AF65-F5344CB8AC3E}">
        <p14:creationId xmlns:p14="http://schemas.microsoft.com/office/powerpoint/2010/main" val="216437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71"/>
          <p:cNvSpPr txBox="1">
            <a:spLocks noChangeArrowheads="1"/>
          </p:cNvSpPr>
          <p:nvPr/>
        </p:nvSpPr>
        <p:spPr bwMode="auto">
          <a:xfrm>
            <a:off x="172922" y="1023704"/>
            <a:ext cx="9668744" cy="677104"/>
          </a:xfrm>
          <a:prstGeom prst="rect">
            <a:avLst/>
          </a:prstGeom>
          <a:noFill/>
          <a:ln w="15875">
            <a:solidFill>
              <a:srgbClr val="004CB6"/>
            </a:solidFill>
            <a:miter lim="800000"/>
            <a:headEnd/>
            <a:tailEnd/>
          </a:ln>
        </p:spPr>
        <p:txBody>
          <a:bodyPr wrap="square" lIns="121917" tIns="60958" rIns="121917" bIns="60958">
            <a:spAutoFit/>
          </a:bodyPr>
          <a:lstStyle/>
          <a:p>
            <a:pPr marL="342900" indent="-342900" eaLnBrk="0" hangingPunct="0">
              <a:spcBef>
                <a:spcPct val="50000"/>
              </a:spcBef>
              <a:buClr>
                <a:srgbClr val="D9AB16"/>
              </a:buClr>
              <a:buSzPct val="90000"/>
              <a:buFont typeface="+mj-lt"/>
              <a:buAutoNum type="arabicPeriod" startAt="3"/>
              <a:defRPr/>
            </a:pPr>
            <a:r>
              <a:rPr lang="en-GB" dirty="0"/>
              <a:t>The </a:t>
            </a:r>
            <a:r>
              <a:rPr lang="en-GB" b="1" dirty="0"/>
              <a:t>restricted transitional </a:t>
            </a:r>
            <a:r>
              <a:rPr lang="en-GB" dirty="0"/>
              <a:t>is determined as the unrestricted transitional less any restriction of transitional (if applicable)</a:t>
            </a:r>
          </a:p>
        </p:txBody>
      </p:sp>
      <p:sp>
        <p:nvSpPr>
          <p:cNvPr id="4" name="Slide Number Placeholder 3"/>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7</a:t>
            </a:fld>
            <a:endParaRPr lang="en-GB" dirty="0"/>
          </a:p>
        </p:txBody>
      </p:sp>
      <p:grpSp>
        <p:nvGrpSpPr>
          <p:cNvPr id="15" name="Group 14"/>
          <p:cNvGrpSpPr/>
          <p:nvPr/>
        </p:nvGrpSpPr>
        <p:grpSpPr>
          <a:xfrm>
            <a:off x="500302" y="2569792"/>
            <a:ext cx="8758837" cy="1944216"/>
            <a:chOff x="5879976" y="3338369"/>
            <a:chExt cx="6102202" cy="1098743"/>
          </a:xfrm>
        </p:grpSpPr>
        <p:cxnSp>
          <p:nvCxnSpPr>
            <p:cNvPr id="35" name="Straight Connector 34"/>
            <p:cNvCxnSpPr/>
            <p:nvPr/>
          </p:nvCxnSpPr>
          <p:spPr>
            <a:xfrm>
              <a:off x="7464152" y="3338369"/>
              <a:ext cx="48548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879976" y="3338369"/>
              <a:ext cx="6102202" cy="1098743"/>
              <a:chOff x="5879976" y="3338369"/>
              <a:chExt cx="6102202" cy="1098743"/>
            </a:xfrm>
          </p:grpSpPr>
          <p:sp>
            <p:nvSpPr>
              <p:cNvPr id="30" name="Rectangle 29"/>
              <p:cNvSpPr/>
              <p:nvPr/>
            </p:nvSpPr>
            <p:spPr>
              <a:xfrm>
                <a:off x="5879976" y="3338369"/>
                <a:ext cx="1584176" cy="1098743"/>
              </a:xfrm>
              <a:prstGeom prst="rect">
                <a:avLst/>
              </a:prstGeom>
              <a:noFill/>
              <a:ln w="38100">
                <a:solidFill>
                  <a:srgbClr val="E9458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Arial" charset="0"/>
                    <a:cs typeface="Arial" charset="0"/>
                  </a:rPr>
                  <a:t>Unrestricted Transitional</a:t>
                </a:r>
              </a:p>
            </p:txBody>
          </p:sp>
          <p:cxnSp>
            <p:nvCxnSpPr>
              <p:cNvPr id="36" name="Straight Connector 35"/>
              <p:cNvCxnSpPr/>
              <p:nvPr/>
            </p:nvCxnSpPr>
            <p:spPr>
              <a:xfrm>
                <a:off x="9821849" y="3629627"/>
                <a:ext cx="486619"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464152" y="4437112"/>
                <a:ext cx="301441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10308468" y="3629627"/>
                <a:ext cx="1673710" cy="806231"/>
              </a:xfrm>
              <a:prstGeom prst="rect">
                <a:avLst/>
              </a:prstGeom>
              <a:noFill/>
              <a:ln w="38100">
                <a:solidFill>
                  <a:schemeClr val="accent6">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Arial" charset="0"/>
                    <a:cs typeface="Arial" charset="0"/>
                  </a:rPr>
                  <a:t>Restricted Transitional</a:t>
                </a:r>
              </a:p>
            </p:txBody>
          </p:sp>
        </p:grpSp>
        <p:sp>
          <p:nvSpPr>
            <p:cNvPr id="33" name="Rectangle 32"/>
            <p:cNvSpPr/>
            <p:nvPr/>
          </p:nvSpPr>
          <p:spPr>
            <a:xfrm>
              <a:off x="7949641" y="3338369"/>
              <a:ext cx="1872208" cy="291258"/>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Arial" charset="0"/>
                  <a:cs typeface="Arial" charset="0"/>
                </a:rPr>
                <a:t>Restriction of Transitional</a:t>
              </a:r>
            </a:p>
          </p:txBody>
        </p:sp>
      </p:grpSp>
      <p:sp>
        <p:nvSpPr>
          <p:cNvPr id="14" name="Title 3"/>
          <p:cNvSpPr txBox="1">
            <a:spLocks/>
          </p:cNvSpPr>
          <p:nvPr/>
        </p:nvSpPr>
        <p:spPr bwMode="auto">
          <a:xfrm>
            <a:off x="344488" y="116632"/>
            <a:ext cx="7878366" cy="71913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z="2400" b="1" dirty="0">
                <a:solidFill>
                  <a:srgbClr val="D9AB16"/>
                </a:solidFill>
                <a:latin typeface="+mj-lt"/>
                <a:ea typeface="+mj-ea"/>
                <a:cs typeface="+mj-cs"/>
              </a:rPr>
              <a:t>How is the TMTP calculated (continued)?</a:t>
            </a:r>
          </a:p>
        </p:txBody>
      </p:sp>
      <p:sp>
        <p:nvSpPr>
          <p:cNvPr id="13" name="ZoneTexte 71"/>
          <p:cNvSpPr txBox="1">
            <a:spLocks noChangeArrowheads="1"/>
          </p:cNvSpPr>
          <p:nvPr/>
        </p:nvSpPr>
        <p:spPr bwMode="auto">
          <a:xfrm>
            <a:off x="489698" y="5000693"/>
            <a:ext cx="4517596" cy="1092603"/>
          </a:xfrm>
          <a:prstGeom prst="rect">
            <a:avLst/>
          </a:prstGeom>
          <a:noFill/>
          <a:ln w="15875">
            <a:solidFill>
              <a:srgbClr val="004CB6"/>
            </a:solidFill>
            <a:miter lim="800000"/>
            <a:headEnd/>
            <a:tailEnd/>
          </a:ln>
        </p:spPr>
        <p:txBody>
          <a:bodyPr wrap="square" lIns="121917" tIns="60958" rIns="121917" bIns="60958">
            <a:spAutoFit/>
          </a:bodyPr>
          <a:lstStyle/>
          <a:p>
            <a:pPr eaLnBrk="0" hangingPunct="0">
              <a:spcBef>
                <a:spcPct val="50000"/>
              </a:spcBef>
              <a:buClr>
                <a:srgbClr val="D9AB16"/>
              </a:buClr>
              <a:buSzPct val="90000"/>
              <a:defRPr/>
            </a:pPr>
            <a:r>
              <a:rPr lang="en-GB" sz="1400" b="1" dirty="0"/>
              <a:t>Key consideration:</a:t>
            </a:r>
          </a:p>
          <a:p>
            <a:pPr eaLnBrk="0" hangingPunct="0">
              <a:spcBef>
                <a:spcPct val="50000"/>
              </a:spcBef>
              <a:buClr>
                <a:srgbClr val="D9AB16"/>
              </a:buClr>
              <a:buSzPct val="90000"/>
              <a:defRPr/>
            </a:pPr>
            <a:r>
              <a:rPr lang="en-GB" sz="1400" i="1" dirty="0"/>
              <a:t>The restricted transitional cannot be higher in value than the unrestricted transitional, or lower in value than zero</a:t>
            </a:r>
          </a:p>
        </p:txBody>
      </p:sp>
    </p:spTree>
    <p:extLst>
      <p:ext uri="{BB962C8B-B14F-4D97-AF65-F5344CB8AC3E}">
        <p14:creationId xmlns:p14="http://schemas.microsoft.com/office/powerpoint/2010/main" val="227996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96" y="-127139"/>
            <a:ext cx="8982471" cy="1143000"/>
          </a:xfrm>
        </p:spPr>
        <p:txBody>
          <a:bodyPr/>
          <a:lstStyle/>
          <a:p>
            <a:pPr lvl="0"/>
            <a:r>
              <a:rPr lang="en-GB" sz="2400" dirty="0"/>
              <a:t>TMTP recalculation</a:t>
            </a:r>
          </a:p>
        </p:txBody>
      </p:sp>
      <p:sp>
        <p:nvSpPr>
          <p:cNvPr id="5" name="Slide Number Placeholder 4"/>
          <p:cNvSpPr>
            <a:spLocks noGrp="1"/>
          </p:cNvSpPr>
          <p:nvPr>
            <p:ph type="sldNum" sz="quarter" idx="4294967295"/>
          </p:nvPr>
        </p:nvSpPr>
        <p:spPr>
          <a:xfrm>
            <a:off x="8776099" y="6402397"/>
            <a:ext cx="701675" cy="339725"/>
          </a:xfrm>
          <a:prstGeom prst="rect">
            <a:avLst/>
          </a:prstGeom>
        </p:spPr>
        <p:txBody>
          <a:bodyPr/>
          <a:lstStyle/>
          <a:p>
            <a:fld id="{FE8DA6AF-1811-4E27-A96F-54109F1D0275}" type="slidenum">
              <a:rPr lang="en-GB" smtClean="0"/>
              <a:pPr/>
              <a:t>8</a:t>
            </a:fld>
            <a:endParaRPr lang="en-GB" dirty="0"/>
          </a:p>
        </p:txBody>
      </p:sp>
      <p:graphicFrame>
        <p:nvGraphicFramePr>
          <p:cNvPr id="10" name="SmartArt Placeholder 8"/>
          <p:cNvGraphicFramePr>
            <a:graphicFrameLocks noGrp="1"/>
          </p:cNvGraphicFramePr>
          <p:nvPr>
            <p:extLst>
              <p:ext uri="{D42A27DB-BD31-4B8C-83A1-F6EECF244321}">
                <p14:modId xmlns:p14="http://schemas.microsoft.com/office/powerpoint/2010/main" val="2827654053"/>
              </p:ext>
            </p:extLst>
          </p:nvPr>
        </p:nvGraphicFramePr>
        <p:xfrm>
          <a:off x="488504" y="764704"/>
          <a:ext cx="914501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72480" y="5661248"/>
            <a:ext cx="7560840" cy="553998"/>
          </a:xfrm>
          <a:prstGeom prst="rect">
            <a:avLst/>
          </a:prstGeom>
          <a:ln>
            <a:solidFill>
              <a:schemeClr val="tx1"/>
            </a:solidFill>
          </a:ln>
        </p:spPr>
        <p:txBody>
          <a:bodyPr wrap="square">
            <a:spAutoFit/>
          </a:bodyPr>
          <a:lstStyle/>
          <a:p>
            <a:pPr eaLnBrk="0" hangingPunct="0">
              <a:spcBef>
                <a:spcPct val="50000"/>
              </a:spcBef>
              <a:buClr>
                <a:srgbClr val="D9AB16"/>
              </a:buClr>
              <a:buSzPct val="90000"/>
              <a:defRPr/>
            </a:pPr>
            <a:r>
              <a:rPr lang="en-GB" sz="1500" dirty="0"/>
              <a:t>In order to consider how firms (and the PRA) might manage the TMTP going forward the </a:t>
            </a:r>
            <a:r>
              <a:rPr lang="en-GB" sz="1500" dirty="0" err="1"/>
              <a:t>IFoA</a:t>
            </a:r>
            <a:r>
              <a:rPr lang="en-GB" sz="1500" dirty="0"/>
              <a:t> Life board commissioned a working party on TMTP recalculation</a:t>
            </a:r>
          </a:p>
        </p:txBody>
      </p:sp>
    </p:spTree>
    <p:extLst>
      <p:ext uri="{BB962C8B-B14F-4D97-AF65-F5344CB8AC3E}">
        <p14:creationId xmlns:p14="http://schemas.microsoft.com/office/powerpoint/2010/main" val="213437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93" y="-27384"/>
            <a:ext cx="8982471" cy="1143000"/>
          </a:xfrm>
        </p:spPr>
        <p:txBody>
          <a:bodyPr/>
          <a:lstStyle/>
          <a:p>
            <a:r>
              <a:rPr lang="en-GB" sz="2400" dirty="0"/>
              <a:t>TMTP recalculation (continued)</a:t>
            </a:r>
          </a:p>
        </p:txBody>
      </p:sp>
      <p:sp>
        <p:nvSpPr>
          <p:cNvPr id="5" name="Slide Number Placeholder 4"/>
          <p:cNvSpPr>
            <a:spLocks noGrp="1"/>
          </p:cNvSpPr>
          <p:nvPr>
            <p:ph type="sldNum" sz="quarter" idx="12"/>
          </p:nvPr>
        </p:nvSpPr>
        <p:spPr/>
        <p:txBody>
          <a:bodyPr/>
          <a:lstStyle/>
          <a:p>
            <a:fld id="{FE8DA6AF-1811-4E27-A96F-54109F1D0275}" type="slidenum">
              <a:rPr lang="en-GB" smtClean="0"/>
              <a:pPr/>
              <a:t>9</a:t>
            </a:fld>
            <a:endParaRPr lang="en-GB" dirty="0"/>
          </a:p>
        </p:txBody>
      </p:sp>
      <p:graphicFrame>
        <p:nvGraphicFramePr>
          <p:cNvPr id="9" name="SmartArt Placeholder 8"/>
          <p:cNvGraphicFramePr>
            <a:graphicFrameLocks noGrp="1"/>
          </p:cNvGraphicFramePr>
          <p:nvPr>
            <p:ph idx="1"/>
            <p:extLst>
              <p:ext uri="{D42A27DB-BD31-4B8C-83A1-F6EECF244321}">
                <p14:modId xmlns:p14="http://schemas.microsoft.com/office/powerpoint/2010/main" val="1226282685"/>
              </p:ext>
            </p:extLst>
          </p:nvPr>
        </p:nvGraphicFramePr>
        <p:xfrm>
          <a:off x="344488" y="1597050"/>
          <a:ext cx="8982075"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416496" y="790284"/>
            <a:ext cx="9143140" cy="584775"/>
          </a:xfrm>
          <a:prstGeom prst="rect">
            <a:avLst/>
          </a:prstGeom>
          <a:noFill/>
          <a:ln w="15875">
            <a:solidFill>
              <a:schemeClr val="tx1"/>
            </a:solidFill>
            <a:miter lim="800000"/>
            <a:headEnd/>
            <a:tailEnd/>
          </a:ln>
        </p:spPr>
        <p:txBody>
          <a:bodyPr wrap="square">
            <a:spAutoFit/>
          </a:bodyPr>
          <a:lstStyle/>
          <a:p>
            <a:pPr eaLnBrk="0" hangingPunct="0">
              <a:spcBef>
                <a:spcPct val="50000"/>
              </a:spcBef>
              <a:buClr>
                <a:srgbClr val="D9AB16"/>
              </a:buClr>
              <a:buSzPct val="90000"/>
              <a:defRPr/>
            </a:pPr>
            <a:r>
              <a:rPr lang="en-GB" sz="1600" dirty="0"/>
              <a:t>The working party identified a number of themes which firms need to consider when recalculating the TMTP. Specific examples are covered on the next slide</a:t>
            </a:r>
          </a:p>
        </p:txBody>
      </p:sp>
    </p:spTree>
    <p:extLst>
      <p:ext uri="{BB962C8B-B14F-4D97-AF65-F5344CB8AC3E}">
        <p14:creationId xmlns:p14="http://schemas.microsoft.com/office/powerpoint/2010/main" val="186378994"/>
      </p:ext>
    </p:extLst>
  </p:cSld>
  <p:clrMapOvr>
    <a:masterClrMapping/>
  </p:clrMapOvr>
</p:sld>
</file>

<file path=ppt/theme/theme1.xml><?xml version="1.0" encoding="utf-8"?>
<a:theme xmlns:a="http://schemas.openxmlformats.org/drawingml/2006/main" name="IFOA PowerPoint template 08">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IFOA PowerPoint template 08</Template>
  <TotalTime>450</TotalTime>
  <Words>1742</Words>
  <Application>Microsoft Office PowerPoint</Application>
  <PresentationFormat>A4 Paper (210x297 mm)</PresentationFormat>
  <Paragraphs>168</Paragraphs>
  <Slides>15</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IFOA PowerPoint template 08</vt:lpstr>
      <vt:lpstr>Transitional Measure on Technical Provisions IFoA Working Party</vt:lpstr>
      <vt:lpstr>Agenda</vt:lpstr>
      <vt:lpstr>What is the Transitional Measure on Technical Provisions (TMTP)?</vt:lpstr>
      <vt:lpstr>Why do firms have a TMTP?</vt:lpstr>
      <vt:lpstr>PowerPoint Presentation</vt:lpstr>
      <vt:lpstr>PowerPoint Presentation</vt:lpstr>
      <vt:lpstr>PowerPoint Presentation</vt:lpstr>
      <vt:lpstr>TMTP recalculation</vt:lpstr>
      <vt:lpstr>TMTP recalculation (continued)</vt:lpstr>
      <vt:lpstr>TMTP recalculation (continued)</vt:lpstr>
      <vt:lpstr>Recent changes</vt:lpstr>
      <vt:lpstr>Recent changes (continued)</vt:lpstr>
      <vt:lpstr>Recent changes (continued)</vt:lpstr>
      <vt:lpstr>Summary and key takeaways</vt:lpstr>
      <vt:lpstr>Questions</vt:lpstr>
    </vt:vector>
  </TitlesOfParts>
  <Company>Actuarial Profession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barbarab</dc:creator>
  <cp:lastModifiedBy>Katie Cross</cp:lastModifiedBy>
  <cp:revision>32</cp:revision>
  <cp:lastPrinted>2017-09-26T07:06:49Z</cp:lastPrinted>
  <dcterms:created xsi:type="dcterms:W3CDTF">2013-01-16T11:22:54Z</dcterms:created>
  <dcterms:modified xsi:type="dcterms:W3CDTF">2024-06-12T08:50:05Z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49000aaa-d8ff-493d-bbc9-7787468d4663</vt:lpwstr>
  </property>
  <property fmtid="{D5CDD505-2E9C-101B-9397-08002B2CF9AE}" pid="3" name="Classification">
    <vt:lpwstr>Public</vt:lpwstr>
  </property>
  <property fmtid="{D5CDD505-2E9C-101B-9397-08002B2CF9AE}" pid="4" name="HeadersandFooters">
    <vt:lpwstr>None</vt:lpwstr>
  </property>
</Properties>
</file>