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98" r:id="rId6"/>
    <p:sldId id="305" r:id="rId7"/>
    <p:sldId id="302" r:id="rId8"/>
    <p:sldId id="306" r:id="rId9"/>
    <p:sldId id="309" r:id="rId10"/>
    <p:sldId id="308" r:id="rId11"/>
    <p:sldId id="310" r:id="rId12"/>
    <p:sldId id="307" r:id="rId13"/>
    <p:sldId id="311" r:id="rId14"/>
    <p:sldId id="312" r:id="rId15"/>
    <p:sldId id="313" r:id="rId16"/>
    <p:sldId id="314" r:id="rId17"/>
    <p:sldId id="303" r:id="rId18"/>
    <p:sldId id="279" r:id="rId19"/>
  </p:sldIdLst>
  <p:sldSz cx="9906000" cy="6858000" type="A4"/>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Gorton" initials="AE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548"/>
    <a:srgbClr val="4096B8"/>
    <a:srgbClr val="D9AB16"/>
    <a:srgbClr val="79A32A"/>
    <a:srgbClr val="FFFFFF"/>
    <a:srgbClr val="8F4693"/>
    <a:srgbClr val="2F5079"/>
    <a:srgbClr val="E9458C"/>
    <a:srgbClr val="000000"/>
    <a:srgbClr val="008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D0A0C-6700-425C-BD0B-487742F91735}" v="1" dt="2024-07-17T08:23:06.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75" autoAdjust="0"/>
  </p:normalViewPr>
  <p:slideViewPr>
    <p:cSldViewPr showGuides="1">
      <p:cViewPr varScale="1">
        <p:scale>
          <a:sx n="85" d="100"/>
          <a:sy n="85" d="100"/>
        </p:scale>
        <p:origin x="2160" y="84"/>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ockman" userId="S::juliac@actuaries.org.uk::e1cabce4-d3de-4fcc-a077-a9cf63c60120" providerId="AD" clId="Web-{A010D495-4140-E569-D5C7-7FCCB7F82C1B}"/>
    <pc:docChg chg="modSld">
      <pc:chgData name="Julia Cockman" userId="S::juliac@actuaries.org.uk::e1cabce4-d3de-4fcc-a077-a9cf63c60120" providerId="AD" clId="Web-{A010D495-4140-E569-D5C7-7FCCB7F82C1B}" dt="2024-07-04T08:42:46.599" v="1"/>
      <pc:docMkLst>
        <pc:docMk/>
      </pc:docMkLst>
      <pc:sldChg chg="modSp">
        <pc:chgData name="Julia Cockman" userId="S::juliac@actuaries.org.uk::e1cabce4-d3de-4fcc-a077-a9cf63c60120" providerId="AD" clId="Web-{A010D495-4140-E569-D5C7-7FCCB7F82C1B}" dt="2024-07-04T08:42:46.599" v="1"/>
        <pc:sldMkLst>
          <pc:docMk/>
          <pc:sldMk cId="152188796" sldId="302"/>
        </pc:sldMkLst>
        <pc:graphicFrameChg chg="mod modGraphic">
          <ac:chgData name="Julia Cockman" userId="S::juliac@actuaries.org.uk::e1cabce4-d3de-4fcc-a077-a9cf63c60120" providerId="AD" clId="Web-{A010D495-4140-E569-D5C7-7FCCB7F82C1B}" dt="2024-07-04T08:42:46.599" v="1"/>
          <ac:graphicFrameMkLst>
            <pc:docMk/>
            <pc:sldMk cId="152188796" sldId="302"/>
            <ac:graphicFrameMk id="5" creationId="{951E1820-B743-BC10-DED2-47B1A6670839}"/>
          </ac:graphicFrameMkLst>
        </pc:graphicFrameChg>
      </pc:sldChg>
    </pc:docChg>
  </pc:docChgLst>
  <pc:docChgLst>
    <pc:chgData name="Julia Cockman" userId="S::juliac@actuaries.org.uk::e1cabce4-d3de-4fcc-a077-a9cf63c60120" providerId="AD" clId="Web-{92945C14-582E-9803-5071-A3B05F2AEB8D}"/>
    <pc:docChg chg="addSld modSld">
      <pc:chgData name="Julia Cockman" userId="S::juliac@actuaries.org.uk::e1cabce4-d3de-4fcc-a077-a9cf63c60120" providerId="AD" clId="Web-{92945C14-582E-9803-5071-A3B05F2AEB8D}" dt="2024-07-05T09:58:26.659" v="101" actId="14100"/>
      <pc:docMkLst>
        <pc:docMk/>
      </pc:docMkLst>
      <pc:sldChg chg="modSp">
        <pc:chgData name="Julia Cockman" userId="S::juliac@actuaries.org.uk::e1cabce4-d3de-4fcc-a077-a9cf63c60120" providerId="AD" clId="Web-{92945C14-582E-9803-5071-A3B05F2AEB8D}" dt="2024-07-05T09:58:00.143" v="99" actId="20577"/>
        <pc:sldMkLst>
          <pc:docMk/>
          <pc:sldMk cId="1527229217" sldId="279"/>
        </pc:sldMkLst>
        <pc:spChg chg="mod">
          <ac:chgData name="Julia Cockman" userId="S::juliac@actuaries.org.uk::e1cabce4-d3de-4fcc-a077-a9cf63c60120" providerId="AD" clId="Web-{92945C14-582E-9803-5071-A3B05F2AEB8D}" dt="2024-07-05T09:58:00.143" v="99" actId="20577"/>
          <ac:spMkLst>
            <pc:docMk/>
            <pc:sldMk cId="1527229217" sldId="279"/>
            <ac:spMk id="8" creationId="{00000000-0000-0000-0000-000000000000}"/>
          </ac:spMkLst>
        </pc:spChg>
      </pc:sldChg>
      <pc:sldChg chg="modSp">
        <pc:chgData name="Julia Cockman" userId="S::juliac@actuaries.org.uk::e1cabce4-d3de-4fcc-a077-a9cf63c60120" providerId="AD" clId="Web-{92945C14-582E-9803-5071-A3B05F2AEB8D}" dt="2024-07-05T09:58:26.659" v="101" actId="14100"/>
        <pc:sldMkLst>
          <pc:docMk/>
          <pc:sldMk cId="1075087806" sldId="298"/>
        </pc:sldMkLst>
        <pc:spChg chg="mod">
          <ac:chgData name="Julia Cockman" userId="S::juliac@actuaries.org.uk::e1cabce4-d3de-4fcc-a077-a9cf63c60120" providerId="AD" clId="Web-{92945C14-582E-9803-5071-A3B05F2AEB8D}" dt="2024-07-05T09:58:26.659" v="101" actId="14100"/>
          <ac:spMkLst>
            <pc:docMk/>
            <pc:sldMk cId="1075087806" sldId="298"/>
            <ac:spMk id="8" creationId="{00000000-0000-0000-0000-000000000000}"/>
          </ac:spMkLst>
        </pc:spChg>
      </pc:sldChg>
      <pc:sldChg chg="modSp new">
        <pc:chgData name="Julia Cockman" userId="S::juliac@actuaries.org.uk::e1cabce4-d3de-4fcc-a077-a9cf63c60120" providerId="AD" clId="Web-{92945C14-582E-9803-5071-A3B05F2AEB8D}" dt="2024-07-05T09:49:47.785" v="28" actId="20577"/>
        <pc:sldMkLst>
          <pc:docMk/>
          <pc:sldMk cId="2931417028" sldId="312"/>
        </pc:sldMkLst>
        <pc:spChg chg="mod">
          <ac:chgData name="Julia Cockman" userId="S::juliac@actuaries.org.uk::e1cabce4-d3de-4fcc-a077-a9cf63c60120" providerId="AD" clId="Web-{92945C14-582E-9803-5071-A3B05F2AEB8D}" dt="2024-07-05T09:48:35.596" v="11" actId="14100"/>
          <ac:spMkLst>
            <pc:docMk/>
            <pc:sldMk cId="2931417028" sldId="312"/>
            <ac:spMk id="2" creationId="{4113453A-9729-9637-6713-26BF331FEE6E}"/>
          </ac:spMkLst>
        </pc:spChg>
        <pc:spChg chg="mod">
          <ac:chgData name="Julia Cockman" userId="S::juliac@actuaries.org.uk::e1cabce4-d3de-4fcc-a077-a9cf63c60120" providerId="AD" clId="Web-{92945C14-582E-9803-5071-A3B05F2AEB8D}" dt="2024-07-05T09:49:47.785" v="28" actId="20577"/>
          <ac:spMkLst>
            <pc:docMk/>
            <pc:sldMk cId="2931417028" sldId="312"/>
            <ac:spMk id="3" creationId="{FD2B2C47-4CF1-196B-8B1A-E324919F6E1D}"/>
          </ac:spMkLst>
        </pc:spChg>
      </pc:sldChg>
      <pc:sldChg chg="modSp add replId">
        <pc:chgData name="Julia Cockman" userId="S::juliac@actuaries.org.uk::e1cabce4-d3de-4fcc-a077-a9cf63c60120" providerId="AD" clId="Web-{92945C14-582E-9803-5071-A3B05F2AEB8D}" dt="2024-07-05T09:52:39.275" v="48" actId="20577"/>
        <pc:sldMkLst>
          <pc:docMk/>
          <pc:sldMk cId="1201886342" sldId="313"/>
        </pc:sldMkLst>
        <pc:spChg chg="mod">
          <ac:chgData name="Julia Cockman" userId="S::juliac@actuaries.org.uk::e1cabce4-d3de-4fcc-a077-a9cf63c60120" providerId="AD" clId="Web-{92945C14-582E-9803-5071-A3B05F2AEB8D}" dt="2024-07-05T09:50:20.474" v="30" actId="20577"/>
          <ac:spMkLst>
            <pc:docMk/>
            <pc:sldMk cId="1201886342" sldId="313"/>
            <ac:spMk id="2" creationId="{4113453A-9729-9637-6713-26BF331FEE6E}"/>
          </ac:spMkLst>
        </pc:spChg>
        <pc:spChg chg="mod">
          <ac:chgData name="Julia Cockman" userId="S::juliac@actuaries.org.uk::e1cabce4-d3de-4fcc-a077-a9cf63c60120" providerId="AD" clId="Web-{92945C14-582E-9803-5071-A3B05F2AEB8D}" dt="2024-07-05T09:52:39.275" v="48" actId="20577"/>
          <ac:spMkLst>
            <pc:docMk/>
            <pc:sldMk cId="1201886342" sldId="313"/>
            <ac:spMk id="3" creationId="{FD2B2C47-4CF1-196B-8B1A-E324919F6E1D}"/>
          </ac:spMkLst>
        </pc:spChg>
      </pc:sldChg>
      <pc:sldChg chg="modSp add replId">
        <pc:chgData name="Julia Cockman" userId="S::juliac@actuaries.org.uk::e1cabce4-d3de-4fcc-a077-a9cf63c60120" providerId="AD" clId="Web-{92945C14-582E-9803-5071-A3B05F2AEB8D}" dt="2024-07-05T09:57:12.438" v="95" actId="20577"/>
        <pc:sldMkLst>
          <pc:docMk/>
          <pc:sldMk cId="625300720" sldId="314"/>
        </pc:sldMkLst>
        <pc:spChg chg="mod">
          <ac:chgData name="Julia Cockman" userId="S::juliac@actuaries.org.uk::e1cabce4-d3de-4fcc-a077-a9cf63c60120" providerId="AD" clId="Web-{92945C14-582E-9803-5071-A3B05F2AEB8D}" dt="2024-07-05T09:53:58.949" v="51" actId="20577"/>
          <ac:spMkLst>
            <pc:docMk/>
            <pc:sldMk cId="625300720" sldId="314"/>
            <ac:spMk id="2" creationId="{4113453A-9729-9637-6713-26BF331FEE6E}"/>
          </ac:spMkLst>
        </pc:spChg>
        <pc:spChg chg="mod">
          <ac:chgData name="Julia Cockman" userId="S::juliac@actuaries.org.uk::e1cabce4-d3de-4fcc-a077-a9cf63c60120" providerId="AD" clId="Web-{92945C14-582E-9803-5071-A3B05F2AEB8D}" dt="2024-07-05T09:57:12.438" v="95" actId="20577"/>
          <ac:spMkLst>
            <pc:docMk/>
            <pc:sldMk cId="625300720" sldId="314"/>
            <ac:spMk id="3" creationId="{FD2B2C47-4CF1-196B-8B1A-E324919F6E1D}"/>
          </ac:spMkLst>
        </pc:spChg>
      </pc:sldChg>
    </pc:docChg>
  </pc:docChgLst>
  <pc:docChgLst>
    <pc:chgData name="Julia Cockman" userId="e1cabce4-d3de-4fcc-a077-a9cf63c60120" providerId="ADAL" clId="{1E4D0A0C-6700-425C-BD0B-487742F91735}"/>
    <pc:docChg chg="custSel delSld modSld">
      <pc:chgData name="Julia Cockman" userId="e1cabce4-d3de-4fcc-a077-a9cf63c60120" providerId="ADAL" clId="{1E4D0A0C-6700-425C-BD0B-487742F91735}" dt="2024-07-17T13:16:24.927" v="3422" actId="2696"/>
      <pc:docMkLst>
        <pc:docMk/>
      </pc:docMkLst>
      <pc:sldChg chg="modSp mod modNotesTx">
        <pc:chgData name="Julia Cockman" userId="e1cabce4-d3de-4fcc-a077-a9cf63c60120" providerId="ADAL" clId="{1E4D0A0C-6700-425C-BD0B-487742F91735}" dt="2024-07-17T12:53:55.577" v="3421" actId="20577"/>
        <pc:sldMkLst>
          <pc:docMk/>
          <pc:sldMk cId="1527229217" sldId="279"/>
        </pc:sldMkLst>
        <pc:spChg chg="mod">
          <ac:chgData name="Julia Cockman" userId="e1cabce4-d3de-4fcc-a077-a9cf63c60120" providerId="ADAL" clId="{1E4D0A0C-6700-425C-BD0B-487742F91735}" dt="2024-07-17T12:53:46.724" v="3416" actId="20577"/>
          <ac:spMkLst>
            <pc:docMk/>
            <pc:sldMk cId="1527229217" sldId="279"/>
            <ac:spMk id="8" creationId="{00000000-0000-0000-0000-000000000000}"/>
          </ac:spMkLst>
        </pc:spChg>
      </pc:sldChg>
      <pc:sldChg chg="del">
        <pc:chgData name="Julia Cockman" userId="e1cabce4-d3de-4fcc-a077-a9cf63c60120" providerId="ADAL" clId="{1E4D0A0C-6700-425C-BD0B-487742F91735}" dt="2024-07-15T13:22:47.981" v="0" actId="2696"/>
        <pc:sldMkLst>
          <pc:docMk/>
          <pc:sldMk cId="261729253" sldId="296"/>
        </pc:sldMkLst>
      </pc:sldChg>
      <pc:sldChg chg="modNotesTx">
        <pc:chgData name="Julia Cockman" userId="e1cabce4-d3de-4fcc-a077-a9cf63c60120" providerId="ADAL" clId="{1E4D0A0C-6700-425C-BD0B-487742F91735}" dt="2024-07-17T10:17:23.790" v="2469" actId="20577"/>
        <pc:sldMkLst>
          <pc:docMk/>
          <pc:sldMk cId="1075087806" sldId="298"/>
        </pc:sldMkLst>
      </pc:sldChg>
      <pc:sldChg chg="modNotesTx">
        <pc:chgData name="Julia Cockman" userId="e1cabce4-d3de-4fcc-a077-a9cf63c60120" providerId="ADAL" clId="{1E4D0A0C-6700-425C-BD0B-487742F91735}" dt="2024-07-17T10:21:59.518" v="3035" actId="20577"/>
        <pc:sldMkLst>
          <pc:docMk/>
          <pc:sldMk cId="152188796" sldId="302"/>
        </pc:sldMkLst>
      </pc:sldChg>
      <pc:sldChg chg="modNotesTx">
        <pc:chgData name="Julia Cockman" userId="e1cabce4-d3de-4fcc-a077-a9cf63c60120" providerId="ADAL" clId="{1E4D0A0C-6700-425C-BD0B-487742F91735}" dt="2024-07-17T10:27:45.413" v="3384" actId="20577"/>
        <pc:sldMkLst>
          <pc:docMk/>
          <pc:sldMk cId="4058700710" sldId="303"/>
        </pc:sldMkLst>
      </pc:sldChg>
      <pc:sldChg chg="del modNotesTx">
        <pc:chgData name="Julia Cockman" userId="e1cabce4-d3de-4fcc-a077-a9cf63c60120" providerId="ADAL" clId="{1E4D0A0C-6700-425C-BD0B-487742F91735}" dt="2024-07-17T13:16:24.927" v="3422" actId="2696"/>
        <pc:sldMkLst>
          <pc:docMk/>
          <pc:sldMk cId="710530225" sldId="304"/>
        </pc:sldMkLst>
      </pc:sldChg>
      <pc:sldChg chg="modNotesTx">
        <pc:chgData name="Julia Cockman" userId="e1cabce4-d3de-4fcc-a077-a9cf63c60120" providerId="ADAL" clId="{1E4D0A0C-6700-425C-BD0B-487742F91735}" dt="2024-07-17T10:18:07.501" v="2474" actId="20577"/>
        <pc:sldMkLst>
          <pc:docMk/>
          <pc:sldMk cId="2663600815" sldId="305"/>
        </pc:sldMkLst>
      </pc:sldChg>
      <pc:sldChg chg="modNotesTx">
        <pc:chgData name="Julia Cockman" userId="e1cabce4-d3de-4fcc-a077-a9cf63c60120" providerId="ADAL" clId="{1E4D0A0C-6700-425C-BD0B-487742F91735}" dt="2024-07-17T10:23:03.213" v="3145" actId="20577"/>
        <pc:sldMkLst>
          <pc:docMk/>
          <pc:sldMk cId="1859941286" sldId="306"/>
        </pc:sldMkLst>
      </pc:sldChg>
      <pc:sldChg chg="modNotesTx">
        <pc:chgData name="Julia Cockman" userId="e1cabce4-d3de-4fcc-a077-a9cf63c60120" providerId="ADAL" clId="{1E4D0A0C-6700-425C-BD0B-487742F91735}" dt="2024-07-17T08:09:58.992" v="1200" actId="20577"/>
        <pc:sldMkLst>
          <pc:docMk/>
          <pc:sldMk cId="2824552749" sldId="307"/>
        </pc:sldMkLst>
      </pc:sldChg>
      <pc:sldChg chg="modNotesTx">
        <pc:chgData name="Julia Cockman" userId="e1cabce4-d3de-4fcc-a077-a9cf63c60120" providerId="ADAL" clId="{1E4D0A0C-6700-425C-BD0B-487742F91735}" dt="2024-07-15T13:33:15.975" v="824" actId="20577"/>
        <pc:sldMkLst>
          <pc:docMk/>
          <pc:sldMk cId="2223919708" sldId="308"/>
        </pc:sldMkLst>
      </pc:sldChg>
      <pc:sldChg chg="modNotesTx">
        <pc:chgData name="Julia Cockman" userId="e1cabce4-d3de-4fcc-a077-a9cf63c60120" providerId="ADAL" clId="{1E4D0A0C-6700-425C-BD0B-487742F91735}" dt="2024-07-17T08:08:12.350" v="1195" actId="20577"/>
        <pc:sldMkLst>
          <pc:docMk/>
          <pc:sldMk cId="1077598341" sldId="309"/>
        </pc:sldMkLst>
      </pc:sldChg>
      <pc:sldChg chg="modNotesTx">
        <pc:chgData name="Julia Cockman" userId="e1cabce4-d3de-4fcc-a077-a9cf63c60120" providerId="ADAL" clId="{1E4D0A0C-6700-425C-BD0B-487742F91735}" dt="2024-07-17T08:10:36.171" v="1262" actId="20577"/>
        <pc:sldMkLst>
          <pc:docMk/>
          <pc:sldMk cId="1961833136" sldId="311"/>
        </pc:sldMkLst>
      </pc:sldChg>
      <pc:sldChg chg="modNotesTx">
        <pc:chgData name="Julia Cockman" userId="e1cabce4-d3de-4fcc-a077-a9cf63c60120" providerId="ADAL" clId="{1E4D0A0C-6700-425C-BD0B-487742F91735}" dt="2024-07-17T08:11:45.252" v="1414" actId="20577"/>
        <pc:sldMkLst>
          <pc:docMk/>
          <pc:sldMk cId="2931417028" sldId="312"/>
        </pc:sldMkLst>
      </pc:sldChg>
      <pc:sldChg chg="modNotesTx">
        <pc:chgData name="Julia Cockman" userId="e1cabce4-d3de-4fcc-a077-a9cf63c60120" providerId="ADAL" clId="{1E4D0A0C-6700-425C-BD0B-487742F91735}" dt="2024-07-17T08:12:23.068" v="1475" actId="20577"/>
        <pc:sldMkLst>
          <pc:docMk/>
          <pc:sldMk cId="1201886342" sldId="313"/>
        </pc:sldMkLst>
      </pc:sldChg>
      <pc:sldChg chg="modNotesTx">
        <pc:chgData name="Julia Cockman" userId="e1cabce4-d3de-4fcc-a077-a9cf63c60120" providerId="ADAL" clId="{1E4D0A0C-6700-425C-BD0B-487742F91735}" dt="2024-07-17T08:28:46.173" v="2465" actId="20577"/>
        <pc:sldMkLst>
          <pc:docMk/>
          <pc:sldMk cId="625300720" sldId="314"/>
        </pc:sldMkLst>
      </pc:sldChg>
    </pc:docChg>
  </pc:docChgLst>
  <pc:docChgLst>
    <pc:chgData name="Julia Cockman" userId="S::juliac@actuaries.org.uk::e1cabce4-d3de-4fcc-a077-a9cf63c60120" providerId="AD" clId="Web-{C6AA6096-8C53-A383-DD22-772B3AA34066}"/>
    <pc:docChg chg="addSld modSld">
      <pc:chgData name="Julia Cockman" userId="S::juliac@actuaries.org.uk::e1cabce4-d3de-4fcc-a077-a9cf63c60120" providerId="AD" clId="Web-{C6AA6096-8C53-A383-DD22-772B3AA34066}" dt="2024-07-04T08:58:35.217" v="137" actId="20577"/>
      <pc:docMkLst>
        <pc:docMk/>
      </pc:docMkLst>
      <pc:sldChg chg="modSp">
        <pc:chgData name="Julia Cockman" userId="S::juliac@actuaries.org.uk::e1cabce4-d3de-4fcc-a077-a9cf63c60120" providerId="AD" clId="Web-{C6AA6096-8C53-A383-DD22-772B3AA34066}" dt="2024-07-04T08:58:35.217" v="137" actId="20577"/>
        <pc:sldMkLst>
          <pc:docMk/>
          <pc:sldMk cId="710530225" sldId="304"/>
        </pc:sldMkLst>
        <pc:spChg chg="mod">
          <ac:chgData name="Julia Cockman" userId="S::juliac@actuaries.org.uk::e1cabce4-d3de-4fcc-a077-a9cf63c60120" providerId="AD" clId="Web-{C6AA6096-8C53-A383-DD22-772B3AA34066}" dt="2024-07-04T08:58:35.217" v="137" actId="20577"/>
          <ac:spMkLst>
            <pc:docMk/>
            <pc:sldMk cId="710530225" sldId="304"/>
            <ac:spMk id="8" creationId="{00000000-0000-0000-0000-000000000000}"/>
          </ac:spMkLst>
        </pc:spChg>
      </pc:sldChg>
      <pc:sldChg chg="modSp">
        <pc:chgData name="Julia Cockman" userId="S::juliac@actuaries.org.uk::e1cabce4-d3de-4fcc-a077-a9cf63c60120" providerId="AD" clId="Web-{C6AA6096-8C53-A383-DD22-772B3AA34066}" dt="2024-07-04T08:55:13.446" v="132"/>
        <pc:sldMkLst>
          <pc:docMk/>
          <pc:sldMk cId="1859941286" sldId="306"/>
        </pc:sldMkLst>
        <pc:graphicFrameChg chg="mod modGraphic">
          <ac:chgData name="Julia Cockman" userId="S::juliac@actuaries.org.uk::e1cabce4-d3de-4fcc-a077-a9cf63c60120" providerId="AD" clId="Web-{C6AA6096-8C53-A383-DD22-772B3AA34066}" dt="2024-07-04T08:55:13.446" v="132"/>
          <ac:graphicFrameMkLst>
            <pc:docMk/>
            <pc:sldMk cId="1859941286" sldId="306"/>
            <ac:graphicFrameMk id="2" creationId="{00000000-0000-0000-0000-000000000000}"/>
          </ac:graphicFrameMkLst>
        </pc:graphicFrameChg>
      </pc:sldChg>
      <pc:sldChg chg="modSp">
        <pc:chgData name="Julia Cockman" userId="S::juliac@actuaries.org.uk::e1cabce4-d3de-4fcc-a077-a9cf63c60120" providerId="AD" clId="Web-{C6AA6096-8C53-A383-DD22-772B3AA34066}" dt="2024-07-04T08:55:04.180" v="124"/>
        <pc:sldMkLst>
          <pc:docMk/>
          <pc:sldMk cId="2824552749" sldId="307"/>
        </pc:sldMkLst>
        <pc:graphicFrameChg chg="mod modGraphic">
          <ac:chgData name="Julia Cockman" userId="S::juliac@actuaries.org.uk::e1cabce4-d3de-4fcc-a077-a9cf63c60120" providerId="AD" clId="Web-{C6AA6096-8C53-A383-DD22-772B3AA34066}" dt="2024-07-04T08:55:04.180" v="124"/>
          <ac:graphicFrameMkLst>
            <pc:docMk/>
            <pc:sldMk cId="2824552749" sldId="307"/>
            <ac:graphicFrameMk id="2" creationId="{00000000-0000-0000-0000-000000000000}"/>
          </ac:graphicFrameMkLst>
        </pc:graphicFrameChg>
      </pc:sldChg>
      <pc:sldChg chg="modSp">
        <pc:chgData name="Julia Cockman" userId="S::juliac@actuaries.org.uk::e1cabce4-d3de-4fcc-a077-a9cf63c60120" providerId="AD" clId="Web-{C6AA6096-8C53-A383-DD22-772B3AA34066}" dt="2024-07-04T08:55:09.165" v="128"/>
        <pc:sldMkLst>
          <pc:docMk/>
          <pc:sldMk cId="2223919708" sldId="308"/>
        </pc:sldMkLst>
        <pc:graphicFrameChg chg="mod modGraphic">
          <ac:chgData name="Julia Cockman" userId="S::juliac@actuaries.org.uk::e1cabce4-d3de-4fcc-a077-a9cf63c60120" providerId="AD" clId="Web-{C6AA6096-8C53-A383-DD22-772B3AA34066}" dt="2024-07-04T08:55:09.165" v="128"/>
          <ac:graphicFrameMkLst>
            <pc:docMk/>
            <pc:sldMk cId="2223919708" sldId="308"/>
            <ac:graphicFrameMk id="2" creationId="{00000000-0000-0000-0000-000000000000}"/>
          </ac:graphicFrameMkLst>
        </pc:graphicFrameChg>
      </pc:sldChg>
      <pc:sldChg chg="modSp">
        <pc:chgData name="Julia Cockman" userId="S::juliac@actuaries.org.uk::e1cabce4-d3de-4fcc-a077-a9cf63c60120" providerId="AD" clId="Web-{C6AA6096-8C53-A383-DD22-772B3AA34066}" dt="2024-07-04T08:54:37.507" v="118"/>
        <pc:sldMkLst>
          <pc:docMk/>
          <pc:sldMk cId="3996448097" sldId="310"/>
        </pc:sldMkLst>
        <pc:graphicFrameChg chg="mod modGraphic">
          <ac:chgData name="Julia Cockman" userId="S::juliac@actuaries.org.uk::e1cabce4-d3de-4fcc-a077-a9cf63c60120" providerId="AD" clId="Web-{C6AA6096-8C53-A383-DD22-772B3AA34066}" dt="2024-07-04T08:54:37.507" v="118"/>
          <ac:graphicFrameMkLst>
            <pc:docMk/>
            <pc:sldMk cId="3996448097" sldId="310"/>
            <ac:graphicFrameMk id="5" creationId="{00000000-0000-0000-0000-000000000000}"/>
          </ac:graphicFrameMkLst>
        </pc:graphicFrameChg>
      </pc:sldChg>
      <pc:sldChg chg="modSp add replId">
        <pc:chgData name="Julia Cockman" userId="S::juliac@actuaries.org.uk::e1cabce4-d3de-4fcc-a077-a9cf63c60120" providerId="AD" clId="Web-{C6AA6096-8C53-A383-DD22-772B3AA34066}" dt="2024-07-04T08:54:42.023" v="120"/>
        <pc:sldMkLst>
          <pc:docMk/>
          <pc:sldMk cId="1961833136" sldId="311"/>
        </pc:sldMkLst>
        <pc:graphicFrameChg chg="mod modGraphic">
          <ac:chgData name="Julia Cockman" userId="S::juliac@actuaries.org.uk::e1cabce4-d3de-4fcc-a077-a9cf63c60120" providerId="AD" clId="Web-{C6AA6096-8C53-A383-DD22-772B3AA34066}" dt="2024-07-04T08:54:42.023" v="120"/>
          <ac:graphicFrameMkLst>
            <pc:docMk/>
            <pc:sldMk cId="1961833136" sldId="311"/>
            <ac:graphicFrameMk id="5" creationId="{00000000-0000-0000-0000-000000000000}"/>
          </ac:graphicFrameMkLst>
        </pc:graphicFrameChg>
      </pc:sldChg>
    </pc:docChg>
  </pc:docChgLst>
  <pc:docChgLst>
    <pc:chgData name="Alison Gorton" userId="S::alisong@actuaries.org.uk::36c8db32-d0e5-46ec-8fdd-9311c11dd14e" providerId="AD" clId="Web-{55AFDF83-EBA3-27EC-0814-C2DC2EFA5E21}"/>
    <pc:docChg chg="delSld modSld">
      <pc:chgData name="Alison Gorton" userId="S::alisong@actuaries.org.uk::36c8db32-d0e5-46ec-8fdd-9311c11dd14e" providerId="AD" clId="Web-{55AFDF83-EBA3-27EC-0814-C2DC2EFA5E21}" dt="2024-04-10T08:48:11.716" v="418"/>
      <pc:docMkLst>
        <pc:docMk/>
      </pc:docMkLst>
      <pc:sldChg chg="modSp">
        <pc:chgData name="Alison Gorton" userId="S::alisong@actuaries.org.uk::36c8db32-d0e5-46ec-8fdd-9311c11dd14e" providerId="AD" clId="Web-{55AFDF83-EBA3-27EC-0814-C2DC2EFA5E21}" dt="2024-04-10T07:46:11.102" v="0" actId="20577"/>
        <pc:sldMkLst>
          <pc:docMk/>
          <pc:sldMk cId="0" sldId="256"/>
        </pc:sldMkLst>
        <pc:spChg chg="mod">
          <ac:chgData name="Alison Gorton" userId="S::alisong@actuaries.org.uk::36c8db32-d0e5-46ec-8fdd-9311c11dd14e" providerId="AD" clId="Web-{55AFDF83-EBA3-27EC-0814-C2DC2EFA5E21}" dt="2024-04-10T07:46:11.102" v="0" actId="20577"/>
          <ac:spMkLst>
            <pc:docMk/>
            <pc:sldMk cId="0" sldId="256"/>
            <ac:spMk id="2051" creationId="{00000000-0000-0000-0000-000000000000}"/>
          </ac:spMkLst>
        </pc:spChg>
      </pc:sldChg>
      <pc:sldChg chg="modSp del">
        <pc:chgData name="Alison Gorton" userId="S::alisong@actuaries.org.uk::36c8db32-d0e5-46ec-8fdd-9311c11dd14e" providerId="AD" clId="Web-{55AFDF83-EBA3-27EC-0814-C2DC2EFA5E21}" dt="2024-04-10T08:48:11.716" v="418"/>
        <pc:sldMkLst>
          <pc:docMk/>
          <pc:sldMk cId="934072256" sldId="272"/>
        </pc:sldMkLst>
        <pc:spChg chg="mod">
          <ac:chgData name="Alison Gorton" userId="S::alisong@actuaries.org.uk::36c8db32-d0e5-46ec-8fdd-9311c11dd14e" providerId="AD" clId="Web-{55AFDF83-EBA3-27EC-0814-C2DC2EFA5E21}" dt="2024-04-10T07:46:41.759" v="4" actId="20577"/>
          <ac:spMkLst>
            <pc:docMk/>
            <pc:sldMk cId="934072256" sldId="272"/>
            <ac:spMk id="3" creationId="{00000000-0000-0000-0000-000000000000}"/>
          </ac:spMkLst>
        </pc:spChg>
      </pc:sldChg>
      <pc:sldChg chg="del">
        <pc:chgData name="Alison Gorton" userId="S::alisong@actuaries.org.uk::36c8db32-d0e5-46ec-8fdd-9311c11dd14e" providerId="AD" clId="Web-{55AFDF83-EBA3-27EC-0814-C2DC2EFA5E21}" dt="2024-04-10T08:45:55.895" v="409"/>
        <pc:sldMkLst>
          <pc:docMk/>
          <pc:sldMk cId="3991661660" sldId="282"/>
        </pc:sldMkLst>
      </pc:sldChg>
      <pc:sldChg chg="del">
        <pc:chgData name="Alison Gorton" userId="S::alisong@actuaries.org.uk::36c8db32-d0e5-46ec-8fdd-9311c11dd14e" providerId="AD" clId="Web-{55AFDF83-EBA3-27EC-0814-C2DC2EFA5E21}" dt="2024-04-10T08:45:43.972" v="407"/>
        <pc:sldMkLst>
          <pc:docMk/>
          <pc:sldMk cId="2005643223" sldId="290"/>
        </pc:sldMkLst>
      </pc:sldChg>
      <pc:sldChg chg="del">
        <pc:chgData name="Alison Gorton" userId="S::alisong@actuaries.org.uk::36c8db32-d0e5-46ec-8fdd-9311c11dd14e" providerId="AD" clId="Web-{55AFDF83-EBA3-27EC-0814-C2DC2EFA5E21}" dt="2024-04-10T08:45:50.770" v="408"/>
        <pc:sldMkLst>
          <pc:docMk/>
          <pc:sldMk cId="421106672" sldId="291"/>
        </pc:sldMkLst>
      </pc:sldChg>
      <pc:sldChg chg="del">
        <pc:chgData name="Alison Gorton" userId="S::alisong@actuaries.org.uk::36c8db32-d0e5-46ec-8fdd-9311c11dd14e" providerId="AD" clId="Web-{55AFDF83-EBA3-27EC-0814-C2DC2EFA5E21}" dt="2024-04-10T08:45:34.144" v="405"/>
        <pc:sldMkLst>
          <pc:docMk/>
          <pc:sldMk cId="2020451471" sldId="293"/>
        </pc:sldMkLst>
      </pc:sldChg>
      <pc:sldChg chg="del">
        <pc:chgData name="Alison Gorton" userId="S::alisong@actuaries.org.uk::36c8db32-d0e5-46ec-8fdd-9311c11dd14e" providerId="AD" clId="Web-{55AFDF83-EBA3-27EC-0814-C2DC2EFA5E21}" dt="2024-04-10T08:45:26.346" v="404"/>
        <pc:sldMkLst>
          <pc:docMk/>
          <pc:sldMk cId="2384767864" sldId="294"/>
        </pc:sldMkLst>
      </pc:sldChg>
      <pc:sldChg chg="del">
        <pc:chgData name="Alison Gorton" userId="S::alisong@actuaries.org.uk::36c8db32-d0e5-46ec-8fdd-9311c11dd14e" providerId="AD" clId="Web-{55AFDF83-EBA3-27EC-0814-C2DC2EFA5E21}" dt="2024-04-10T08:45:38.425" v="406"/>
        <pc:sldMkLst>
          <pc:docMk/>
          <pc:sldMk cId="2384767864" sldId="295"/>
        </pc:sldMkLst>
      </pc:sldChg>
      <pc:sldChg chg="del">
        <pc:chgData name="Alison Gorton" userId="S::alisong@actuaries.org.uk::36c8db32-d0e5-46ec-8fdd-9311c11dd14e" providerId="AD" clId="Web-{55AFDF83-EBA3-27EC-0814-C2DC2EFA5E21}" dt="2024-04-10T08:08:28.001" v="355"/>
        <pc:sldMkLst>
          <pc:docMk/>
          <pc:sldMk cId="4262242348" sldId="297"/>
        </pc:sldMkLst>
      </pc:sldChg>
      <pc:sldChg chg="modSp">
        <pc:chgData name="Alison Gorton" userId="S::alisong@actuaries.org.uk::36c8db32-d0e5-46ec-8fdd-9311c11dd14e" providerId="AD" clId="Web-{55AFDF83-EBA3-27EC-0814-C2DC2EFA5E21}" dt="2024-04-10T07:50:06.387" v="7" actId="20577"/>
        <pc:sldMkLst>
          <pc:docMk/>
          <pc:sldMk cId="1075087806" sldId="298"/>
        </pc:sldMkLst>
        <pc:spChg chg="mod">
          <ac:chgData name="Alison Gorton" userId="S::alisong@actuaries.org.uk::36c8db32-d0e5-46ec-8fdd-9311c11dd14e" providerId="AD" clId="Web-{55AFDF83-EBA3-27EC-0814-C2DC2EFA5E21}" dt="2024-04-10T07:50:06.387" v="7" actId="20577"/>
          <ac:spMkLst>
            <pc:docMk/>
            <pc:sldMk cId="1075087806" sldId="298"/>
            <ac:spMk id="8" creationId="{00000000-0000-0000-0000-000000000000}"/>
          </ac:spMkLst>
        </pc:spChg>
      </pc:sldChg>
      <pc:sldChg chg="addSp delSp modSp">
        <pc:chgData name="Alison Gorton" userId="S::alisong@actuaries.org.uk::36c8db32-d0e5-46ec-8fdd-9311c11dd14e" providerId="AD" clId="Web-{55AFDF83-EBA3-27EC-0814-C2DC2EFA5E21}" dt="2024-04-10T08:07:33.735" v="353"/>
        <pc:sldMkLst>
          <pc:docMk/>
          <pc:sldMk cId="152188796" sldId="302"/>
        </pc:sldMkLst>
        <pc:spChg chg="mod">
          <ac:chgData name="Alison Gorton" userId="S::alisong@actuaries.org.uk::36c8db32-d0e5-46ec-8fdd-9311c11dd14e" providerId="AD" clId="Web-{55AFDF83-EBA3-27EC-0814-C2DC2EFA5E21}" dt="2024-04-10T08:03:42.277" v="92" actId="14100"/>
          <ac:spMkLst>
            <pc:docMk/>
            <pc:sldMk cId="152188796" sldId="302"/>
            <ac:spMk id="7" creationId="{00000000-0000-0000-0000-000000000000}"/>
          </ac:spMkLst>
        </pc:spChg>
        <pc:graphicFrameChg chg="add del mod modGraphic">
          <ac:chgData name="Alison Gorton" userId="S::alisong@actuaries.org.uk::36c8db32-d0e5-46ec-8fdd-9311c11dd14e" providerId="AD" clId="Web-{55AFDF83-EBA3-27EC-0814-C2DC2EFA5E21}" dt="2024-04-10T08:02:10.448" v="70"/>
          <ac:graphicFrameMkLst>
            <pc:docMk/>
            <pc:sldMk cId="152188796" sldId="302"/>
            <ac:graphicFrameMk id="3" creationId="{2CFA6B77-CFDA-8E35-BC5A-ECB8B37C6311}"/>
          </ac:graphicFrameMkLst>
        </pc:graphicFrameChg>
        <pc:graphicFrameChg chg="add mod modGraphic">
          <ac:chgData name="Alison Gorton" userId="S::alisong@actuaries.org.uk::36c8db32-d0e5-46ec-8fdd-9311c11dd14e" providerId="AD" clId="Web-{55AFDF83-EBA3-27EC-0814-C2DC2EFA5E21}" dt="2024-04-10T08:07:33.735" v="353"/>
          <ac:graphicFrameMkLst>
            <pc:docMk/>
            <pc:sldMk cId="152188796" sldId="302"/>
            <ac:graphicFrameMk id="5" creationId="{951E1820-B743-BC10-DED2-47B1A6670839}"/>
          </ac:graphicFrameMkLst>
        </pc:graphicFrameChg>
        <pc:graphicFrameChg chg="mod modGraphic">
          <ac:chgData name="Alison Gorton" userId="S::alisong@actuaries.org.uk::36c8db32-d0e5-46ec-8fdd-9311c11dd14e" providerId="AD" clId="Web-{55AFDF83-EBA3-27EC-0814-C2DC2EFA5E21}" dt="2024-04-10T08:07:28.813" v="341"/>
          <ac:graphicFrameMkLst>
            <pc:docMk/>
            <pc:sldMk cId="152188796" sldId="302"/>
            <ac:graphicFrameMk id="6" creationId="{00000000-0000-0000-0000-000000000000}"/>
          </ac:graphicFrameMkLst>
        </pc:graphicFrameChg>
      </pc:sldChg>
      <pc:sldChg chg="modSp">
        <pc:chgData name="Alison Gorton" userId="S::alisong@actuaries.org.uk::36c8db32-d0e5-46ec-8fdd-9311c11dd14e" providerId="AD" clId="Web-{55AFDF83-EBA3-27EC-0814-C2DC2EFA5E21}" dt="2024-04-10T08:45:17.268" v="403" actId="20577"/>
        <pc:sldMkLst>
          <pc:docMk/>
          <pc:sldMk cId="4058700710" sldId="303"/>
        </pc:sldMkLst>
        <pc:spChg chg="mod">
          <ac:chgData name="Alison Gorton" userId="S::alisong@actuaries.org.uk::36c8db32-d0e5-46ec-8fdd-9311c11dd14e" providerId="AD" clId="Web-{55AFDF83-EBA3-27EC-0814-C2DC2EFA5E21}" dt="2024-04-10T08:45:17.268" v="403" actId="20577"/>
          <ac:spMkLst>
            <pc:docMk/>
            <pc:sldMk cId="4058700710" sldId="303"/>
            <ac:spMk id="2" creationId="{00000000-0000-0000-0000-000000000000}"/>
          </ac:spMkLst>
        </pc:spChg>
      </pc:sldChg>
      <pc:sldChg chg="modSp">
        <pc:chgData name="Alison Gorton" userId="S::alisong@actuaries.org.uk::36c8db32-d0e5-46ec-8fdd-9311c11dd14e" providerId="AD" clId="Web-{55AFDF83-EBA3-27EC-0814-C2DC2EFA5E21}" dt="2024-04-10T08:47:18.978" v="417" actId="20577"/>
        <pc:sldMkLst>
          <pc:docMk/>
          <pc:sldMk cId="710530225" sldId="304"/>
        </pc:sldMkLst>
        <pc:spChg chg="mod">
          <ac:chgData name="Alison Gorton" userId="S::alisong@actuaries.org.uk::36c8db32-d0e5-46ec-8fdd-9311c11dd14e" providerId="AD" clId="Web-{55AFDF83-EBA3-27EC-0814-C2DC2EFA5E21}" dt="2024-04-10T08:47:18.978" v="417" actId="20577"/>
          <ac:spMkLst>
            <pc:docMk/>
            <pc:sldMk cId="710530225" sldId="304"/>
            <ac:spMk id="8" creationId="{00000000-0000-0000-0000-000000000000}"/>
          </ac:spMkLst>
        </pc:spChg>
      </pc:sldChg>
      <pc:sldChg chg="modSp">
        <pc:chgData name="Alison Gorton" userId="S::alisong@actuaries.org.uk::36c8db32-d0e5-46ec-8fdd-9311c11dd14e" providerId="AD" clId="Web-{55AFDF83-EBA3-27EC-0814-C2DC2EFA5E21}" dt="2024-04-10T08:08:13.220" v="354" actId="1076"/>
        <pc:sldMkLst>
          <pc:docMk/>
          <pc:sldMk cId="1859941286" sldId="306"/>
        </pc:sldMkLst>
        <pc:graphicFrameChg chg="mod">
          <ac:chgData name="Alison Gorton" userId="S::alisong@actuaries.org.uk::36c8db32-d0e5-46ec-8fdd-9311c11dd14e" providerId="AD" clId="Web-{55AFDF83-EBA3-27EC-0814-C2DC2EFA5E21}" dt="2024-04-10T08:08:13.220" v="354" actId="1076"/>
          <ac:graphicFrameMkLst>
            <pc:docMk/>
            <pc:sldMk cId="1859941286" sldId="306"/>
            <ac:graphicFrameMk id="2" creationId="{00000000-0000-0000-0000-000000000000}"/>
          </ac:graphicFrameMkLst>
        </pc:graphicFrameChg>
      </pc:sldChg>
      <pc:sldChg chg="del">
        <pc:chgData name="Alison Gorton" userId="S::alisong@actuaries.org.uk::36c8db32-d0e5-46ec-8fdd-9311c11dd14e" providerId="AD" clId="Web-{55AFDF83-EBA3-27EC-0814-C2DC2EFA5E21}" dt="2024-04-10T08:08:34.619" v="356"/>
        <pc:sldMkLst>
          <pc:docMk/>
          <pc:sldMk cId="2545163642"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a:t>
            </a:fld>
            <a:endParaRPr lang="en-GB"/>
          </a:p>
        </p:txBody>
      </p:sp>
    </p:spTree>
    <p:extLst>
      <p:ext uri="{BB962C8B-B14F-4D97-AF65-F5344CB8AC3E}">
        <p14:creationId xmlns:p14="http://schemas.microsoft.com/office/powerpoint/2010/main" val="14776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a:t>
            </a:r>
            <a:r>
              <a:rPr lang="en-GB" baseline="0" dirty="0"/>
              <a:t> let’s look at one of the Competencies in more detail. 3.9. ‘Justify professional opinion in the face of questioning. Some examples of the things you may look to show. So this example would be worth 1 credit and isn’t mandatory.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17407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each PPD entry you will need to complete an Activity Description and a learning outcome. As the name suggests the activity description should focus on the details of the activity itself. This should consist of (read out slide)</a:t>
            </a:r>
          </a:p>
        </p:txBody>
      </p:sp>
      <p:sp>
        <p:nvSpPr>
          <p:cNvPr id="4" name="Slide Number Placeholder 3"/>
          <p:cNvSpPr>
            <a:spLocks noGrp="1"/>
          </p:cNvSpPr>
          <p:nvPr>
            <p:ph type="sldNum" sz="quarter" idx="5"/>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175083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learning outcome is a self-reflective piece which describes what learning or development you took from the activity. As a guide, you should consider (read out slide)</a:t>
            </a:r>
          </a:p>
        </p:txBody>
      </p:sp>
      <p:sp>
        <p:nvSpPr>
          <p:cNvPr id="4" name="Slide Number Placeholder 3"/>
          <p:cNvSpPr>
            <a:spLocks noGrp="1"/>
          </p:cNvSpPr>
          <p:nvPr>
            <p:ph type="sldNum" sz="quarter" idx="5"/>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3192847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also need to complete at least 2 hours of formal learning each year. For formal learning, you will also complete an activity description and a learning outcome, and the same rules apply as on the previous slides. The learning outcome should focus on lessons learned and how you will apply this knowledge going forward. Formal learning activities should be relevant to your role and address a development need.</a:t>
            </a:r>
          </a:p>
          <a:p>
            <a:endParaRPr lang="en-GB" dirty="0"/>
          </a:p>
          <a:p>
            <a:r>
              <a:rPr lang="en-GB" dirty="0"/>
              <a:t>You also cannot use any activities recorded for your CPD as formal learning hours for PPD.</a:t>
            </a:r>
          </a:p>
        </p:txBody>
      </p:sp>
      <p:sp>
        <p:nvSpPr>
          <p:cNvPr id="4" name="Slide Number Placeholder 3"/>
          <p:cNvSpPr>
            <a:spLocks noGrp="1"/>
          </p:cNvSpPr>
          <p:nvPr>
            <p:ph type="sldNum" sz="quarter" idx="5"/>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220712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Monthly,</a:t>
            </a:r>
            <a:r>
              <a:rPr lang="en-GB" baseline="0" dirty="0"/>
              <a:t> our system will generate </a:t>
            </a:r>
            <a:r>
              <a:rPr lang="en-GB" baseline="0" dirty="0" err="1"/>
              <a:t>randomally</a:t>
            </a:r>
            <a:r>
              <a:rPr lang="en-GB" baseline="0" dirty="0"/>
              <a:t> a batch of PPD entries to audit. We will then go into the submitted records and look at the examples of you have given against the standards we expect to see. If we believe further revisions are required we will reach out to you and request these.</a:t>
            </a:r>
          </a:p>
          <a:p>
            <a:endParaRPr lang="en-GB" baseline="0" dirty="0"/>
          </a:p>
          <a:p>
            <a:r>
              <a:rPr lang="en-GB" baseline="0" dirty="0"/>
              <a:t>It is also Important that you discuss your entries with your supervisor/line manager etc. During an audit, we will check with your supervisor to 1) check to see if you’ve done that activity and 2) if that activity is an accurate reflection of what you did. </a:t>
            </a:r>
          </a:p>
          <a:p>
            <a:endParaRPr lang="en-GB" baseline="0" dirty="0"/>
          </a:p>
          <a:p>
            <a:r>
              <a:rPr lang="en-GB" dirty="0"/>
              <a:t>You also need to make sure you met the minimum number of credits and formal learning hours each year. Otherwise, you may risk losing a year’s worth of PPD that may not be counted towards your qualification.</a:t>
            </a:r>
          </a:p>
        </p:txBody>
      </p:sp>
      <p:sp>
        <p:nvSpPr>
          <p:cNvPr id="4" name="Slide Number Placeholder 3"/>
          <p:cNvSpPr>
            <a:spLocks noGrp="1"/>
          </p:cNvSpPr>
          <p:nvPr>
            <p:ph type="sldNum" sz="quarter" idx="10"/>
          </p:nvPr>
        </p:nvSpPr>
        <p:spPr/>
        <p:txBody>
          <a:bodyPr/>
          <a:lstStyle/>
          <a:p>
            <a:fld id="{0C75E569-FA29-4591-9ED9-413A86DC2D18}" type="slidenum">
              <a:rPr lang="en-GB" smtClean="0"/>
              <a:pPr/>
              <a:t>14</a:t>
            </a:fld>
            <a:endParaRPr lang="en-GB"/>
          </a:p>
        </p:txBody>
      </p:sp>
    </p:spTree>
    <p:extLst>
      <p:ext uri="{BB962C8B-B14F-4D97-AF65-F5344CB8AC3E}">
        <p14:creationId xmlns:p14="http://schemas.microsoft.com/office/powerpoint/2010/main" val="96917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information related to PPD, including FAQs and the guides, can be found on the PPD page of the </a:t>
            </a:r>
            <a:r>
              <a:rPr lang="en-GB" dirty="0" err="1"/>
              <a:t>IFoA</a:t>
            </a:r>
            <a:r>
              <a:rPr lang="en-GB" dirty="0"/>
              <a:t> website.</a:t>
            </a:r>
          </a:p>
        </p:txBody>
      </p:sp>
      <p:sp>
        <p:nvSpPr>
          <p:cNvPr id="4" name="Slide Number Placeholder 3"/>
          <p:cNvSpPr>
            <a:spLocks noGrp="1"/>
          </p:cNvSpPr>
          <p:nvPr>
            <p:ph type="sldNum" sz="quarter" idx="10"/>
          </p:nvPr>
        </p:nvSpPr>
        <p:spPr/>
        <p:txBody>
          <a:bodyPr/>
          <a:lstStyle/>
          <a:p>
            <a:fld id="{0C75E569-FA29-4591-9ED9-413A86DC2D18}" type="slidenum">
              <a:rPr lang="en-GB" smtClean="0"/>
              <a:pPr/>
              <a:t>15</a:t>
            </a:fld>
            <a:endParaRPr lang="en-GB"/>
          </a:p>
        </p:txBody>
      </p:sp>
    </p:spTree>
    <p:extLst>
      <p:ext uri="{BB962C8B-B14F-4D97-AF65-F5344CB8AC3E}">
        <p14:creationId xmlns:p14="http://schemas.microsoft.com/office/powerpoint/2010/main" val="317946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nutshell: Your recording</a:t>
            </a:r>
            <a:r>
              <a:rPr lang="en-GB" baseline="0" dirty="0"/>
              <a:t> and documentation the key skills and attributes we expect to see within the workplace for those studying to be an Actuary. It’s important because alongside your exams, we need to see how you show the knowledge and skills from your studies and exams in real life settings and situations. </a:t>
            </a:r>
          </a:p>
          <a:p>
            <a:endParaRPr lang="en-GB" baseline="0" dirty="0"/>
          </a:p>
          <a:p>
            <a:r>
              <a:rPr lang="en-GB" baseline="0" dirty="0"/>
              <a:t>Also we need to see how your knowledge and experience and the wider changing business environment is growing and also show how you work to the professional and ethical standards expected of a qualified actuary. </a:t>
            </a:r>
          </a:p>
          <a:p>
            <a:endParaRPr lang="en-GB" baseline="0" dirty="0"/>
          </a:p>
          <a:p>
            <a:r>
              <a:rPr lang="en-GB" baseline="0" dirty="0"/>
              <a:t>And finally, it’s important that you start a practice of documenting your work to foster a culture of reflection on the quality of your work and how you can improve in the future.</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a:t>
            </a:fld>
            <a:endParaRPr lang="en-GB"/>
          </a:p>
        </p:txBody>
      </p:sp>
    </p:spTree>
    <p:extLst>
      <p:ext uri="{BB962C8B-B14F-4D97-AF65-F5344CB8AC3E}">
        <p14:creationId xmlns:p14="http://schemas.microsoft.com/office/powerpoint/2010/main" val="403912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exactly</a:t>
            </a:r>
            <a:r>
              <a:rPr lang="en-GB" baseline="0" dirty="0"/>
              <a:t> are we asking that you document? There are 3 core areas of practice that we are looking to see. Effective Communication, Problem Solving and Decision making and Professionalism. These objectives have been developed from previous </a:t>
            </a:r>
            <a:r>
              <a:rPr lang="en-GB" baseline="0" dirty="0" err="1"/>
              <a:t>IFoA</a:t>
            </a:r>
            <a:r>
              <a:rPr lang="en-GB" baseline="0" dirty="0"/>
              <a:t> frameworks and discussion with key stakeholders about what constitutes best-practice for actuaries. </a:t>
            </a:r>
          </a:p>
          <a:p>
            <a:endParaRPr lang="en-GB" baseline="0" dirty="0"/>
          </a:p>
          <a:p>
            <a:r>
              <a:rPr lang="en-GB" baseline="0" dirty="0"/>
              <a:t>Within each areas there are multiple </a:t>
            </a:r>
            <a:r>
              <a:rPr lang="en-GB" baseline="0" dirty="0" err="1"/>
              <a:t>compencies</a:t>
            </a:r>
            <a:r>
              <a:rPr lang="en-GB" baseline="0" dirty="0"/>
              <a:t> and each of these has a numerical credit value. I’ll run through each area shortly.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a:p>
        </p:txBody>
      </p:sp>
    </p:spTree>
    <p:extLst>
      <p:ext uri="{BB962C8B-B14F-4D97-AF65-F5344CB8AC3E}">
        <p14:creationId xmlns:p14="http://schemas.microsoft.com/office/powerpoint/2010/main" val="396088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requirements to qualify will be different depending on whether you joined the </a:t>
            </a:r>
            <a:r>
              <a:rPr lang="en-GB" dirty="0" err="1"/>
              <a:t>IFoA</a:t>
            </a:r>
            <a:r>
              <a:rPr lang="en-GB" dirty="0"/>
              <a:t> before or after 2 January 2019. In both cases, you will need 3 credits and 2 formal learning hours per year.</a:t>
            </a:r>
          </a:p>
          <a:p>
            <a:endParaRPr lang="en-GB" dirty="0"/>
          </a:p>
          <a:p>
            <a:r>
              <a:rPr lang="en-GB" dirty="0"/>
              <a:t>The key differences are:</a:t>
            </a:r>
          </a:p>
          <a:p>
            <a:r>
              <a:rPr lang="en-GB" dirty="0"/>
              <a:t>If you joined before 2 January 2019, you need 12 months of PPD and 10 credits. If you joined after you would need 24 months of PPD and 15 credits.</a:t>
            </a:r>
          </a:p>
          <a:p>
            <a:r>
              <a:rPr lang="en-GB" dirty="0"/>
              <a:t>If you joined after 2 January 2019, you need to qualify as an Associate and complete a further 12 months of PPD before you can qualify as a Fellow.</a:t>
            </a:r>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a:p>
        </p:txBody>
      </p:sp>
    </p:spTree>
    <p:extLst>
      <p:ext uri="{BB962C8B-B14F-4D97-AF65-F5344CB8AC3E}">
        <p14:creationId xmlns:p14="http://schemas.microsoft.com/office/powerpoint/2010/main" val="93877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on from PPD competencies, the 1</a:t>
            </a:r>
            <a:r>
              <a:rPr lang="en-GB" baseline="30000" dirty="0"/>
              <a:t>st</a:t>
            </a:r>
            <a:r>
              <a:rPr lang="en-GB" baseline="0" dirty="0"/>
              <a:t> area is communication. In these competencies we are looking at your practical demonstration of communication skills both internally within your organisation and externally to clients/regulators etc. Each have different amounts of Credits available. Each areas has a range of competencies to pick-and hopefully there will a couple you can select based on your sector and position within your organisation. </a:t>
            </a:r>
          </a:p>
          <a:p>
            <a:endParaRPr lang="en-GB" baseline="0" dirty="0"/>
          </a:p>
          <a:p>
            <a:r>
              <a:rPr lang="en-GB" baseline="0" dirty="0"/>
              <a:t>Let me pick out one to highlight, each with it’s own credit value and are they mandatory to complete.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a:p>
        </p:txBody>
      </p:sp>
    </p:spTree>
    <p:extLst>
      <p:ext uri="{BB962C8B-B14F-4D97-AF65-F5344CB8AC3E}">
        <p14:creationId xmlns:p14="http://schemas.microsoft.com/office/powerpoint/2010/main" val="59819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a:t>
            </a:r>
            <a:r>
              <a:rPr lang="en-GB" baseline="0" dirty="0"/>
              <a:t> within Communication is Mandatory-so you will need to complete it and it’s worth is x2 credits. So the competency itself states ‘To resent results of actuarial work to informed but non-technical audiences’. The examples of activity are guidance for the types of activity we could expect to see in your submission. So (read out examples).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a:t>
            </a:fld>
            <a:endParaRPr lang="en-GB"/>
          </a:p>
        </p:txBody>
      </p:sp>
    </p:spTree>
    <p:extLst>
      <p:ext uri="{BB962C8B-B14F-4D97-AF65-F5344CB8AC3E}">
        <p14:creationId xmlns:p14="http://schemas.microsoft.com/office/powerpoint/2010/main" val="181391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‘Problem solving</a:t>
            </a:r>
            <a:r>
              <a:rPr lang="en-GB" baseline="0" dirty="0"/>
              <a:t> and decision making’ area is looking at your demonstration of practical skills and situations where you are needing to show decision making.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7</a:t>
            </a:fld>
            <a:endParaRPr lang="en-GB"/>
          </a:p>
        </p:txBody>
      </p:sp>
    </p:spTree>
    <p:extLst>
      <p:ext uri="{BB962C8B-B14F-4D97-AF65-F5344CB8AC3E}">
        <p14:creationId xmlns:p14="http://schemas.microsoft.com/office/powerpoint/2010/main" val="30211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a:t>
            </a:r>
            <a:r>
              <a:rPr lang="en-GB" baseline="0" dirty="0"/>
              <a:t> let’s look at one of the Competencies in more detail. 2.4-Analyse and validate the results from a model. Some examples of the things you may look to show. So this example would be worth 2 credits and isn’t mandatory.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a:p>
        </p:txBody>
      </p:sp>
    </p:spTree>
    <p:extLst>
      <p:ext uri="{BB962C8B-B14F-4D97-AF65-F5344CB8AC3E}">
        <p14:creationId xmlns:p14="http://schemas.microsoft.com/office/powerpoint/2010/main" val="57038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professionalism. So this area is focusing more on your approach</a:t>
            </a:r>
            <a:r>
              <a:rPr lang="en-GB" baseline="0" dirty="0"/>
              <a:t> and understanding of the wider fields you work in, ethical standards, codes and practices we’d expect actuaries to be aware of. Note: there are two mandatory fields within Professionalism ‘Demonstrate an understanding of the roles of professional &amp; ethical standards’ and ‘Demonstrate an understanding of the roles of peer review in professional work’.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9</a:t>
            </a:fld>
            <a:endParaRPr lang="en-GB"/>
          </a:p>
        </p:txBody>
      </p:sp>
    </p:spTree>
    <p:extLst>
      <p:ext uri="{BB962C8B-B14F-4D97-AF65-F5344CB8AC3E}">
        <p14:creationId xmlns:p14="http://schemas.microsoft.com/office/powerpoint/2010/main" val="34003603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17 July 2024</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17 July 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17 July 2024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17 July 2024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17 July 2024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17 July 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pPr/>
              <a:t>17 July 2024</a:t>
            </a:fld>
            <a:endParaRPr lang="en-GB"/>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17 July 2024</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spTree>
    <p:extLst>
      <p:ext uri="{BB962C8B-B14F-4D97-AF65-F5344CB8AC3E}">
        <p14:creationId xmlns:p14="http://schemas.microsoft.com/office/powerpoint/2010/main" val="149925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a:solidFill>
                    <a:schemeClr val="accent3">
                      <a:lumMod val="50000"/>
                    </a:schemeClr>
                  </a:solidFill>
                </a:rPr>
                <a:t>Progress</a:t>
              </a: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a:solidFill>
                    <a:schemeClr val="accent3">
                      <a:lumMod val="50000"/>
                    </a:schemeClr>
                  </a:solidFill>
                </a:rPr>
                <a:t>Community</a:t>
              </a: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a:solidFill>
                    <a:schemeClr val="accent3">
                      <a:lumMod val="50000"/>
                    </a:schemeClr>
                  </a:solidFill>
                </a:rPr>
                <a:t>Sessional Meetings</a:t>
              </a: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a:solidFill>
                    <a:schemeClr val="accent3">
                      <a:lumMod val="50000"/>
                    </a:schemeClr>
                  </a:solidFill>
                </a:rPr>
                <a:t>Education</a:t>
              </a: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pPr algn="l"/>
              <a:r>
                <a:rPr lang="en-GB" sz="2200" dirty="0">
                  <a:solidFill>
                    <a:schemeClr val="accent3">
                      <a:lumMod val="50000"/>
                    </a:schemeClr>
                  </a:solidFill>
                </a:rPr>
                <a:t>Working parties</a:t>
              </a: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a:solidFill>
                    <a:schemeClr val="accent3">
                      <a:lumMod val="50000"/>
                    </a:schemeClr>
                  </a:solidFill>
                </a:rPr>
                <a:t>Volunteering</a:t>
              </a: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a:solidFill>
                    <a:schemeClr val="accent3">
                      <a:lumMod val="50000"/>
                    </a:schemeClr>
                  </a:solidFill>
                </a:rPr>
                <a:t>Research</a:t>
              </a: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a:solidFill>
                    <a:schemeClr val="accent3">
                      <a:lumMod val="50000"/>
                    </a:schemeClr>
                  </a:solidFill>
                </a:rPr>
                <a:t>Shaping</a:t>
              </a:r>
              <a:r>
                <a:rPr lang="en-GB" sz="2200" baseline="0" dirty="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a:solidFill>
                    <a:schemeClr val="accent3">
                      <a:lumMod val="50000"/>
                    </a:schemeClr>
                  </a:solidFill>
                </a:rPr>
                <a:t>Networking</a:t>
              </a: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a:solidFill>
                    <a:schemeClr val="accent3">
                      <a:lumMod val="50000"/>
                    </a:schemeClr>
                  </a:solidFill>
                </a:rPr>
                <a:t>Professional</a:t>
              </a:r>
              <a:r>
                <a:rPr lang="en-GB" sz="2200" baseline="0" dirty="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a:solidFill>
                    <a:schemeClr val="accent3">
                      <a:lumMod val="50000"/>
                    </a:schemeClr>
                  </a:solidFill>
                </a:rPr>
                <a:t>Enterprise and risk</a:t>
              </a: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a:solidFill>
                    <a:schemeClr val="accent3">
                      <a:lumMod val="50000"/>
                    </a:schemeClr>
                  </a:solidFill>
                </a:rPr>
                <a:t>Learned</a:t>
              </a:r>
              <a:r>
                <a:rPr lang="en-GB" sz="2200" baseline="0" dirty="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a:solidFill>
                    <a:schemeClr val="accent3">
                      <a:lumMod val="50000"/>
                    </a:schemeClr>
                  </a:solidFill>
                </a:rPr>
                <a:t>Opportunity</a:t>
              </a: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a:solidFill>
                    <a:schemeClr val="accent3">
                      <a:lumMod val="50000"/>
                    </a:schemeClr>
                  </a:solidFill>
                </a:rPr>
                <a:t>International profile</a:t>
              </a: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a:solidFill>
                    <a:schemeClr val="accent3">
                      <a:lumMod val="50000"/>
                    </a:schemeClr>
                  </a:solidFill>
                </a:rPr>
                <a:t>Journals</a:t>
              </a: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a:solidFill>
                    <a:schemeClr val="accent3">
                      <a:lumMod val="50000"/>
                    </a:schemeClr>
                  </a:solidFill>
                </a:rPr>
                <a:t>Supporting</a:t>
              </a: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a:solidFill>
                    <a:schemeClr val="accent3">
                      <a:lumMod val="50000"/>
                    </a:schemeClr>
                  </a:solidFill>
                </a:rPr>
                <a:t>Expertise</a:t>
              </a: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a:solidFill>
                    <a:schemeClr val="accent3">
                      <a:lumMod val="50000"/>
                    </a:schemeClr>
                  </a:solidFill>
                </a:rPr>
                <a:t>Sponsorship</a:t>
              </a: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17 July 2024</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a:solidFill>
                  <a:schemeClr val="bg1">
                    <a:lumMod val="75000"/>
                  </a:schemeClr>
                </a:solidFill>
              </a:rPr>
              <a:t>Progress</a:t>
            </a: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a:solidFill>
                  <a:schemeClr val="bg1">
                    <a:lumMod val="75000"/>
                  </a:schemeClr>
                </a:solidFill>
              </a:rPr>
              <a:t>Community</a:t>
            </a: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a:solidFill>
                  <a:schemeClr val="bg1">
                    <a:lumMod val="75000"/>
                  </a:schemeClr>
                </a:solidFill>
              </a:rPr>
              <a:t>Sessional Meetings</a:t>
            </a: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a:solidFill>
                  <a:schemeClr val="bg1">
                    <a:lumMod val="75000"/>
                  </a:schemeClr>
                </a:solidFill>
              </a:rPr>
              <a:t>Education</a:t>
            </a: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pPr algn="l"/>
            <a:r>
              <a:rPr lang="en-GB" sz="2200" dirty="0">
                <a:solidFill>
                  <a:schemeClr val="bg1">
                    <a:lumMod val="75000"/>
                  </a:schemeClr>
                </a:solidFill>
              </a:rPr>
              <a:t>Working parties</a:t>
            </a: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a:solidFill>
                  <a:schemeClr val="bg1">
                    <a:lumMod val="75000"/>
                  </a:schemeClr>
                </a:solidFill>
              </a:rPr>
              <a:t>Volunteering</a:t>
            </a: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a:solidFill>
                  <a:schemeClr val="bg1">
                    <a:lumMod val="75000"/>
                  </a:schemeClr>
                </a:solidFill>
              </a:rPr>
              <a:t>Research</a:t>
            </a: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a:solidFill>
                  <a:schemeClr val="bg1">
                    <a:lumMod val="75000"/>
                  </a:schemeClr>
                </a:solidFill>
              </a:rPr>
              <a:t>Shaping</a:t>
            </a:r>
            <a:r>
              <a:rPr lang="en-GB" sz="2200" baseline="0" dirty="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a:solidFill>
                  <a:schemeClr val="bg1">
                    <a:lumMod val="75000"/>
                  </a:schemeClr>
                </a:solidFill>
              </a:rPr>
              <a:t>Networking</a:t>
            </a: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a:solidFill>
                  <a:schemeClr val="bg1">
                    <a:lumMod val="75000"/>
                  </a:schemeClr>
                </a:solidFill>
              </a:rPr>
              <a:t>Professional</a:t>
            </a:r>
            <a:r>
              <a:rPr lang="en-GB" sz="2200" baseline="0" dirty="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a:solidFill>
                  <a:schemeClr val="bg1">
                    <a:lumMod val="75000"/>
                  </a:schemeClr>
                </a:solidFill>
              </a:rPr>
              <a:t>Enterprise and risk</a:t>
            </a: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a:solidFill>
                  <a:schemeClr val="bg1">
                    <a:lumMod val="75000"/>
                  </a:schemeClr>
                </a:solidFill>
              </a:rPr>
              <a:t>Learned</a:t>
            </a:r>
            <a:r>
              <a:rPr lang="en-GB" sz="2200" baseline="0" dirty="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a:solidFill>
                  <a:schemeClr val="bg1">
                    <a:lumMod val="75000"/>
                  </a:schemeClr>
                </a:solidFill>
              </a:rPr>
              <a:t>Opportunity</a:t>
            </a: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a:solidFill>
                  <a:schemeClr val="bg1">
                    <a:lumMod val="75000"/>
                  </a:schemeClr>
                </a:solidFill>
              </a:rPr>
              <a:t>International profile</a:t>
            </a: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a:solidFill>
                  <a:schemeClr val="bg1">
                    <a:lumMod val="75000"/>
                  </a:schemeClr>
                </a:solidFill>
              </a:rPr>
              <a:t>Journals</a:t>
            </a: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a:solidFill>
                  <a:schemeClr val="bg1">
                    <a:lumMod val="75000"/>
                  </a:schemeClr>
                </a:solidFill>
              </a:rPr>
              <a:t>Supporting</a:t>
            </a: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a:solidFill>
                  <a:schemeClr val="bg1">
                    <a:lumMod val="75000"/>
                  </a:schemeClr>
                </a:solidFill>
              </a:rPr>
              <a:t>Expertise</a:t>
            </a: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a:solidFill>
                  <a:schemeClr val="bg1">
                    <a:lumMod val="75000"/>
                  </a:schemeClr>
                </a:solidFill>
              </a:rPr>
              <a:t>Sponsorship</a:t>
            </a: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17 July 2024</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pPr/>
              <a:t>17 July 2024</a:t>
            </a:fld>
            <a:endParaRPr lang="en-GB" dirty="0"/>
          </a:p>
        </p:txBody>
      </p:sp>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17 July 2024</a:t>
            </a:fld>
            <a:endParaRPr lang="en-GB" dirty="0"/>
          </a:p>
        </p:txBody>
      </p:sp>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17 July 2024</a:t>
            </a:fld>
            <a:endParaRPr lang="en-GB" dirty="0"/>
          </a:p>
        </p:txBody>
      </p:sp>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17 July 2024</a:t>
            </a:fld>
            <a:endParaRPr lang="en-GB" dirty="0"/>
          </a:p>
        </p:txBody>
      </p:sp>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17 July 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17 July 2024</a:t>
            </a:fld>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a:t>Dark grey</a:t>
            </a:r>
          </a:p>
          <a:p>
            <a:r>
              <a:rPr lang="en-GB" sz="1000" dirty="0"/>
              <a:t>R63</a:t>
            </a:r>
            <a:r>
              <a:rPr lang="en-GB" sz="1000" baseline="0" dirty="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actuaries.org.uk/studying/personal-and-professional-development-ppd"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Personal and Professional Development</a:t>
            </a:r>
          </a:p>
        </p:txBody>
      </p:sp>
      <p:sp>
        <p:nvSpPr>
          <p:cNvPr id="2051" name="Rectangle 3"/>
          <p:cNvSpPr>
            <a:spLocks noGrp="1" noChangeArrowheads="1"/>
          </p:cNvSpPr>
          <p:nvPr>
            <p:ph type="subTitle" idx="1"/>
          </p:nvPr>
        </p:nvSpPr>
        <p:spPr>
          <a:xfrm>
            <a:off x="416496" y="3429000"/>
            <a:ext cx="6631517" cy="1296789"/>
          </a:xfrm>
        </p:spPr>
        <p:txBody>
          <a:bodyPr/>
          <a:lstStyle/>
          <a:p>
            <a:endParaRPr lang="en-GB" dirty="0"/>
          </a:p>
          <a:p>
            <a:endParaRPr lang="en-GB" dirty="0"/>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17 July 2024</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744C141-B97D-4979-AB76-E8E6AB76C28B}" type="datetime4">
              <a:rPr lang="en-GB" smtClean="0"/>
              <a:pPr/>
              <a:t>17 July 2024</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876008679"/>
              </p:ext>
            </p:extLst>
          </p:nvPr>
        </p:nvGraphicFramePr>
        <p:xfrm>
          <a:off x="128464" y="1916832"/>
          <a:ext cx="9577064" cy="254000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370840">
                <a:tc gridSpan="4">
                  <a:txBody>
                    <a:bodyPr/>
                    <a:lstStyle/>
                    <a:p>
                      <a:pPr lvl="0">
                        <a:buNone/>
                      </a:pPr>
                      <a:r>
                        <a:rPr lang="en-GB" sz="1600" b="1" i="0" u="none" strike="noStrike" baseline="0" noProof="0" dirty="0">
                          <a:solidFill>
                            <a:srgbClr val="FFFFFF"/>
                          </a:solidFill>
                          <a:latin typeface="Arial"/>
                        </a:rPr>
                        <a:t>Professionalism</a:t>
                      </a:r>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extLst>
                  <a:ext uri="{0D108BD9-81ED-4DB2-BD59-A6C34878D82A}">
                    <a16:rowId xmlns:a16="http://schemas.microsoft.com/office/drawing/2014/main" val="10000"/>
                  </a:ext>
                </a:extLst>
              </a:tr>
              <a:tr h="370840">
                <a:tc>
                  <a:txBody>
                    <a:bodyPr/>
                    <a:lstStyle/>
                    <a:p>
                      <a:r>
                        <a:rPr lang="en-GB" sz="1600" dirty="0"/>
                        <a:t>Competency</a:t>
                      </a:r>
                      <a:r>
                        <a:rPr lang="en-GB" sz="1600" baseline="0" dirty="0"/>
                        <a:t> </a:t>
                      </a:r>
                      <a:endParaRPr lang="en-GB" sz="1600" dirty="0"/>
                    </a:p>
                  </a:txBody>
                  <a:tcPr/>
                </a:tc>
                <a:tc>
                  <a:txBody>
                    <a:bodyPr/>
                    <a:lstStyle/>
                    <a:p>
                      <a:r>
                        <a:rPr lang="en-GB" sz="1600" dirty="0"/>
                        <a:t>Examples of Activity</a:t>
                      </a:r>
                    </a:p>
                  </a:txBody>
                  <a:tcPr/>
                </a:tc>
                <a:tc>
                  <a:txBody>
                    <a:bodyPr/>
                    <a:lstStyle/>
                    <a:p>
                      <a:r>
                        <a:rPr lang="en-GB" sz="1600" dirty="0"/>
                        <a:t>Credits</a:t>
                      </a:r>
                    </a:p>
                  </a:txBody>
                  <a:tcPr/>
                </a:tc>
                <a:tc>
                  <a:txBody>
                    <a:bodyPr/>
                    <a:lstStyle/>
                    <a:p>
                      <a:r>
                        <a:rPr lang="en-GB" sz="1600" dirty="0"/>
                        <a:t>Mandatory</a:t>
                      </a:r>
                    </a:p>
                  </a:txBody>
                  <a:tcPr/>
                </a:tc>
                <a:extLst>
                  <a:ext uri="{0D108BD9-81ED-4DB2-BD59-A6C34878D82A}">
                    <a16:rowId xmlns:a16="http://schemas.microsoft.com/office/drawing/2014/main" val="10001"/>
                  </a:ext>
                </a:extLst>
              </a:tr>
              <a:tr h="370840">
                <a:tc>
                  <a:txBody>
                    <a:bodyPr/>
                    <a:lstStyle/>
                    <a:p>
                      <a:pPr marL="0" marR="0" lvl="0" indent="0" algn="l">
                        <a:lnSpc>
                          <a:spcPct val="100000"/>
                        </a:lnSpc>
                        <a:spcBef>
                          <a:spcPts val="0"/>
                        </a:spcBef>
                        <a:spcAft>
                          <a:spcPts val="0"/>
                        </a:spcAft>
                        <a:buNone/>
                      </a:pPr>
                      <a:r>
                        <a:rPr lang="en-GB" sz="1600" b="0" i="0" u="none" strike="noStrike" baseline="0" noProof="0" dirty="0">
                          <a:latin typeface="Arial"/>
                        </a:rPr>
                        <a:t>3.9</a:t>
                      </a:r>
                      <a:r>
                        <a:rPr lang="en-GB" sz="1600" baseline="0" dirty="0"/>
                        <a:t> </a:t>
                      </a:r>
                      <a:r>
                        <a:rPr lang="en-GB" sz="1600" b="0" i="0" u="none" strike="noStrike" baseline="0" noProof="0" dirty="0">
                          <a:latin typeface="Arial"/>
                        </a:rPr>
                        <a:t>Justify professional opinion in the face of questioning</a:t>
                      </a:r>
                      <a:endParaRPr lang="en-GB" sz="1600" dirty="0"/>
                    </a:p>
                  </a:txBody>
                  <a:tcPr/>
                </a:tc>
                <a:tc>
                  <a:txBody>
                    <a:bodyPr/>
                    <a:lstStyle/>
                    <a:p>
                      <a:pPr marL="285750" lvl="0" indent="-285750" algn="l">
                        <a:lnSpc>
                          <a:spcPct val="100000"/>
                        </a:lnSpc>
                        <a:spcBef>
                          <a:spcPts val="0"/>
                        </a:spcBef>
                        <a:spcAft>
                          <a:spcPts val="0"/>
                        </a:spcAft>
                        <a:buFont typeface="Arial"/>
                        <a:buChar char="•"/>
                      </a:pPr>
                      <a:r>
                        <a:rPr lang="en-GB" sz="1600" b="0" i="0" u="none" strike="noStrike" baseline="0" noProof="0" dirty="0">
                          <a:latin typeface="Arial"/>
                        </a:rPr>
                        <a:t>Explain the reasoning behind decisions requiring judgement in a robust manner.</a:t>
                      </a:r>
                      <a:endParaRPr lang="en-US" dirty="0"/>
                    </a:p>
                    <a:p>
                      <a:pPr marL="285750" lvl="0" indent="-285750" algn="l">
                        <a:lnSpc>
                          <a:spcPct val="100000"/>
                        </a:lnSpc>
                        <a:spcBef>
                          <a:spcPts val="0"/>
                        </a:spcBef>
                        <a:spcAft>
                          <a:spcPts val="0"/>
                        </a:spcAft>
                        <a:buFont typeface="Arial"/>
                        <a:buChar char="•"/>
                      </a:pPr>
                      <a:r>
                        <a:rPr lang="en-GB" sz="1600" b="0" i="0" u="none" strike="noStrike" baseline="0" noProof="0" dirty="0">
                          <a:latin typeface="Arial"/>
                        </a:rPr>
                        <a:t>Provide robust arguments where professional opinion was used.</a:t>
                      </a:r>
                    </a:p>
                    <a:p>
                      <a:pPr marL="285750" lvl="0" indent="-285750">
                        <a:buFont typeface="Arial"/>
                        <a:buChar char="•"/>
                      </a:pPr>
                      <a:r>
                        <a:rPr lang="en-GB" sz="1600" b="0" i="0" u="none" strike="noStrike" baseline="0" noProof="0" dirty="0">
                          <a:latin typeface="Arial"/>
                        </a:rPr>
                        <a:t>Discuss reasoning behind professional opinion, when work or decisions are peer reviewed and/or challenged.</a:t>
                      </a:r>
                      <a:endParaRPr lang="en-GB"/>
                    </a:p>
                  </a:txBody>
                  <a:tcPr/>
                </a:tc>
                <a:tc>
                  <a:txBody>
                    <a:bodyPr/>
                    <a:lstStyle/>
                    <a:p>
                      <a:pPr marL="0" indent="0">
                        <a:buFont typeface="Arial" panose="020B0604020202020204" pitchFamily="34" charset="0"/>
                        <a:buNone/>
                      </a:pPr>
                      <a:r>
                        <a:rPr lang="en-GB" sz="1600" dirty="0"/>
                        <a:t>1</a:t>
                      </a:r>
                    </a:p>
                  </a:txBody>
                  <a:tcPr/>
                </a:tc>
                <a:tc>
                  <a:txBody>
                    <a:bodyPr/>
                    <a:lstStyle/>
                    <a:p>
                      <a:pPr marL="0" indent="0">
                        <a:buFont typeface="Arial" panose="020B0604020202020204" pitchFamily="34" charset="0"/>
                        <a:buNone/>
                      </a:pPr>
                      <a:r>
                        <a:rPr lang="en-GB" sz="1600" dirty="0"/>
                        <a:t>No</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6183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453A-9729-9637-6713-26BF331FEE6E}"/>
              </a:ext>
            </a:extLst>
          </p:cNvPr>
          <p:cNvSpPr>
            <a:spLocks noGrp="1"/>
          </p:cNvSpPr>
          <p:nvPr>
            <p:ph type="ctrTitle"/>
          </p:nvPr>
        </p:nvSpPr>
        <p:spPr>
          <a:xfrm>
            <a:off x="428229" y="1480909"/>
            <a:ext cx="8118044" cy="690004"/>
          </a:xfrm>
        </p:spPr>
        <p:txBody>
          <a:bodyPr/>
          <a:lstStyle/>
          <a:p>
            <a:r>
              <a:rPr lang="en-US" sz="3200" dirty="0"/>
              <a:t>Activity Description</a:t>
            </a:r>
          </a:p>
        </p:txBody>
      </p:sp>
      <p:sp>
        <p:nvSpPr>
          <p:cNvPr id="3" name="Subtitle 2">
            <a:extLst>
              <a:ext uri="{FF2B5EF4-FFF2-40B4-BE49-F238E27FC236}">
                <a16:creationId xmlns:a16="http://schemas.microsoft.com/office/drawing/2014/main" id="{FD2B2C47-4CF1-196B-8B1A-E324919F6E1D}"/>
              </a:ext>
            </a:extLst>
          </p:cNvPr>
          <p:cNvSpPr>
            <a:spLocks noGrp="1"/>
          </p:cNvSpPr>
          <p:nvPr>
            <p:ph type="subTitle" idx="1"/>
          </p:nvPr>
        </p:nvSpPr>
        <p:spPr>
          <a:xfrm>
            <a:off x="428229" y="2175905"/>
            <a:ext cx="8694084" cy="2672577"/>
          </a:xfrm>
        </p:spPr>
        <p:txBody>
          <a:bodyPr/>
          <a:lstStyle/>
          <a:p>
            <a:r>
              <a:rPr lang="en-US" sz="1200" dirty="0"/>
              <a:t>The activity description is a brief overview of the learning outcome you are referring to. It should include: </a:t>
            </a:r>
            <a:endParaRPr lang="en-US"/>
          </a:p>
          <a:p>
            <a:endParaRPr lang="en-US" sz="1200" dirty="0"/>
          </a:p>
          <a:p>
            <a:pPr marL="171450" indent="-171450">
              <a:buFont typeface="Arial"/>
              <a:buChar char="•"/>
            </a:pPr>
            <a:r>
              <a:rPr lang="en-US" sz="1200" dirty="0"/>
              <a:t>An overview of the activity. </a:t>
            </a:r>
            <a:endParaRPr lang="en-US" dirty="0"/>
          </a:p>
          <a:p>
            <a:pPr marL="171450" indent="-171450">
              <a:buFont typeface="Arial"/>
              <a:buChar char="•"/>
            </a:pPr>
            <a:r>
              <a:rPr lang="en-US" sz="1200" dirty="0"/>
              <a:t>An outline of the tasks undertaken. </a:t>
            </a:r>
            <a:endParaRPr lang="en-US" dirty="0"/>
          </a:p>
          <a:p>
            <a:pPr marL="171450" indent="-171450">
              <a:buFont typeface="Arial"/>
              <a:buChar char="•"/>
            </a:pPr>
            <a:r>
              <a:rPr lang="en-US" sz="1200" dirty="0"/>
              <a:t>A brief description of the wider context of the activity within your business. </a:t>
            </a:r>
            <a:endParaRPr lang="en-US" dirty="0"/>
          </a:p>
          <a:p>
            <a:pPr marL="171450" indent="-171450">
              <a:buFont typeface="Arial"/>
              <a:buChar char="•"/>
            </a:pPr>
            <a:endParaRPr lang="en-US" sz="1200" dirty="0"/>
          </a:p>
          <a:p>
            <a:r>
              <a:rPr lang="en-US" sz="1200" dirty="0"/>
              <a:t>The activity description is capped at 250 characters so you will need to be concise.</a:t>
            </a:r>
            <a:endParaRPr lang="en-US"/>
          </a:p>
        </p:txBody>
      </p:sp>
      <p:sp>
        <p:nvSpPr>
          <p:cNvPr id="4" name="Date Placeholder 3">
            <a:extLst>
              <a:ext uri="{FF2B5EF4-FFF2-40B4-BE49-F238E27FC236}">
                <a16:creationId xmlns:a16="http://schemas.microsoft.com/office/drawing/2014/main" id="{38993E13-35AE-B310-34CA-BACF5F297A6C}"/>
              </a:ext>
            </a:extLst>
          </p:cNvPr>
          <p:cNvSpPr>
            <a:spLocks noGrp="1"/>
          </p:cNvSpPr>
          <p:nvPr>
            <p:ph type="dt" sz="half" idx="2"/>
          </p:nvPr>
        </p:nvSpPr>
        <p:spPr/>
        <p:txBody>
          <a:bodyPr/>
          <a:lstStyle/>
          <a:p>
            <a:fld id="{1744C141-B97D-4979-AB76-E8E6AB76C28B}" type="datetime4">
              <a:rPr lang="en-GB" smtClean="0"/>
              <a:pPr/>
              <a:t>17 July 2024</a:t>
            </a:fld>
            <a:endParaRPr lang="en-GB" dirty="0"/>
          </a:p>
        </p:txBody>
      </p:sp>
    </p:spTree>
    <p:extLst>
      <p:ext uri="{BB962C8B-B14F-4D97-AF65-F5344CB8AC3E}">
        <p14:creationId xmlns:p14="http://schemas.microsoft.com/office/powerpoint/2010/main" val="293141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453A-9729-9637-6713-26BF331FEE6E}"/>
              </a:ext>
            </a:extLst>
          </p:cNvPr>
          <p:cNvSpPr>
            <a:spLocks noGrp="1"/>
          </p:cNvSpPr>
          <p:nvPr>
            <p:ph type="ctrTitle"/>
          </p:nvPr>
        </p:nvSpPr>
        <p:spPr>
          <a:xfrm>
            <a:off x="428229" y="1480909"/>
            <a:ext cx="8118044" cy="690004"/>
          </a:xfrm>
        </p:spPr>
        <p:txBody>
          <a:bodyPr/>
          <a:lstStyle/>
          <a:p>
            <a:r>
              <a:rPr lang="en-US" sz="3200" dirty="0"/>
              <a:t>Learning Outcome</a:t>
            </a:r>
          </a:p>
        </p:txBody>
      </p:sp>
      <p:sp>
        <p:nvSpPr>
          <p:cNvPr id="3" name="Subtitle 2">
            <a:extLst>
              <a:ext uri="{FF2B5EF4-FFF2-40B4-BE49-F238E27FC236}">
                <a16:creationId xmlns:a16="http://schemas.microsoft.com/office/drawing/2014/main" id="{FD2B2C47-4CF1-196B-8B1A-E324919F6E1D}"/>
              </a:ext>
            </a:extLst>
          </p:cNvPr>
          <p:cNvSpPr>
            <a:spLocks noGrp="1"/>
          </p:cNvSpPr>
          <p:nvPr>
            <p:ph type="subTitle" idx="1"/>
          </p:nvPr>
        </p:nvSpPr>
        <p:spPr>
          <a:xfrm>
            <a:off x="428229" y="2175905"/>
            <a:ext cx="8694084" cy="2672577"/>
          </a:xfrm>
        </p:spPr>
        <p:txBody>
          <a:bodyPr/>
          <a:lstStyle/>
          <a:p>
            <a:r>
              <a:rPr lang="en-US" sz="1200" dirty="0"/>
              <a:t>The learning outcome should be a descriptive and self-reflective piece, describing what learning or development you took from that particular activity, for example: </a:t>
            </a:r>
            <a:endParaRPr lang="en-US" dirty="0"/>
          </a:p>
          <a:p>
            <a:endParaRPr lang="en-US" sz="1200" dirty="0"/>
          </a:p>
          <a:p>
            <a:pPr marL="171450" indent="-171450">
              <a:buFont typeface="Arial"/>
              <a:buChar char="•"/>
            </a:pPr>
            <a:r>
              <a:rPr lang="en-US" sz="1200" dirty="0"/>
              <a:t>Explain how this activity has contributed to your personal development. </a:t>
            </a:r>
            <a:endParaRPr lang="en-US" dirty="0"/>
          </a:p>
          <a:p>
            <a:pPr marL="171450" indent="-171450">
              <a:buFont typeface="Arial"/>
              <a:buChar char="•"/>
            </a:pPr>
            <a:r>
              <a:rPr lang="en-US" sz="1200" dirty="0"/>
              <a:t>What were the key factors of success for the activity? </a:t>
            </a:r>
            <a:endParaRPr lang="en-US" dirty="0"/>
          </a:p>
          <a:p>
            <a:pPr marL="171450" indent="-171450">
              <a:buFont typeface="Arial"/>
              <a:buChar char="•"/>
            </a:pPr>
            <a:r>
              <a:rPr lang="en-US" sz="1200" dirty="0"/>
              <a:t>Set out any elements of the activity which were unsuccessful, indicating what could be done differently next time. </a:t>
            </a:r>
            <a:endParaRPr lang="en-US" dirty="0"/>
          </a:p>
          <a:p>
            <a:pPr marL="171450" indent="-171450">
              <a:buFont typeface="Arial"/>
              <a:buChar char="•"/>
            </a:pPr>
            <a:r>
              <a:rPr lang="en-US" sz="1200" dirty="0"/>
              <a:t>If your work was peer reviewed, outline the feedback received and comment on how you will take this into consideration next time. </a:t>
            </a:r>
            <a:endParaRPr lang="en-US"/>
          </a:p>
          <a:p>
            <a:pPr marL="171450" indent="-171450">
              <a:buFont typeface="Arial"/>
              <a:buChar char="•"/>
            </a:pPr>
            <a:r>
              <a:rPr lang="en-US" sz="1200" dirty="0"/>
              <a:t>Outline, with examples, any elements of your working practice which you will review as a result of this activity. </a:t>
            </a:r>
            <a:endParaRPr lang="en-US"/>
          </a:p>
          <a:p>
            <a:pPr marL="171450" indent="-171450">
              <a:buFont typeface="Arial"/>
              <a:buChar char="•"/>
            </a:pPr>
            <a:r>
              <a:rPr lang="en-US" sz="1200" dirty="0"/>
              <a:t>Explain any training or development requirements you have identified as a result of undertaking this activity </a:t>
            </a:r>
            <a:endParaRPr lang="en-US"/>
          </a:p>
          <a:p>
            <a:endParaRPr lang="en-US" sz="1200" dirty="0"/>
          </a:p>
          <a:p>
            <a:r>
              <a:rPr lang="en-US" sz="1200" dirty="0"/>
              <a:t>The Learning Outcome is capped at 1024 characters, with a minimum of 600 characters, and we would expect to see more detail than that given in the Activity Description. You should provide enough information to demonstrate how you have applied your learning in the workplace.</a:t>
            </a:r>
            <a:endParaRPr lang="en-US" dirty="0"/>
          </a:p>
        </p:txBody>
      </p:sp>
      <p:sp>
        <p:nvSpPr>
          <p:cNvPr id="4" name="Date Placeholder 3">
            <a:extLst>
              <a:ext uri="{FF2B5EF4-FFF2-40B4-BE49-F238E27FC236}">
                <a16:creationId xmlns:a16="http://schemas.microsoft.com/office/drawing/2014/main" id="{38993E13-35AE-B310-34CA-BACF5F297A6C}"/>
              </a:ext>
            </a:extLst>
          </p:cNvPr>
          <p:cNvSpPr>
            <a:spLocks noGrp="1"/>
          </p:cNvSpPr>
          <p:nvPr>
            <p:ph type="dt" sz="half" idx="2"/>
          </p:nvPr>
        </p:nvSpPr>
        <p:spPr/>
        <p:txBody>
          <a:bodyPr/>
          <a:lstStyle/>
          <a:p>
            <a:fld id="{1744C141-B97D-4979-AB76-E8E6AB76C28B}" type="datetime4">
              <a:rPr lang="en-GB" smtClean="0"/>
              <a:pPr/>
              <a:t>17 July 2024</a:t>
            </a:fld>
            <a:endParaRPr lang="en-GB" dirty="0"/>
          </a:p>
        </p:txBody>
      </p:sp>
    </p:spTree>
    <p:extLst>
      <p:ext uri="{BB962C8B-B14F-4D97-AF65-F5344CB8AC3E}">
        <p14:creationId xmlns:p14="http://schemas.microsoft.com/office/powerpoint/2010/main" val="120188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453A-9729-9637-6713-26BF331FEE6E}"/>
              </a:ext>
            </a:extLst>
          </p:cNvPr>
          <p:cNvSpPr>
            <a:spLocks noGrp="1"/>
          </p:cNvSpPr>
          <p:nvPr>
            <p:ph type="ctrTitle"/>
          </p:nvPr>
        </p:nvSpPr>
        <p:spPr>
          <a:xfrm>
            <a:off x="428229" y="1480909"/>
            <a:ext cx="8118044" cy="690004"/>
          </a:xfrm>
        </p:spPr>
        <p:txBody>
          <a:bodyPr/>
          <a:lstStyle/>
          <a:p>
            <a:r>
              <a:rPr lang="en-US" sz="3200" dirty="0"/>
              <a:t>Formal Learning</a:t>
            </a:r>
          </a:p>
        </p:txBody>
      </p:sp>
      <p:sp>
        <p:nvSpPr>
          <p:cNvPr id="3" name="Subtitle 2">
            <a:extLst>
              <a:ext uri="{FF2B5EF4-FFF2-40B4-BE49-F238E27FC236}">
                <a16:creationId xmlns:a16="http://schemas.microsoft.com/office/drawing/2014/main" id="{FD2B2C47-4CF1-196B-8B1A-E324919F6E1D}"/>
              </a:ext>
            </a:extLst>
          </p:cNvPr>
          <p:cNvSpPr>
            <a:spLocks noGrp="1"/>
          </p:cNvSpPr>
          <p:nvPr>
            <p:ph type="subTitle" idx="1"/>
          </p:nvPr>
        </p:nvSpPr>
        <p:spPr>
          <a:xfrm>
            <a:off x="428229" y="2175905"/>
            <a:ext cx="8694084" cy="3675263"/>
          </a:xfrm>
        </p:spPr>
        <p:txBody>
          <a:bodyPr/>
          <a:lstStyle/>
          <a:p>
            <a:r>
              <a:rPr lang="en-US" sz="1200" dirty="0"/>
              <a:t>Formal Learning activities should be relevant to your work or role and address a development need. </a:t>
            </a:r>
            <a:endParaRPr lang="en-US" sz="1200"/>
          </a:p>
          <a:p>
            <a:endParaRPr lang="en-US" sz="1200" dirty="0"/>
          </a:p>
          <a:p>
            <a:r>
              <a:rPr lang="en-US" sz="1200" dirty="0"/>
              <a:t>Examples of acceptable formal learning activities: </a:t>
            </a:r>
            <a:endParaRPr lang="en-US" dirty="0"/>
          </a:p>
          <a:p>
            <a:pPr marL="171450" indent="-171450">
              <a:buFont typeface="Arial"/>
              <a:buChar char="•"/>
            </a:pPr>
            <a:r>
              <a:rPr lang="en-US" sz="1200" dirty="0"/>
              <a:t>Digital online learning of a technical topic relevant to your work </a:t>
            </a:r>
            <a:endParaRPr lang="en-US" dirty="0"/>
          </a:p>
          <a:p>
            <a:pPr marL="171450" indent="-171450">
              <a:buFont typeface="Arial"/>
              <a:buChar char="•"/>
            </a:pPr>
            <a:r>
              <a:rPr lang="en-US" sz="1200" dirty="0"/>
              <a:t>Soft skills training such as time management or professional skills </a:t>
            </a:r>
            <a:endParaRPr lang="en-US" dirty="0"/>
          </a:p>
          <a:p>
            <a:pPr marL="171450" indent="-171450">
              <a:buFont typeface="Arial"/>
              <a:buChar char="•"/>
            </a:pPr>
            <a:r>
              <a:rPr lang="en-US" sz="1200" dirty="0"/>
              <a:t>Specific IT training on software directly relevant to your role </a:t>
            </a:r>
            <a:endParaRPr lang="en-US" dirty="0"/>
          </a:p>
          <a:p>
            <a:pPr marL="171450" indent="-171450">
              <a:buFont typeface="Arial"/>
              <a:buChar char="•"/>
            </a:pPr>
            <a:r>
              <a:rPr lang="en-US" sz="1200" dirty="0"/>
              <a:t>Attendance at an event, such as one run by the </a:t>
            </a:r>
            <a:r>
              <a:rPr lang="en-US" sz="1200" dirty="0" err="1"/>
              <a:t>IFoA</a:t>
            </a:r>
            <a:r>
              <a:rPr lang="en-US" sz="1200" dirty="0"/>
              <a:t>. </a:t>
            </a:r>
            <a:endParaRPr lang="en-US"/>
          </a:p>
          <a:p>
            <a:pPr marL="171450" indent="-171450">
              <a:buFont typeface="Arial"/>
              <a:buChar char="•"/>
            </a:pPr>
            <a:r>
              <a:rPr lang="en-US" sz="1200" dirty="0"/>
              <a:t>Attendance at an event run by your own </a:t>
            </a:r>
            <a:r>
              <a:rPr lang="en-US" sz="1200" dirty="0" err="1"/>
              <a:t>organisation</a:t>
            </a:r>
            <a:r>
              <a:rPr lang="en-US" sz="1200" dirty="0"/>
              <a:t>. </a:t>
            </a:r>
            <a:endParaRPr lang="en-US"/>
          </a:p>
          <a:p>
            <a:endParaRPr lang="en-US" sz="1200" dirty="0"/>
          </a:p>
          <a:p>
            <a:r>
              <a:rPr lang="en-US" sz="1200" dirty="0"/>
              <a:t>Examples of unacceptable formal learning activities: </a:t>
            </a:r>
            <a:endParaRPr lang="en-US"/>
          </a:p>
          <a:p>
            <a:pPr marL="171450" indent="-171450">
              <a:buFont typeface="Arial"/>
              <a:buChar char="•"/>
            </a:pPr>
            <a:r>
              <a:rPr lang="en-US" sz="1200" dirty="0"/>
              <a:t>Internal training on facilities matters such as fire safety </a:t>
            </a:r>
            <a:endParaRPr lang="en-US"/>
          </a:p>
          <a:p>
            <a:pPr marL="171450" indent="-171450">
              <a:buFont typeface="Arial"/>
              <a:buChar char="•"/>
            </a:pPr>
            <a:r>
              <a:rPr lang="en-US" sz="1200" dirty="0"/>
              <a:t>Generic IT training such as operating telephones </a:t>
            </a:r>
            <a:endParaRPr lang="en-US" dirty="0"/>
          </a:p>
          <a:p>
            <a:pPr marL="171450" indent="-171450">
              <a:buFont typeface="Arial"/>
              <a:buChar char="•"/>
            </a:pPr>
            <a:r>
              <a:rPr lang="en-US" sz="1200" dirty="0"/>
              <a:t>General reading of articles, magazines etc. </a:t>
            </a:r>
            <a:endParaRPr lang="en-US"/>
          </a:p>
          <a:p>
            <a:pPr marL="171450" indent="-171450">
              <a:buFont typeface="Arial"/>
              <a:buChar char="•"/>
            </a:pPr>
            <a:r>
              <a:rPr lang="en-US" sz="1200" dirty="0"/>
              <a:t>Informal discussions with colleagues </a:t>
            </a:r>
            <a:endParaRPr lang="en-US" dirty="0"/>
          </a:p>
          <a:p>
            <a:pPr marL="171450" indent="-171450">
              <a:buFont typeface="Arial"/>
              <a:buChar char="•"/>
            </a:pPr>
            <a:r>
              <a:rPr lang="en-US" sz="1200" dirty="0"/>
              <a:t>PSC course ran by the </a:t>
            </a:r>
            <a:r>
              <a:rPr lang="en-US" sz="1200" dirty="0" err="1"/>
              <a:t>IFoA</a:t>
            </a:r>
            <a:r>
              <a:rPr lang="en-US" sz="1200" dirty="0"/>
              <a:t> (this is for CPD only)</a:t>
            </a:r>
            <a:endParaRPr lang="en-US"/>
          </a:p>
        </p:txBody>
      </p:sp>
      <p:sp>
        <p:nvSpPr>
          <p:cNvPr id="4" name="Date Placeholder 3">
            <a:extLst>
              <a:ext uri="{FF2B5EF4-FFF2-40B4-BE49-F238E27FC236}">
                <a16:creationId xmlns:a16="http://schemas.microsoft.com/office/drawing/2014/main" id="{38993E13-35AE-B310-34CA-BACF5F297A6C}"/>
              </a:ext>
            </a:extLst>
          </p:cNvPr>
          <p:cNvSpPr>
            <a:spLocks noGrp="1"/>
          </p:cNvSpPr>
          <p:nvPr>
            <p:ph type="dt" sz="half" idx="2"/>
          </p:nvPr>
        </p:nvSpPr>
        <p:spPr/>
        <p:txBody>
          <a:bodyPr/>
          <a:lstStyle/>
          <a:p>
            <a:fld id="{1744C141-B97D-4979-AB76-E8E6AB76C28B}" type="datetime4">
              <a:rPr lang="en-GB" smtClean="0"/>
              <a:pPr/>
              <a:t>17 July 2024</a:t>
            </a:fld>
            <a:endParaRPr lang="en-GB" dirty="0"/>
          </a:p>
        </p:txBody>
      </p:sp>
    </p:spTree>
    <p:extLst>
      <p:ext uri="{BB962C8B-B14F-4D97-AF65-F5344CB8AC3E}">
        <p14:creationId xmlns:p14="http://schemas.microsoft.com/office/powerpoint/2010/main" val="62530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744C141-B97D-4979-AB76-E8E6AB76C28B}" type="datetime4">
              <a:rPr lang="en-GB" smtClean="0"/>
              <a:pPr/>
              <a:t>17 July 2024</a:t>
            </a:fld>
            <a:endParaRPr lang="en-GB"/>
          </a:p>
        </p:txBody>
      </p:sp>
      <p:sp>
        <p:nvSpPr>
          <p:cNvPr id="7" name="Title 1"/>
          <p:cNvSpPr>
            <a:spLocks noGrp="1"/>
          </p:cNvSpPr>
          <p:nvPr>
            <p:ph type="ctrTitle"/>
          </p:nvPr>
        </p:nvSpPr>
        <p:spPr>
          <a:xfrm>
            <a:off x="397768" y="1484784"/>
            <a:ext cx="7723584" cy="1295399"/>
          </a:xfrm>
        </p:spPr>
        <p:txBody>
          <a:bodyPr/>
          <a:lstStyle/>
          <a:p>
            <a:r>
              <a:rPr lang="en-GB" sz="3200" dirty="0"/>
              <a:t>Monitoring your PPD</a:t>
            </a:r>
          </a:p>
        </p:txBody>
      </p:sp>
      <p:sp>
        <p:nvSpPr>
          <p:cNvPr id="2" name="TextBox 1"/>
          <p:cNvSpPr txBox="1"/>
          <p:nvPr/>
        </p:nvSpPr>
        <p:spPr>
          <a:xfrm>
            <a:off x="416496" y="2276872"/>
            <a:ext cx="9217024" cy="2708434"/>
          </a:xfrm>
          <a:prstGeom prst="rect">
            <a:avLst/>
          </a:prstGeom>
          <a:noFill/>
        </p:spPr>
        <p:txBody>
          <a:bodyPr wrap="square" lIns="91440" tIns="45720" rIns="91440" bIns="45720" rtlCol="0" anchor="t">
            <a:spAutoFit/>
          </a:bodyPr>
          <a:lstStyle/>
          <a:p>
            <a:r>
              <a:rPr lang="en-GB" sz="1200" b="1" dirty="0"/>
              <a:t>Audit</a:t>
            </a:r>
          </a:p>
          <a:p>
            <a:r>
              <a:rPr lang="en-GB" sz="1200" dirty="0">
                <a:latin typeface="Arial"/>
                <a:cs typeface="Arial"/>
              </a:rPr>
              <a:t>To ensure the standard and accuracy of student’s records, the </a:t>
            </a:r>
            <a:r>
              <a:rPr lang="en-GB" sz="1200" dirty="0" err="1">
                <a:latin typeface="Arial"/>
                <a:cs typeface="Arial"/>
              </a:rPr>
              <a:t>IFoA</a:t>
            </a:r>
            <a:r>
              <a:rPr lang="en-GB" sz="1200" dirty="0">
                <a:latin typeface="Arial"/>
                <a:cs typeface="Arial"/>
              </a:rPr>
              <a:t> conducts regular audits of PPD that have been submitted. You will be eligible to be selected for an audit at any point during your student journey and may be subject to multiple reviews during this time. You should keep evidence or proof of how you met the competencies until you have been confirmed as a Fellow or Associate.</a:t>
            </a:r>
          </a:p>
          <a:p>
            <a:endParaRPr lang="en-GB" sz="1200" b="1" dirty="0">
              <a:latin typeface="Arial"/>
              <a:cs typeface="Arial"/>
            </a:endParaRPr>
          </a:p>
          <a:p>
            <a:r>
              <a:rPr lang="en-GB" sz="1200" b="1" dirty="0">
                <a:latin typeface="Arial"/>
                <a:cs typeface="Arial"/>
              </a:rPr>
              <a:t>Supervisor or Line Manager</a:t>
            </a:r>
            <a:endParaRPr lang="en-GB" dirty="0"/>
          </a:p>
          <a:p>
            <a:r>
              <a:rPr lang="en-GB" sz="1200" dirty="0">
                <a:latin typeface="Arial"/>
                <a:cs typeface="Arial"/>
              </a:rPr>
              <a:t>You should also keep the details of your supervisor so they may be contacted to verify your submissions.</a:t>
            </a:r>
            <a:r>
              <a:rPr lang="en-GB" sz="1400" dirty="0">
                <a:solidFill>
                  <a:srgbClr val="242424"/>
                </a:solidFill>
                <a:latin typeface="Arial"/>
                <a:cs typeface="Arial"/>
              </a:rPr>
              <a:t>  </a:t>
            </a:r>
            <a:r>
              <a:rPr lang="en-GB" sz="1200" dirty="0">
                <a:latin typeface="Arial"/>
                <a:cs typeface="Arial"/>
              </a:rPr>
              <a:t>If you are selected then the </a:t>
            </a:r>
            <a:r>
              <a:rPr lang="en-GB" sz="1200" dirty="0" err="1">
                <a:latin typeface="Arial"/>
                <a:cs typeface="Arial"/>
              </a:rPr>
              <a:t>IFoA</a:t>
            </a:r>
            <a:r>
              <a:rPr lang="en-GB" sz="1200" dirty="0">
                <a:latin typeface="Arial"/>
                <a:cs typeface="Arial"/>
              </a:rPr>
              <a:t> reviewer will need to confirm information with your supervisor or line manager the recorded logs you have submitted are correct. You should discuss your intended submissions with your supervisor as part of your professional development. </a:t>
            </a:r>
          </a:p>
          <a:p>
            <a:endParaRPr lang="en-GB" sz="1200" dirty="0"/>
          </a:p>
          <a:p>
            <a:r>
              <a:rPr lang="en-GB" sz="1200" b="1" dirty="0">
                <a:latin typeface="Arial"/>
                <a:cs typeface="Arial"/>
              </a:rPr>
              <a:t>Non-compliant</a:t>
            </a:r>
            <a:endParaRPr lang="en-GB" sz="1200" dirty="0">
              <a:latin typeface="Arial"/>
              <a:cs typeface="Arial"/>
            </a:endParaRPr>
          </a:p>
          <a:p>
            <a:r>
              <a:rPr lang="en-GB" sz="1200" dirty="0">
                <a:latin typeface="Arial"/>
                <a:cs typeface="Arial"/>
              </a:rPr>
              <a:t>If your records are deemed not to be of an appropriate standard or if you have failed to record the minimum number of credits and formal learning hours, you may lose a years’ worth of work experience and this may not be counted towards your qualification. Once your PPD deadline has passed, you cannot add to or amend your record of work experience for the previous year.</a:t>
            </a:r>
          </a:p>
        </p:txBody>
      </p:sp>
    </p:spTree>
    <p:extLst>
      <p:ext uri="{BB962C8B-B14F-4D97-AF65-F5344CB8AC3E}">
        <p14:creationId xmlns:p14="http://schemas.microsoft.com/office/powerpoint/2010/main" val="405870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744C141-B97D-4979-AB76-E8E6AB76C28B}" type="datetime4">
              <a:rPr lang="en-GB" smtClean="0"/>
              <a:pPr/>
              <a:t>17 July 2024</a:t>
            </a:fld>
            <a:endParaRPr lang="en-GB" dirty="0"/>
          </a:p>
        </p:txBody>
      </p:sp>
      <p:sp>
        <p:nvSpPr>
          <p:cNvPr id="7" name="Title 4"/>
          <p:cNvSpPr>
            <a:spLocks noGrp="1"/>
          </p:cNvSpPr>
          <p:nvPr>
            <p:ph type="ctrTitle"/>
          </p:nvPr>
        </p:nvSpPr>
        <p:spPr>
          <a:xfrm>
            <a:off x="147324" y="1557537"/>
            <a:ext cx="8118044" cy="1295399"/>
          </a:xfrm>
        </p:spPr>
        <p:txBody>
          <a:bodyPr/>
          <a:lstStyle/>
          <a:p>
            <a:r>
              <a:rPr lang="en-GB" dirty="0"/>
              <a:t>Key Information</a:t>
            </a:r>
          </a:p>
        </p:txBody>
      </p:sp>
      <p:sp>
        <p:nvSpPr>
          <p:cNvPr id="8" name="Subtitle 5"/>
          <p:cNvSpPr>
            <a:spLocks noGrp="1"/>
          </p:cNvSpPr>
          <p:nvPr>
            <p:ph type="subTitle" idx="1"/>
          </p:nvPr>
        </p:nvSpPr>
        <p:spPr>
          <a:xfrm>
            <a:off x="200472" y="2277244"/>
            <a:ext cx="8568952" cy="1511796"/>
          </a:xfrm>
        </p:spPr>
        <p:txBody>
          <a:bodyPr/>
          <a:lstStyle/>
          <a:p>
            <a:r>
              <a:rPr lang="en-GB" sz="1500" b="1" dirty="0"/>
              <a:t>Institute and Faculty of Actuaries Website: </a:t>
            </a:r>
          </a:p>
          <a:p>
            <a:endParaRPr lang="en-GB" sz="1500" b="1" dirty="0"/>
          </a:p>
          <a:p>
            <a:pPr marL="171450" indent="-171450">
              <a:buFont typeface="Arial"/>
              <a:buChar char="•"/>
            </a:pPr>
            <a:r>
              <a:rPr lang="en-GB" sz="1200" dirty="0"/>
              <a:t>Full PPD Guide</a:t>
            </a:r>
          </a:p>
          <a:p>
            <a:pPr marL="171450" indent="-171450">
              <a:buFont typeface="Arial"/>
              <a:buChar char="•"/>
            </a:pPr>
            <a:r>
              <a:rPr lang="en-GB" sz="1200" dirty="0"/>
              <a:t>PPD Sign-off Requirements</a:t>
            </a:r>
          </a:p>
          <a:p>
            <a:pPr marL="171450" indent="-171450">
              <a:buFont typeface="Arial"/>
              <a:buChar char="•"/>
            </a:pPr>
            <a:r>
              <a:rPr lang="en-GB" sz="1200" dirty="0"/>
              <a:t>FAQ’s Page</a:t>
            </a:r>
          </a:p>
          <a:p>
            <a:endParaRPr lang="en-GB" sz="1200" b="1" dirty="0"/>
          </a:p>
          <a:p>
            <a:r>
              <a:rPr lang="en-GB" sz="1200" b="1" dirty="0">
                <a:hlinkClick r:id="rId3"/>
              </a:rPr>
              <a:t>https://www.actuaries.org.uk/studying/personal-and-professional-development-ppd</a:t>
            </a:r>
            <a:r>
              <a:rPr lang="en-GB" sz="1200" b="1" dirty="0"/>
              <a:t> </a:t>
            </a:r>
          </a:p>
          <a:p>
            <a:endParaRPr lang="en-GB" sz="1200" dirty="0"/>
          </a:p>
        </p:txBody>
      </p:sp>
    </p:spTree>
    <p:extLst>
      <p:ext uri="{BB962C8B-B14F-4D97-AF65-F5344CB8AC3E}">
        <p14:creationId xmlns:p14="http://schemas.microsoft.com/office/powerpoint/2010/main" val="152722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744C141-B97D-4979-AB76-E8E6AB76C28B}" type="datetime4">
              <a:rPr lang="en-GB" smtClean="0"/>
              <a:pPr/>
              <a:t>17 July 2024</a:t>
            </a:fld>
            <a:endParaRPr lang="en-GB"/>
          </a:p>
        </p:txBody>
      </p:sp>
      <p:sp>
        <p:nvSpPr>
          <p:cNvPr id="7" name="Title 1"/>
          <p:cNvSpPr>
            <a:spLocks noGrp="1"/>
          </p:cNvSpPr>
          <p:nvPr>
            <p:ph type="ctrTitle"/>
          </p:nvPr>
        </p:nvSpPr>
        <p:spPr>
          <a:xfrm>
            <a:off x="397768" y="1484784"/>
            <a:ext cx="7723584" cy="1295399"/>
          </a:xfrm>
        </p:spPr>
        <p:txBody>
          <a:bodyPr/>
          <a:lstStyle/>
          <a:p>
            <a:r>
              <a:rPr lang="en-GB" sz="3200" dirty="0"/>
              <a:t>PPD Framework</a:t>
            </a:r>
          </a:p>
        </p:txBody>
      </p:sp>
      <p:sp>
        <p:nvSpPr>
          <p:cNvPr id="8" name="Subtitle 2"/>
          <p:cNvSpPr>
            <a:spLocks noGrp="1"/>
          </p:cNvSpPr>
          <p:nvPr>
            <p:ph type="subTitle" idx="1"/>
          </p:nvPr>
        </p:nvSpPr>
        <p:spPr>
          <a:xfrm>
            <a:off x="397573" y="2131316"/>
            <a:ext cx="7999669" cy="2943822"/>
          </a:xfrm>
        </p:spPr>
        <p:txBody>
          <a:bodyPr/>
          <a:lstStyle/>
          <a:p>
            <a:r>
              <a:rPr lang="en-GB" sz="1200" b="1" dirty="0"/>
              <a:t>What is PPD?</a:t>
            </a:r>
            <a:br>
              <a:rPr lang="en-GB" sz="1200" dirty="0"/>
            </a:br>
            <a:r>
              <a:rPr lang="en-GB" sz="1200" dirty="0">
                <a:ea typeface="+mn-lt"/>
                <a:cs typeface="+mn-lt"/>
              </a:rPr>
              <a:t>Personal and Professional Development (PPD) is designed to make your work-related practice an integral part of your ongoing learning experience. To work effectively as an </a:t>
            </a:r>
            <a:r>
              <a:rPr lang="en-GB" sz="1200" dirty="0" err="1">
                <a:ea typeface="+mn-lt"/>
                <a:cs typeface="+mn-lt"/>
              </a:rPr>
              <a:t>IFoA</a:t>
            </a:r>
            <a:r>
              <a:rPr lang="en-GB" sz="1200" dirty="0">
                <a:ea typeface="+mn-lt"/>
                <a:cs typeface="+mn-lt"/>
              </a:rPr>
              <a:t> qualified actuary, you need to develop your skills in the workplace. As a Professional Body, your work-experience recording is essential for you to show us that you are competent to practice as a qualified actuary</a:t>
            </a:r>
            <a:endParaRPr lang="en-GB" sz="1200" dirty="0"/>
          </a:p>
          <a:p>
            <a:endParaRPr lang="en-GB" sz="1200" dirty="0"/>
          </a:p>
          <a:p>
            <a:r>
              <a:rPr lang="en-GB" sz="1200" b="1" dirty="0"/>
              <a:t>Why is PPD Important?</a:t>
            </a:r>
            <a:endParaRPr lang="en-GB" sz="1200" dirty="0"/>
          </a:p>
          <a:p>
            <a:r>
              <a:rPr lang="en-GB" sz="1200" dirty="0"/>
              <a:t>To work effectively as an actuary, you need to develop and show your skills within the workplace. This will allow you to: </a:t>
            </a:r>
          </a:p>
          <a:p>
            <a:endParaRPr lang="en-GB" sz="1200" dirty="0"/>
          </a:p>
          <a:p>
            <a:pPr marL="171450" indent="-171450">
              <a:buFont typeface="Arial" panose="020B0604020202020204" pitchFamily="34" charset="0"/>
              <a:buChar char="•"/>
            </a:pPr>
            <a:r>
              <a:rPr lang="en-GB" sz="1200" dirty="0"/>
              <a:t>Apply in practice the knowledge and skills you have gained through </a:t>
            </a:r>
            <a:r>
              <a:rPr lang="en-GB" sz="1200" dirty="0" err="1"/>
              <a:t>IFoA</a:t>
            </a:r>
            <a:r>
              <a:rPr lang="en-GB" sz="1200" dirty="0"/>
              <a:t> examinations.</a:t>
            </a:r>
          </a:p>
          <a:p>
            <a:pPr marL="171450" indent="-171450">
              <a:buFont typeface="Arial" panose="020B0604020202020204" pitchFamily="34" charset="0"/>
              <a:buChar char="•"/>
            </a:pPr>
            <a:r>
              <a:rPr lang="en-GB" sz="1200" dirty="0"/>
              <a:t>Develop your understanding of the business environment and how to work within a professional and ethical framework. </a:t>
            </a:r>
          </a:p>
          <a:p>
            <a:pPr marL="171450" indent="-171450">
              <a:buFont typeface="Arial" panose="020B0604020202020204" pitchFamily="34" charset="0"/>
              <a:buChar char="•"/>
            </a:pPr>
            <a:r>
              <a:rPr lang="en-GB" sz="1200" dirty="0"/>
              <a:t>Understand the need for continuing development of yourself and your skills, and to reflect on the quality of your work and how you can improve in the future. </a:t>
            </a:r>
          </a:p>
          <a:p>
            <a:endParaRPr lang="en-GB" sz="1200" dirty="0"/>
          </a:p>
          <a:p>
            <a:endParaRPr lang="en-GB" sz="1200" dirty="0"/>
          </a:p>
        </p:txBody>
      </p:sp>
    </p:spTree>
    <p:extLst>
      <p:ext uri="{BB962C8B-B14F-4D97-AF65-F5344CB8AC3E}">
        <p14:creationId xmlns:p14="http://schemas.microsoft.com/office/powerpoint/2010/main" val="10750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fade">
                                      <p:cBhvr>
                                        <p:cTn id="29"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744C141-B97D-4979-AB76-E8E6AB76C28B}" type="datetime4">
              <a:rPr lang="en-GB" smtClean="0"/>
              <a:pPr/>
              <a:t>17 July 2024</a:t>
            </a:fld>
            <a:endParaRPr lang="en-GB"/>
          </a:p>
        </p:txBody>
      </p:sp>
      <p:sp>
        <p:nvSpPr>
          <p:cNvPr id="7" name="Title 1"/>
          <p:cNvSpPr>
            <a:spLocks noGrp="1"/>
          </p:cNvSpPr>
          <p:nvPr>
            <p:ph type="ctrTitle"/>
          </p:nvPr>
        </p:nvSpPr>
        <p:spPr>
          <a:xfrm>
            <a:off x="397768" y="1484784"/>
            <a:ext cx="7723584" cy="1295399"/>
          </a:xfrm>
        </p:spPr>
        <p:txBody>
          <a:bodyPr/>
          <a:lstStyle/>
          <a:p>
            <a:r>
              <a:rPr lang="en-GB" sz="3200" dirty="0"/>
              <a:t>PPD Framework</a:t>
            </a:r>
          </a:p>
        </p:txBody>
      </p:sp>
      <p:sp>
        <p:nvSpPr>
          <p:cNvPr id="8" name="Subtitle 2"/>
          <p:cNvSpPr>
            <a:spLocks noGrp="1"/>
          </p:cNvSpPr>
          <p:nvPr>
            <p:ph type="subTitle" idx="1"/>
          </p:nvPr>
        </p:nvSpPr>
        <p:spPr>
          <a:xfrm>
            <a:off x="416496" y="2348880"/>
            <a:ext cx="7999669" cy="2376264"/>
          </a:xfrm>
        </p:spPr>
        <p:txBody>
          <a:bodyPr/>
          <a:lstStyle/>
          <a:p>
            <a:r>
              <a:rPr lang="en-GB" sz="1200" b="1" dirty="0"/>
              <a:t>Objectives and Competencies</a:t>
            </a:r>
            <a:br>
              <a:rPr lang="en-GB" sz="1200" dirty="0"/>
            </a:br>
            <a:r>
              <a:rPr lang="en-GB" sz="1200" dirty="0"/>
              <a:t>There are three core workplace areas where you will need to demonstrate the standards the </a:t>
            </a:r>
            <a:r>
              <a:rPr lang="en-GB" sz="1200" dirty="0" err="1"/>
              <a:t>IFoA</a:t>
            </a:r>
            <a:r>
              <a:rPr lang="en-GB" sz="1200" dirty="0"/>
              <a:t> expects to become a qualified Actuary. These objectives have been developed to link more closely to CPD and to better align with sector best-practice.</a:t>
            </a:r>
          </a:p>
          <a:p>
            <a:endParaRPr lang="en-GB" sz="1200" dirty="0"/>
          </a:p>
          <a:p>
            <a:r>
              <a:rPr lang="en-GB" sz="1200" dirty="0"/>
              <a:t>The three objectives are:</a:t>
            </a:r>
          </a:p>
          <a:p>
            <a:endParaRPr lang="en-GB" sz="1200" dirty="0"/>
          </a:p>
          <a:p>
            <a:pPr marL="171450" indent="-171450">
              <a:buFont typeface="Arial" panose="020B0604020202020204" pitchFamily="34" charset="0"/>
              <a:buChar char="•"/>
            </a:pPr>
            <a:r>
              <a:rPr lang="en-GB" sz="1200" b="1" dirty="0"/>
              <a:t>Effective communication.</a:t>
            </a:r>
          </a:p>
          <a:p>
            <a:pPr marL="171450" indent="-171450">
              <a:buFont typeface="Arial" panose="020B0604020202020204" pitchFamily="34" charset="0"/>
              <a:buChar char="•"/>
            </a:pPr>
            <a:r>
              <a:rPr lang="en-GB" sz="1200" b="1" dirty="0"/>
              <a:t>Problem solving and decision making.</a:t>
            </a:r>
          </a:p>
          <a:p>
            <a:pPr marL="171450" indent="-171450">
              <a:buFont typeface="Arial" panose="020B0604020202020204" pitchFamily="34" charset="0"/>
              <a:buChar char="•"/>
            </a:pPr>
            <a:r>
              <a:rPr lang="en-GB" sz="1200" b="1" dirty="0"/>
              <a:t>Professionalism.</a:t>
            </a:r>
          </a:p>
          <a:p>
            <a:endParaRPr lang="en-GB" sz="1200" dirty="0"/>
          </a:p>
          <a:p>
            <a:r>
              <a:rPr lang="en-GB" sz="1200" dirty="0"/>
              <a:t>Within each Objective there are a number of Competencies you can fulfil. Each competency has a value of </a:t>
            </a:r>
            <a:r>
              <a:rPr lang="en-GB" sz="1200" b="1" dirty="0"/>
              <a:t>1 or 2 credits</a:t>
            </a:r>
            <a:r>
              <a:rPr lang="en-GB" sz="1200" dirty="0"/>
              <a:t>.</a:t>
            </a:r>
          </a:p>
          <a:p>
            <a:endParaRPr lang="en-GB" sz="1200" dirty="0"/>
          </a:p>
          <a:p>
            <a:endParaRPr lang="en-GB" sz="1200" dirty="0"/>
          </a:p>
        </p:txBody>
      </p:sp>
    </p:spTree>
    <p:extLst>
      <p:ext uri="{BB962C8B-B14F-4D97-AF65-F5344CB8AC3E}">
        <p14:creationId xmlns:p14="http://schemas.microsoft.com/office/powerpoint/2010/main" val="266360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fade">
                                      <p:cBhvr>
                                        <p:cTn id="20" dur="500"/>
                                        <p:tgtEl>
                                          <p:spTgt spid="8">
                                            <p:txEl>
                                              <p:pRg st="5" end="5"/>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fade">
                                      <p:cBhvr>
                                        <p:cTn id="29"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744C141-B97D-4979-AB76-E8E6AB76C28B}" type="datetime4">
              <a:rPr lang="en-GB" smtClean="0"/>
              <a:pPr/>
              <a:t>17 July 2024</a:t>
            </a:fld>
            <a:endParaRPr lang="en-GB"/>
          </a:p>
        </p:txBody>
      </p:sp>
      <p:sp>
        <p:nvSpPr>
          <p:cNvPr id="7" name="Title 1"/>
          <p:cNvSpPr>
            <a:spLocks noGrp="1"/>
          </p:cNvSpPr>
          <p:nvPr>
            <p:ph type="ctrTitle"/>
          </p:nvPr>
        </p:nvSpPr>
        <p:spPr>
          <a:xfrm>
            <a:off x="-1979" y="1269698"/>
            <a:ext cx="7709311" cy="553223"/>
          </a:xfrm>
        </p:spPr>
        <p:txBody>
          <a:bodyPr/>
          <a:lstStyle/>
          <a:p>
            <a:r>
              <a:rPr lang="en-GB" sz="2800" dirty="0"/>
              <a:t>PPD Requirements to qualify</a:t>
            </a:r>
          </a:p>
        </p:txBody>
      </p:sp>
      <p:graphicFrame>
        <p:nvGraphicFramePr>
          <p:cNvPr id="6" name="Table 5"/>
          <p:cNvGraphicFramePr>
            <a:graphicFrameLocks noGrp="1"/>
          </p:cNvGraphicFramePr>
          <p:nvPr>
            <p:extLst>
              <p:ext uri="{D42A27DB-BD31-4B8C-83A1-F6EECF244321}">
                <p14:modId xmlns:p14="http://schemas.microsoft.com/office/powerpoint/2010/main" val="3392710533"/>
              </p:ext>
            </p:extLst>
          </p:nvPr>
        </p:nvGraphicFramePr>
        <p:xfrm>
          <a:off x="315226" y="1820917"/>
          <a:ext cx="8998924" cy="1427480"/>
        </p:xfrm>
        <a:graphic>
          <a:graphicData uri="http://schemas.openxmlformats.org/drawingml/2006/table">
            <a:tbl>
              <a:tblPr firstRow="1" bandRow="1">
                <a:tableStyleId>{5C22544A-7EE6-4342-B048-85BDC9FD1C3A}</a:tableStyleId>
              </a:tblPr>
              <a:tblGrid>
                <a:gridCol w="1759753">
                  <a:extLst>
                    <a:ext uri="{9D8B030D-6E8A-4147-A177-3AD203B41FA5}">
                      <a16:colId xmlns:a16="http://schemas.microsoft.com/office/drawing/2014/main" val="20000"/>
                    </a:ext>
                  </a:extLst>
                </a:gridCol>
                <a:gridCol w="2773994">
                  <a:extLst>
                    <a:ext uri="{9D8B030D-6E8A-4147-A177-3AD203B41FA5}">
                      <a16:colId xmlns:a16="http://schemas.microsoft.com/office/drawing/2014/main" val="20001"/>
                    </a:ext>
                  </a:extLst>
                </a:gridCol>
                <a:gridCol w="1182097">
                  <a:extLst>
                    <a:ext uri="{9D8B030D-6E8A-4147-A177-3AD203B41FA5}">
                      <a16:colId xmlns:a16="http://schemas.microsoft.com/office/drawing/2014/main" val="20002"/>
                    </a:ext>
                  </a:extLst>
                </a:gridCol>
                <a:gridCol w="1208103">
                  <a:extLst>
                    <a:ext uri="{9D8B030D-6E8A-4147-A177-3AD203B41FA5}">
                      <a16:colId xmlns:a16="http://schemas.microsoft.com/office/drawing/2014/main" val="20003"/>
                    </a:ext>
                  </a:extLst>
                </a:gridCol>
                <a:gridCol w="2074977">
                  <a:extLst>
                    <a:ext uri="{9D8B030D-6E8A-4147-A177-3AD203B41FA5}">
                      <a16:colId xmlns:a16="http://schemas.microsoft.com/office/drawing/2014/main" val="20004"/>
                    </a:ext>
                  </a:extLst>
                </a:gridCol>
              </a:tblGrid>
              <a:tr h="370840">
                <a:tc>
                  <a:txBody>
                    <a:bodyPr/>
                    <a:lstStyle/>
                    <a:p>
                      <a:r>
                        <a:rPr lang="en-GB" sz="1300" dirty="0"/>
                        <a:t>Joined before</a:t>
                      </a:r>
                    </a:p>
                    <a:p>
                      <a:pPr lvl="0">
                        <a:buNone/>
                      </a:pPr>
                      <a:r>
                        <a:rPr lang="en-GB" sz="1300" dirty="0"/>
                        <a:t>2 January 2019</a:t>
                      </a:r>
                    </a:p>
                  </a:txBody>
                  <a:tcPr>
                    <a:lnL w="12700">
                      <a:solidFill>
                        <a:schemeClr val="tx1"/>
                      </a:solid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300" dirty="0"/>
                        <a:t>Number</a:t>
                      </a:r>
                      <a:r>
                        <a:rPr lang="en-GB" sz="1300" baseline="0" dirty="0"/>
                        <a:t> of months PPD expected</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300" dirty="0"/>
                        <a:t>Number</a:t>
                      </a:r>
                      <a:r>
                        <a:rPr lang="en-GB" sz="1300" baseline="0" dirty="0"/>
                        <a:t> of credits required</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300" dirty="0"/>
                        <a:t>Minimum credits per</a:t>
                      </a:r>
                      <a:r>
                        <a:rPr lang="en-GB" sz="1300" baseline="0" dirty="0"/>
                        <a:t> year</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300" dirty="0"/>
                        <a:t>Min hours of formal learning activity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70840">
                <a:tc>
                  <a:txBody>
                    <a:bodyPr/>
                    <a:lstStyle/>
                    <a:p>
                      <a:r>
                        <a:rPr lang="en-GB" sz="1300" dirty="0"/>
                        <a:t>Associate</a:t>
                      </a:r>
                      <a:r>
                        <a:rPr lang="en-GB" sz="1300" baseline="0" dirty="0"/>
                        <a:t> </a:t>
                      </a:r>
                      <a:endParaRPr lang="en-GB" sz="1300" dirty="0"/>
                    </a:p>
                  </a:txBody>
                  <a:tcPr>
                    <a:lnL w="12700">
                      <a:solidFill>
                        <a:schemeClr val="tx1"/>
                      </a:solidFill>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12 Months</a:t>
                      </a:r>
                    </a:p>
                  </a:txBody>
                  <a:tcPr>
                    <a:lnT w="12700" cap="flat" cmpd="sng" algn="ctr">
                      <a:solidFill>
                        <a:schemeClr val="tx1"/>
                      </a:solidFill>
                      <a:prstDash val="solid"/>
                      <a:round/>
                      <a:headEnd type="none" w="med" len="med"/>
                      <a:tailEnd type="none" w="med" len="med"/>
                    </a:lnT>
                  </a:tcPr>
                </a:tc>
                <a:tc>
                  <a:txBody>
                    <a:bodyPr/>
                    <a:lstStyle/>
                    <a:p>
                      <a:r>
                        <a:rPr lang="en-GB" sz="1300" dirty="0"/>
                        <a:t>10 </a:t>
                      </a:r>
                    </a:p>
                  </a:txBody>
                  <a:tcPr>
                    <a:lnT w="12700" cap="flat" cmpd="sng" algn="ctr">
                      <a:solidFill>
                        <a:schemeClr val="tx1"/>
                      </a:solidFill>
                      <a:prstDash val="solid"/>
                      <a:round/>
                      <a:headEnd type="none" w="med" len="med"/>
                      <a:tailEnd type="none" w="med" len="med"/>
                    </a:lnT>
                  </a:tcPr>
                </a:tc>
                <a:tc>
                  <a:txBody>
                    <a:bodyPr/>
                    <a:lstStyle/>
                    <a:p>
                      <a:r>
                        <a:rPr lang="en-GB" sz="1300" dirty="0"/>
                        <a:t>3</a:t>
                      </a:r>
                    </a:p>
                  </a:txBody>
                  <a:tcPr>
                    <a:lnT w="12700" cap="flat" cmpd="sng" algn="ctr">
                      <a:solidFill>
                        <a:schemeClr val="tx1"/>
                      </a:solidFill>
                      <a:prstDash val="solid"/>
                      <a:round/>
                      <a:headEnd type="none" w="med" len="med"/>
                      <a:tailEnd type="none" w="med" len="med"/>
                    </a:lnT>
                  </a:tcPr>
                </a:tc>
                <a:tc>
                  <a:txBody>
                    <a:bodyPr/>
                    <a:lstStyle/>
                    <a:p>
                      <a:r>
                        <a:rPr lang="en-GB" sz="1300" dirty="0"/>
                        <a:t>2 Hours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GB" sz="1300" dirty="0"/>
                        <a:t>Fellow</a:t>
                      </a:r>
                    </a:p>
                  </a:txBody>
                  <a:tcPr>
                    <a:lnL w="12700">
                      <a:solidFill>
                        <a:schemeClr val="tx1"/>
                      </a:solidFill>
                    </a:lnL>
                    <a:lnB w="12700" cap="flat" cmpd="sng" algn="ctr">
                      <a:solidFill>
                        <a:schemeClr val="tx1"/>
                      </a:solidFill>
                      <a:prstDash val="solid"/>
                      <a:round/>
                      <a:headEnd type="none" w="med" len="med"/>
                      <a:tailEnd type="none" w="med" len="med"/>
                    </a:lnB>
                  </a:tcPr>
                </a:tc>
                <a:tc>
                  <a:txBody>
                    <a:bodyPr/>
                    <a:lstStyle/>
                    <a:p>
                      <a:r>
                        <a:rPr lang="en-GB" sz="1300" dirty="0"/>
                        <a:t>36 Months</a:t>
                      </a:r>
                    </a:p>
                  </a:txBody>
                  <a:tcPr>
                    <a:lnB w="12700" cap="flat" cmpd="sng" algn="ctr">
                      <a:solidFill>
                        <a:schemeClr val="tx1"/>
                      </a:solidFill>
                      <a:prstDash val="solid"/>
                      <a:round/>
                      <a:headEnd type="none" w="med" len="med"/>
                      <a:tailEnd type="none" w="med" len="med"/>
                    </a:lnB>
                  </a:tcPr>
                </a:tc>
                <a:tc>
                  <a:txBody>
                    <a:bodyPr/>
                    <a:lstStyle/>
                    <a:p>
                      <a:r>
                        <a:rPr lang="en-GB" sz="1300" dirty="0"/>
                        <a:t>20</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3</a:t>
                      </a:r>
                    </a:p>
                  </a:txBody>
                  <a:tcPr>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GB" sz="1300" dirty="0"/>
                        <a:t>6 Hours (2 per year)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951E1820-B743-BC10-DED2-47B1A6670839}"/>
              </a:ext>
            </a:extLst>
          </p:cNvPr>
          <p:cNvGraphicFramePr>
            <a:graphicFrameLocks noGrp="1"/>
          </p:cNvGraphicFramePr>
          <p:nvPr>
            <p:extLst>
              <p:ext uri="{D42A27DB-BD31-4B8C-83A1-F6EECF244321}">
                <p14:modId xmlns:p14="http://schemas.microsoft.com/office/powerpoint/2010/main" val="2226073720"/>
              </p:ext>
            </p:extLst>
          </p:nvPr>
        </p:nvGraphicFramePr>
        <p:xfrm>
          <a:off x="315226" y="3681248"/>
          <a:ext cx="9068272" cy="1544320"/>
        </p:xfrm>
        <a:graphic>
          <a:graphicData uri="http://schemas.openxmlformats.org/drawingml/2006/table">
            <a:tbl>
              <a:tblPr firstRow="1" bandRow="1">
                <a:tableStyleId>{5C22544A-7EE6-4342-B048-85BDC9FD1C3A}</a:tableStyleId>
              </a:tblPr>
              <a:tblGrid>
                <a:gridCol w="1759753">
                  <a:extLst>
                    <a:ext uri="{9D8B030D-6E8A-4147-A177-3AD203B41FA5}">
                      <a16:colId xmlns:a16="http://schemas.microsoft.com/office/drawing/2014/main" val="20000"/>
                    </a:ext>
                  </a:extLst>
                </a:gridCol>
                <a:gridCol w="2852012">
                  <a:extLst>
                    <a:ext uri="{9D8B030D-6E8A-4147-A177-3AD203B41FA5}">
                      <a16:colId xmlns:a16="http://schemas.microsoft.com/office/drawing/2014/main" val="20001"/>
                    </a:ext>
                  </a:extLst>
                </a:gridCol>
                <a:gridCol w="1156090">
                  <a:extLst>
                    <a:ext uri="{9D8B030D-6E8A-4147-A177-3AD203B41FA5}">
                      <a16:colId xmlns:a16="http://schemas.microsoft.com/office/drawing/2014/main" val="20002"/>
                    </a:ext>
                  </a:extLst>
                </a:gridCol>
                <a:gridCol w="1208103">
                  <a:extLst>
                    <a:ext uri="{9D8B030D-6E8A-4147-A177-3AD203B41FA5}">
                      <a16:colId xmlns:a16="http://schemas.microsoft.com/office/drawing/2014/main" val="20003"/>
                    </a:ext>
                  </a:extLst>
                </a:gridCol>
                <a:gridCol w="2092314">
                  <a:extLst>
                    <a:ext uri="{9D8B030D-6E8A-4147-A177-3AD203B41FA5}">
                      <a16:colId xmlns:a16="http://schemas.microsoft.com/office/drawing/2014/main" val="20004"/>
                    </a:ext>
                  </a:extLst>
                </a:gridCol>
              </a:tblGrid>
              <a:tr h="370840">
                <a:tc>
                  <a:txBody>
                    <a:bodyPr/>
                    <a:lstStyle/>
                    <a:p>
                      <a:r>
                        <a:rPr lang="en-GB" sz="1300" dirty="0"/>
                        <a:t>Joined after 2 January 2019</a:t>
                      </a:r>
                    </a:p>
                  </a:txBody>
                  <a:tcPr>
                    <a:lnL w="12700">
                      <a:solidFill>
                        <a:schemeClr val="tx1"/>
                      </a:solid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300" dirty="0"/>
                        <a:t>Number</a:t>
                      </a:r>
                      <a:r>
                        <a:rPr lang="en-GB" sz="1300" baseline="0" dirty="0"/>
                        <a:t> of months PPD expected</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300" dirty="0"/>
                        <a:t>Number</a:t>
                      </a:r>
                      <a:r>
                        <a:rPr lang="en-GB" sz="1300" baseline="0" dirty="0"/>
                        <a:t> of credits required</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300" dirty="0"/>
                        <a:t>Minimum credits per</a:t>
                      </a:r>
                      <a:r>
                        <a:rPr lang="en-GB" sz="1300" baseline="0" dirty="0"/>
                        <a:t> year</a:t>
                      </a:r>
                      <a:endParaRPr lang="en-GB"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300" dirty="0"/>
                        <a:t>Min hours of formal learning activity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70840">
                <a:tc>
                  <a:txBody>
                    <a:bodyPr/>
                    <a:lstStyle/>
                    <a:p>
                      <a:r>
                        <a:rPr lang="en-GB" sz="1300" dirty="0"/>
                        <a:t>Associate</a:t>
                      </a:r>
                      <a:r>
                        <a:rPr lang="en-GB" sz="1300" baseline="0" dirty="0"/>
                        <a:t> </a:t>
                      </a:r>
                      <a:endParaRPr lang="en-GB" sz="1300" dirty="0"/>
                    </a:p>
                  </a:txBody>
                  <a:tcPr>
                    <a:lnL w="12700">
                      <a:solidFill>
                        <a:schemeClr val="tx1"/>
                      </a:solidFill>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24 Months</a:t>
                      </a:r>
                    </a:p>
                  </a:txBody>
                  <a:tcPr>
                    <a:lnT w="12700" cap="flat" cmpd="sng" algn="ctr">
                      <a:solidFill>
                        <a:schemeClr val="tx1"/>
                      </a:solidFill>
                      <a:prstDash val="solid"/>
                      <a:round/>
                      <a:headEnd type="none" w="med" len="med"/>
                      <a:tailEnd type="none" w="med" len="med"/>
                    </a:lnT>
                  </a:tcPr>
                </a:tc>
                <a:tc>
                  <a:txBody>
                    <a:bodyPr/>
                    <a:lstStyle/>
                    <a:p>
                      <a:r>
                        <a:rPr lang="en-GB" sz="1300" dirty="0"/>
                        <a:t>15 </a:t>
                      </a:r>
                    </a:p>
                  </a:txBody>
                  <a:tcPr>
                    <a:lnT w="12700" cap="flat" cmpd="sng" algn="ctr">
                      <a:solidFill>
                        <a:schemeClr val="tx1"/>
                      </a:solidFill>
                      <a:prstDash val="solid"/>
                      <a:round/>
                      <a:headEnd type="none" w="med" len="med"/>
                      <a:tailEnd type="none" w="med" len="med"/>
                    </a:lnT>
                  </a:tcPr>
                </a:tc>
                <a:tc>
                  <a:txBody>
                    <a:bodyPr/>
                    <a:lstStyle/>
                    <a:p>
                      <a:r>
                        <a:rPr lang="en-GB" sz="1300" dirty="0"/>
                        <a:t>3</a:t>
                      </a:r>
                    </a:p>
                  </a:txBody>
                  <a:tcPr>
                    <a:lnT w="12700" cap="flat" cmpd="sng" algn="ctr">
                      <a:solidFill>
                        <a:schemeClr val="tx1"/>
                      </a:solidFill>
                      <a:prstDash val="solid"/>
                      <a:round/>
                      <a:headEnd type="none" w="med" len="med"/>
                      <a:tailEnd type="none" w="med" len="med"/>
                    </a:lnT>
                  </a:tcPr>
                </a:tc>
                <a:tc>
                  <a:txBody>
                    <a:bodyPr/>
                    <a:lstStyle/>
                    <a:p>
                      <a:r>
                        <a:rPr lang="en-GB" sz="1300" dirty="0"/>
                        <a:t>4 Hours (2 per year)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GB" sz="1300" dirty="0"/>
                        <a:t>Fellow</a:t>
                      </a:r>
                    </a:p>
                  </a:txBody>
                  <a:tcPr>
                    <a:lnL w="12700">
                      <a:solidFill>
                        <a:schemeClr val="tx1"/>
                      </a:solidFill>
                    </a:lnL>
                    <a:lnB w="12700" cap="flat" cmpd="sng" algn="ctr">
                      <a:solidFill>
                        <a:schemeClr val="tx1"/>
                      </a:solidFill>
                      <a:prstDash val="solid"/>
                      <a:round/>
                      <a:headEnd type="none" w="med" len="med"/>
                      <a:tailEnd type="none" w="med" len="med"/>
                    </a:lnB>
                  </a:tcPr>
                </a:tc>
                <a:tc>
                  <a:txBody>
                    <a:bodyPr/>
                    <a:lstStyle/>
                    <a:p>
                      <a:r>
                        <a:rPr lang="en-GB" sz="1300" dirty="0"/>
                        <a:t>A further 12 months of PPD after Associate status confirmed</a:t>
                      </a:r>
                    </a:p>
                  </a:txBody>
                  <a:tcPr>
                    <a:lnB w="12700" cap="flat" cmpd="sng" algn="ctr">
                      <a:solidFill>
                        <a:schemeClr val="tx1"/>
                      </a:solidFill>
                      <a:prstDash val="solid"/>
                      <a:round/>
                      <a:headEnd type="none" w="med" len="med"/>
                      <a:tailEnd type="none" w="med" len="med"/>
                    </a:lnB>
                  </a:tcPr>
                </a:tc>
                <a:tc>
                  <a:txBody>
                    <a:bodyPr/>
                    <a:lstStyle/>
                    <a:p>
                      <a:r>
                        <a:rPr lang="en-GB" sz="1300" dirty="0"/>
                        <a:t>A further 5 credits</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3</a:t>
                      </a:r>
                    </a:p>
                  </a:txBody>
                  <a:tcPr>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GB" sz="1300" dirty="0"/>
                        <a:t>A further 2 hours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218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744C141-B97D-4979-AB76-E8E6AB76C28B}" type="datetime4">
              <a:rPr lang="en-GB" smtClean="0"/>
              <a:pPr/>
              <a:t>17 July 2024</a:t>
            </a:fld>
            <a:endParaRPr lang="en-GB"/>
          </a:p>
        </p:txBody>
      </p:sp>
      <p:sp>
        <p:nvSpPr>
          <p:cNvPr id="5" name="Title 1"/>
          <p:cNvSpPr>
            <a:spLocks noGrp="1"/>
          </p:cNvSpPr>
          <p:nvPr>
            <p:ph type="ctrTitle"/>
          </p:nvPr>
        </p:nvSpPr>
        <p:spPr>
          <a:xfrm>
            <a:off x="397768" y="1484784"/>
            <a:ext cx="7723584" cy="1295399"/>
          </a:xfrm>
        </p:spPr>
        <p:txBody>
          <a:bodyPr/>
          <a:lstStyle/>
          <a:p>
            <a:r>
              <a:rPr lang="en-GB" sz="2800" dirty="0"/>
              <a:t>Effective Communication</a:t>
            </a:r>
          </a:p>
        </p:txBody>
      </p:sp>
      <p:graphicFrame>
        <p:nvGraphicFramePr>
          <p:cNvPr id="2" name="Table 1"/>
          <p:cNvGraphicFramePr>
            <a:graphicFrameLocks noGrp="1"/>
          </p:cNvGraphicFramePr>
          <p:nvPr>
            <p:extLst>
              <p:ext uri="{D42A27DB-BD31-4B8C-83A1-F6EECF244321}">
                <p14:modId xmlns:p14="http://schemas.microsoft.com/office/powerpoint/2010/main" val="2853539306"/>
              </p:ext>
            </p:extLst>
          </p:nvPr>
        </p:nvGraphicFramePr>
        <p:xfrm>
          <a:off x="399638" y="1993168"/>
          <a:ext cx="8568952" cy="3606160"/>
        </p:xfrm>
        <a:graphic>
          <a:graphicData uri="http://schemas.openxmlformats.org/drawingml/2006/table">
            <a:tbl>
              <a:tblPr firstRow="1" bandRow="1">
                <a:tableStyleId>{5C22544A-7EE6-4342-B048-85BDC9FD1C3A}</a:tableStyleId>
              </a:tblPr>
              <a:tblGrid>
                <a:gridCol w="5616624">
                  <a:extLst>
                    <a:ext uri="{9D8B030D-6E8A-4147-A177-3AD203B41FA5}">
                      <a16:colId xmlns:a16="http://schemas.microsoft.com/office/drawing/2014/main" val="20000"/>
                    </a:ext>
                  </a:extLst>
                </a:gridCol>
                <a:gridCol w="1019493">
                  <a:extLst>
                    <a:ext uri="{9D8B030D-6E8A-4147-A177-3AD203B41FA5}">
                      <a16:colId xmlns:a16="http://schemas.microsoft.com/office/drawing/2014/main" val="20001"/>
                    </a:ext>
                  </a:extLst>
                </a:gridCol>
                <a:gridCol w="1932835">
                  <a:extLst>
                    <a:ext uri="{9D8B030D-6E8A-4147-A177-3AD203B41FA5}">
                      <a16:colId xmlns:a16="http://schemas.microsoft.com/office/drawing/2014/main" val="20002"/>
                    </a:ext>
                  </a:extLst>
                </a:gridCol>
              </a:tblGrid>
              <a:tr h="360000">
                <a:tc>
                  <a:txBody>
                    <a:bodyPr/>
                    <a:lstStyle/>
                    <a:p>
                      <a:r>
                        <a:rPr lang="en-GB" sz="900" dirty="0"/>
                        <a:t>Competencies</a:t>
                      </a:r>
                    </a:p>
                  </a:txBody>
                  <a:tcPr/>
                </a:tc>
                <a:tc>
                  <a:txBody>
                    <a:bodyPr/>
                    <a:lstStyle/>
                    <a:p>
                      <a:r>
                        <a:rPr lang="en-GB" sz="900" dirty="0"/>
                        <a:t>Credits</a:t>
                      </a:r>
                    </a:p>
                  </a:txBody>
                  <a:tcPr/>
                </a:tc>
                <a:tc>
                  <a:txBody>
                    <a:bodyPr/>
                    <a:lstStyle/>
                    <a:p>
                      <a:r>
                        <a:rPr lang="en-GB" sz="900" dirty="0"/>
                        <a:t>Mandatory</a:t>
                      </a:r>
                    </a:p>
                  </a:txBody>
                  <a:tcPr/>
                </a:tc>
                <a:extLst>
                  <a:ext uri="{0D108BD9-81ED-4DB2-BD59-A6C34878D82A}">
                    <a16:rowId xmlns:a16="http://schemas.microsoft.com/office/drawing/2014/main" val="10000"/>
                  </a:ext>
                </a:extLst>
              </a:tr>
              <a:tr h="22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Present the results of actuarial work to informed but non-technical audiences.</a:t>
                      </a:r>
                    </a:p>
                  </a:txBody>
                  <a:tcPr/>
                </a:tc>
                <a:tc>
                  <a:txBody>
                    <a:bodyPr/>
                    <a:lstStyle/>
                    <a:p>
                      <a:r>
                        <a:rPr lang="en-GB" sz="900" dirty="0"/>
                        <a:t>2</a:t>
                      </a:r>
                    </a:p>
                  </a:txBody>
                  <a:tcPr/>
                </a:tc>
                <a:tc>
                  <a:txBody>
                    <a:bodyPr/>
                    <a:lstStyle/>
                    <a:p>
                      <a:r>
                        <a:rPr lang="en-GB" sz="900" dirty="0"/>
                        <a:t>Yes</a:t>
                      </a:r>
                    </a:p>
                  </a:txBody>
                  <a:tcPr/>
                </a:tc>
                <a:extLst>
                  <a:ext uri="{0D108BD9-81ED-4DB2-BD59-A6C34878D82A}">
                    <a16:rowId xmlns:a16="http://schemas.microsoft.com/office/drawing/2014/main" val="10001"/>
                  </a:ext>
                </a:extLst>
              </a:tr>
              <a:tr h="210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Use appropriate techniques to produce effective oral and written communications.</a:t>
                      </a:r>
                    </a:p>
                  </a:txBody>
                  <a:tcPr/>
                </a:tc>
                <a:tc>
                  <a:txBody>
                    <a:bodyPr/>
                    <a:lstStyle/>
                    <a:p>
                      <a:r>
                        <a:rPr lang="en-GB" sz="900" dirty="0"/>
                        <a:t>1</a:t>
                      </a:r>
                    </a:p>
                  </a:txBody>
                  <a:tcPr/>
                </a:tc>
                <a:tc>
                  <a:txBody>
                    <a:bodyPr/>
                    <a:lstStyle/>
                    <a:p>
                      <a:r>
                        <a:rPr lang="en-GB" sz="900" dirty="0"/>
                        <a:t>No</a:t>
                      </a:r>
                    </a:p>
                  </a:txBody>
                  <a:tcPr/>
                </a:tc>
                <a:extLst>
                  <a:ext uri="{0D108BD9-81ED-4DB2-BD59-A6C34878D82A}">
                    <a16:rowId xmlns:a16="http://schemas.microsoft.com/office/drawing/2014/main" val="10002"/>
                  </a:ext>
                </a:extLst>
              </a:tr>
              <a:tr h="210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Prepare effective technical communications for professional audiences of peers, managers and clients.</a:t>
                      </a:r>
                    </a:p>
                  </a:txBody>
                  <a:tcPr/>
                </a:tc>
                <a:tc>
                  <a:txBody>
                    <a:bodyPr/>
                    <a:lstStyle/>
                    <a:p>
                      <a:r>
                        <a:rPr lang="en-GB" sz="9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3"/>
                  </a:ext>
                </a:extLst>
              </a:tr>
              <a:tr h="210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Provide comprehensive summaries of technical actuarial results.</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4"/>
                  </a:ext>
                </a:extLst>
              </a:tr>
              <a:tr h="210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Produce effective executive summaries.</a:t>
                      </a:r>
                    </a:p>
                  </a:txBody>
                  <a:tcPr/>
                </a:tc>
                <a:tc>
                  <a:txBody>
                    <a:bodyPr/>
                    <a:lstStyle/>
                    <a:p>
                      <a:r>
                        <a:rPr lang="en-GB" sz="9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5"/>
                  </a:ext>
                </a:extLst>
              </a:tr>
              <a:tr h="210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Contribute to actuarial reports for regulators.</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6"/>
                  </a:ext>
                </a:extLst>
              </a:tr>
              <a:tr h="219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Peer review a colleague’s actuarial work and produce a summary of the conclusions.</a:t>
                      </a:r>
                    </a:p>
                  </a:txBody>
                  <a:tcPr/>
                </a:tc>
                <a:tc>
                  <a:txBody>
                    <a:bodyPr/>
                    <a:lstStyle/>
                    <a:p>
                      <a:r>
                        <a:rPr lang="en-GB" sz="9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7"/>
                  </a:ext>
                </a:extLst>
              </a:tr>
              <a:tr h="219512">
                <a:tc>
                  <a:txBody>
                    <a:bodyPr/>
                    <a:lstStyle/>
                    <a:p>
                      <a:r>
                        <a:rPr lang="en-GB" sz="900" b="1" dirty="0">
                          <a:solidFill>
                            <a:srgbClr val="3F4548"/>
                          </a:solidFill>
                        </a:rPr>
                        <a:t>Discuss work projects with clients, before proceeding, to ensure you fully understand the objectives.</a:t>
                      </a:r>
                      <a:endParaRPr lang="en-GB" sz="900" b="1" dirty="0"/>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8"/>
                  </a:ext>
                </a:extLst>
              </a:tr>
              <a:tr h="206936">
                <a:tc>
                  <a:txBody>
                    <a:bodyPr/>
                    <a:lstStyle/>
                    <a:p>
                      <a:r>
                        <a:rPr lang="en-GB" sz="900" b="1" dirty="0">
                          <a:solidFill>
                            <a:srgbClr val="3F4548"/>
                          </a:solidFill>
                        </a:rPr>
                        <a:t>Evaluate whether messages have been effectively communicated to audiences.</a:t>
                      </a:r>
                      <a:endParaRPr lang="en-GB" sz="900" b="1" dirty="0"/>
                    </a:p>
                  </a:txBody>
                  <a:tcPr/>
                </a:tc>
                <a:tc>
                  <a:txBody>
                    <a:bodyPr/>
                    <a:lstStyle/>
                    <a:p>
                      <a:r>
                        <a:rPr lang="en-GB" sz="9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9"/>
                  </a:ext>
                </a:extLst>
              </a:tr>
              <a:tr h="181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Evaluate whether the extent of any uncertainty has been communicated appropriately.</a:t>
                      </a:r>
                    </a:p>
                  </a:txBody>
                  <a:tcPr/>
                </a:tc>
                <a:tc>
                  <a:txBody>
                    <a:bodyPr/>
                    <a:lstStyle/>
                    <a:p>
                      <a:r>
                        <a:rPr lang="en-GB" sz="9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10"/>
                  </a:ext>
                </a:extLst>
              </a:tr>
              <a:tr h="169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Prepare permanent documentation for defined work products.</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11"/>
                  </a:ext>
                </a:extLst>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Prepare communication plans.</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12"/>
                  </a:ext>
                </a:extLst>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1" dirty="0">
                        <a:solidFill>
                          <a:srgbClr val="3F4548"/>
                        </a:solidFill>
                      </a:endParaRPr>
                    </a:p>
                  </a:txBody>
                  <a:tcPr/>
                </a:tc>
                <a:tc>
                  <a:txBody>
                    <a:bodyPr/>
                    <a:lstStyle/>
                    <a:p>
                      <a:endParaRPr lang="en-GB" sz="900" dirty="0"/>
                    </a:p>
                  </a:txBody>
                  <a:tcPr/>
                </a:tc>
                <a:tc>
                  <a:txBody>
                    <a:bodyPr/>
                    <a:lstStyle/>
                    <a:p>
                      <a:endParaRPr lang="en-GB" sz="900"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5994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744C141-B97D-4979-AB76-E8E6AB76C28B}" type="datetime4">
              <a:rPr lang="en-GB" smtClean="0"/>
              <a:pPr/>
              <a:t>17 July 2024</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6527761"/>
              </p:ext>
            </p:extLst>
          </p:nvPr>
        </p:nvGraphicFramePr>
        <p:xfrm>
          <a:off x="128464" y="1916832"/>
          <a:ext cx="9577064" cy="254000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370840">
                <a:tc gridSpan="4">
                  <a:txBody>
                    <a:bodyPr/>
                    <a:lstStyle/>
                    <a:p>
                      <a:r>
                        <a:rPr lang="en-GB" sz="1600" dirty="0"/>
                        <a:t>Effective Communications</a:t>
                      </a:r>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extLst>
                  <a:ext uri="{0D108BD9-81ED-4DB2-BD59-A6C34878D82A}">
                    <a16:rowId xmlns:a16="http://schemas.microsoft.com/office/drawing/2014/main" val="10000"/>
                  </a:ext>
                </a:extLst>
              </a:tr>
              <a:tr h="370840">
                <a:tc>
                  <a:txBody>
                    <a:bodyPr/>
                    <a:lstStyle/>
                    <a:p>
                      <a:r>
                        <a:rPr lang="en-GB" sz="1600" dirty="0"/>
                        <a:t>Competency</a:t>
                      </a:r>
                      <a:r>
                        <a:rPr lang="en-GB" sz="1600" baseline="0" dirty="0"/>
                        <a:t> </a:t>
                      </a:r>
                      <a:endParaRPr lang="en-GB" sz="1600" dirty="0"/>
                    </a:p>
                  </a:txBody>
                  <a:tcPr/>
                </a:tc>
                <a:tc>
                  <a:txBody>
                    <a:bodyPr/>
                    <a:lstStyle/>
                    <a:p>
                      <a:r>
                        <a:rPr lang="en-GB" sz="1600" dirty="0"/>
                        <a:t>Examples</a:t>
                      </a:r>
                      <a:r>
                        <a:rPr lang="en-GB" sz="1600" baseline="0" dirty="0"/>
                        <a:t> of Activity</a:t>
                      </a:r>
                      <a:endParaRPr lang="en-GB" sz="1600" dirty="0"/>
                    </a:p>
                  </a:txBody>
                  <a:tcPr/>
                </a:tc>
                <a:tc>
                  <a:txBody>
                    <a:bodyPr/>
                    <a:lstStyle/>
                    <a:p>
                      <a:r>
                        <a:rPr lang="en-GB" sz="1600" dirty="0"/>
                        <a:t>Credits</a:t>
                      </a:r>
                    </a:p>
                  </a:txBody>
                  <a:tcPr/>
                </a:tc>
                <a:tc>
                  <a:txBody>
                    <a:bodyPr/>
                    <a:lstStyle/>
                    <a:p>
                      <a:r>
                        <a:rPr lang="en-GB" sz="1600" dirty="0"/>
                        <a:t>Mandatory</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1.1 Present the results of actuarial work to informed but non-technical audiences</a:t>
                      </a:r>
                    </a:p>
                    <a:p>
                      <a:endParaRPr lang="en-GB" sz="1600" dirty="0"/>
                    </a:p>
                  </a:txBody>
                  <a:tcPr/>
                </a:tc>
                <a:tc>
                  <a:txBody>
                    <a:bodyPr/>
                    <a:lstStyle/>
                    <a:p>
                      <a:pPr marL="285750" indent="-285750">
                        <a:buFont typeface="Arial" panose="020B0604020202020204" pitchFamily="34" charset="0"/>
                        <a:buChar char="•"/>
                      </a:pPr>
                      <a:r>
                        <a:rPr lang="en-GB" sz="1600" dirty="0"/>
                        <a:t>Explain</a:t>
                      </a:r>
                      <a:r>
                        <a:rPr lang="en-GB" sz="1600" baseline="0" dirty="0"/>
                        <a:t> technical concepts to non-actuarial business colleagues or clients (on a formal or informal basis).</a:t>
                      </a:r>
                    </a:p>
                    <a:p>
                      <a:pPr marL="285750" indent="-285750">
                        <a:buFont typeface="Arial" panose="020B0604020202020204" pitchFamily="34" charset="0"/>
                        <a:buChar char="•"/>
                      </a:pPr>
                      <a:r>
                        <a:rPr lang="en-GB" sz="1600" baseline="0" dirty="0"/>
                        <a:t>Draft results letters or reports of actuarial projects to internal or external clients.</a:t>
                      </a:r>
                    </a:p>
                    <a:p>
                      <a:pPr marL="285750" indent="-285750">
                        <a:buFont typeface="Arial" panose="020B0604020202020204" pitchFamily="34" charset="0"/>
                        <a:buChar char="•"/>
                      </a:pPr>
                      <a:r>
                        <a:rPr lang="en-GB" sz="1600" baseline="0" dirty="0"/>
                        <a:t>Deliver a presentation of actuarial work to internal or external stakeholders.</a:t>
                      </a:r>
                      <a:endParaRPr lang="en-GB" sz="1600" dirty="0"/>
                    </a:p>
                  </a:txBody>
                  <a:tcPr/>
                </a:tc>
                <a:tc>
                  <a:txBody>
                    <a:bodyPr/>
                    <a:lstStyle/>
                    <a:p>
                      <a:pPr marL="0" indent="0">
                        <a:buFont typeface="Arial" panose="020B0604020202020204" pitchFamily="34" charset="0"/>
                        <a:buNone/>
                      </a:pPr>
                      <a:r>
                        <a:rPr lang="en-GB" sz="1600" dirty="0"/>
                        <a:t>2</a:t>
                      </a:r>
                    </a:p>
                  </a:txBody>
                  <a:tcPr/>
                </a:tc>
                <a:tc>
                  <a:txBody>
                    <a:bodyPr/>
                    <a:lstStyle/>
                    <a:p>
                      <a:pPr marL="0" indent="0">
                        <a:buFont typeface="Arial" panose="020B0604020202020204" pitchFamily="34" charset="0"/>
                        <a:buNone/>
                      </a:pPr>
                      <a:r>
                        <a:rPr lang="en-GB" sz="1600" dirty="0"/>
                        <a:t>Yes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759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744C141-B97D-4979-AB76-E8E6AB76C28B}" type="datetime4">
              <a:rPr lang="en-GB" smtClean="0"/>
              <a:pPr/>
              <a:t>17 July 2024</a:t>
            </a:fld>
            <a:endParaRPr lang="en-GB"/>
          </a:p>
        </p:txBody>
      </p:sp>
      <p:sp>
        <p:nvSpPr>
          <p:cNvPr id="5" name="Title 1"/>
          <p:cNvSpPr>
            <a:spLocks noGrp="1"/>
          </p:cNvSpPr>
          <p:nvPr>
            <p:ph type="ctrTitle"/>
          </p:nvPr>
        </p:nvSpPr>
        <p:spPr>
          <a:xfrm>
            <a:off x="397768" y="1484784"/>
            <a:ext cx="7723584" cy="1295399"/>
          </a:xfrm>
        </p:spPr>
        <p:txBody>
          <a:bodyPr/>
          <a:lstStyle/>
          <a:p>
            <a:r>
              <a:rPr lang="en-GB" sz="2800" dirty="0"/>
              <a:t>Problem Solving and Decision Making</a:t>
            </a:r>
          </a:p>
        </p:txBody>
      </p:sp>
      <p:graphicFrame>
        <p:nvGraphicFramePr>
          <p:cNvPr id="2" name="Table 1"/>
          <p:cNvGraphicFramePr>
            <a:graphicFrameLocks noGrp="1"/>
          </p:cNvGraphicFramePr>
          <p:nvPr>
            <p:extLst>
              <p:ext uri="{D42A27DB-BD31-4B8C-83A1-F6EECF244321}">
                <p14:modId xmlns:p14="http://schemas.microsoft.com/office/powerpoint/2010/main" val="3242906081"/>
              </p:ext>
            </p:extLst>
          </p:nvPr>
        </p:nvGraphicFramePr>
        <p:xfrm>
          <a:off x="344488" y="2276872"/>
          <a:ext cx="8568952" cy="3011800"/>
        </p:xfrm>
        <a:graphic>
          <a:graphicData uri="http://schemas.openxmlformats.org/drawingml/2006/table">
            <a:tbl>
              <a:tblPr firstRow="1" bandRow="1">
                <a:tableStyleId>{5C22544A-7EE6-4342-B048-85BDC9FD1C3A}</a:tableStyleId>
              </a:tblPr>
              <a:tblGrid>
                <a:gridCol w="5616624">
                  <a:extLst>
                    <a:ext uri="{9D8B030D-6E8A-4147-A177-3AD203B41FA5}">
                      <a16:colId xmlns:a16="http://schemas.microsoft.com/office/drawing/2014/main" val="20000"/>
                    </a:ext>
                  </a:extLst>
                </a:gridCol>
                <a:gridCol w="1019493">
                  <a:extLst>
                    <a:ext uri="{9D8B030D-6E8A-4147-A177-3AD203B41FA5}">
                      <a16:colId xmlns:a16="http://schemas.microsoft.com/office/drawing/2014/main" val="20001"/>
                    </a:ext>
                  </a:extLst>
                </a:gridCol>
                <a:gridCol w="1932835">
                  <a:extLst>
                    <a:ext uri="{9D8B030D-6E8A-4147-A177-3AD203B41FA5}">
                      <a16:colId xmlns:a16="http://schemas.microsoft.com/office/drawing/2014/main" val="20002"/>
                    </a:ext>
                  </a:extLst>
                </a:gridCol>
              </a:tblGrid>
              <a:tr h="360000">
                <a:tc>
                  <a:txBody>
                    <a:bodyPr/>
                    <a:lstStyle/>
                    <a:p>
                      <a:r>
                        <a:rPr lang="en-GB" sz="900" dirty="0"/>
                        <a:t>Competencies</a:t>
                      </a:r>
                    </a:p>
                  </a:txBody>
                  <a:tcPr/>
                </a:tc>
                <a:tc>
                  <a:txBody>
                    <a:bodyPr/>
                    <a:lstStyle/>
                    <a:p>
                      <a:r>
                        <a:rPr lang="en-GB" sz="900" dirty="0"/>
                        <a:t>Credits</a:t>
                      </a:r>
                    </a:p>
                  </a:txBody>
                  <a:tcPr/>
                </a:tc>
                <a:tc>
                  <a:txBody>
                    <a:bodyPr/>
                    <a:lstStyle/>
                    <a:p>
                      <a:r>
                        <a:rPr lang="en-GB" sz="900" dirty="0"/>
                        <a:t>Mandatory</a:t>
                      </a:r>
                    </a:p>
                  </a:txBody>
                  <a:tcPr/>
                </a:tc>
                <a:extLst>
                  <a:ext uri="{0D108BD9-81ED-4DB2-BD59-A6C34878D82A}">
                    <a16:rowId xmlns:a16="http://schemas.microsoft.com/office/drawing/2014/main" val="10000"/>
                  </a:ext>
                </a:extLst>
              </a:tr>
              <a:tr h="228640">
                <a:tc>
                  <a:txBody>
                    <a:bodyPr/>
                    <a:lstStyle/>
                    <a:p>
                      <a:r>
                        <a:rPr lang="en-GB" sz="900" b="1" dirty="0">
                          <a:solidFill>
                            <a:srgbClr val="3F4548"/>
                          </a:solidFill>
                        </a:rPr>
                        <a:t>Analyse and prioritise stakeholder needs when designing solutions.</a:t>
                      </a:r>
                    </a:p>
                  </a:txBody>
                  <a:tcPr/>
                </a:tc>
                <a:tc>
                  <a:txBody>
                    <a:bodyPr/>
                    <a:lstStyle/>
                    <a:p>
                      <a:r>
                        <a:rPr lang="en-GB" sz="900" dirty="0"/>
                        <a:t>2</a:t>
                      </a:r>
                    </a:p>
                  </a:txBody>
                  <a:tcPr/>
                </a:tc>
                <a:tc>
                  <a:txBody>
                    <a:bodyPr/>
                    <a:lstStyle/>
                    <a:p>
                      <a:r>
                        <a:rPr lang="en-GB" sz="900" dirty="0"/>
                        <a:t>Yes</a:t>
                      </a:r>
                    </a:p>
                  </a:txBody>
                  <a:tcPr/>
                </a:tc>
                <a:extLst>
                  <a:ext uri="{0D108BD9-81ED-4DB2-BD59-A6C34878D82A}">
                    <a16:rowId xmlns:a16="http://schemas.microsoft.com/office/drawing/2014/main" val="10001"/>
                  </a:ext>
                </a:extLst>
              </a:tr>
              <a:tr h="210344">
                <a:tc>
                  <a:txBody>
                    <a:bodyPr/>
                    <a:lstStyle/>
                    <a:p>
                      <a:r>
                        <a:rPr lang="en-GB" sz="900" b="1" dirty="0">
                          <a:solidFill>
                            <a:srgbClr val="3F4548"/>
                          </a:solidFill>
                        </a:rPr>
                        <a:t>Analyse and validate a data set for a model.</a:t>
                      </a:r>
                    </a:p>
                  </a:txBody>
                  <a:tcPr/>
                </a:tc>
                <a:tc>
                  <a:txBody>
                    <a:bodyPr/>
                    <a:lstStyle/>
                    <a:p>
                      <a:r>
                        <a:rPr lang="en-GB" sz="900" dirty="0"/>
                        <a:t>1</a:t>
                      </a:r>
                    </a:p>
                  </a:txBody>
                  <a:tcPr/>
                </a:tc>
                <a:tc>
                  <a:txBody>
                    <a:bodyPr/>
                    <a:lstStyle/>
                    <a:p>
                      <a:r>
                        <a:rPr lang="en-GB" sz="900" dirty="0"/>
                        <a:t>No</a:t>
                      </a:r>
                    </a:p>
                  </a:txBody>
                  <a:tcPr/>
                </a:tc>
                <a:extLst>
                  <a:ext uri="{0D108BD9-81ED-4DB2-BD59-A6C34878D82A}">
                    <a16:rowId xmlns:a16="http://schemas.microsoft.com/office/drawing/2014/main" val="10002"/>
                  </a:ext>
                </a:extLst>
              </a:tr>
              <a:tr h="210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Build or specify a model, applying actuarial principles and methods to solve problems.</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3"/>
                  </a:ext>
                </a:extLst>
              </a:tr>
              <a:tr h="210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Analyse and validate the results from a model.</a:t>
                      </a:r>
                    </a:p>
                  </a:txBody>
                  <a:tcPr/>
                </a:tc>
                <a:tc>
                  <a:txBody>
                    <a:bodyPr/>
                    <a:lstStyle/>
                    <a:p>
                      <a:r>
                        <a:rPr lang="en-GB" sz="9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4"/>
                  </a:ext>
                </a:extLst>
              </a:tr>
              <a:tr h="210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Evaluate whether all material factors have been considered when designing a solution.</a:t>
                      </a:r>
                    </a:p>
                  </a:txBody>
                  <a:tcPr/>
                </a:tc>
                <a:tc>
                  <a:txBody>
                    <a:bodyPr/>
                    <a:lstStyle/>
                    <a:p>
                      <a:r>
                        <a:rPr lang="en-GB" sz="9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5"/>
                  </a:ext>
                </a:extLst>
              </a:tr>
              <a:tr h="210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Evaluate whether current team’s actuarial skills are sufficient to complete the work assignment appropriately.</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6"/>
                  </a:ext>
                </a:extLst>
              </a:tr>
              <a:tr h="219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Distinguish between material and immaterial factors in a model.</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7"/>
                  </a:ext>
                </a:extLst>
              </a:tr>
              <a:tr h="219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Evaluate the success of a project and understand the reasons.</a:t>
                      </a:r>
                    </a:p>
                  </a:txBody>
                  <a:tcPr/>
                </a:tc>
                <a:tc>
                  <a:txBody>
                    <a:bodyPr/>
                    <a:lstStyle/>
                    <a:p>
                      <a:r>
                        <a:rPr lang="en-GB" sz="9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8"/>
                  </a:ext>
                </a:extLst>
              </a:tr>
              <a:tr h="206936">
                <a:tc>
                  <a:txBody>
                    <a:bodyPr/>
                    <a:lstStyle/>
                    <a:p>
                      <a:r>
                        <a:rPr lang="en-GB" sz="900" b="1" dirty="0">
                          <a:solidFill>
                            <a:srgbClr val="3F4548"/>
                          </a:solidFill>
                        </a:rPr>
                        <a:t>Demonstrate an understanding of an effective decision-making process</a:t>
                      </a:r>
                      <a:endParaRPr lang="en-GB" sz="900" b="1" dirty="0"/>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9"/>
                  </a:ext>
                </a:extLst>
              </a:tr>
              <a:tr h="181744">
                <a:tc>
                  <a:txBody>
                    <a:bodyPr/>
                    <a:lstStyle/>
                    <a:p>
                      <a:r>
                        <a:rPr lang="en-GB" sz="900" b="1" dirty="0">
                          <a:solidFill>
                            <a:srgbClr val="3F4548"/>
                          </a:solidFill>
                        </a:rPr>
                        <a:t>Demonstrate an ability to use teamwork and time management to produce better outcomes.</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10"/>
                  </a:ext>
                </a:extLst>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1" dirty="0">
                        <a:solidFill>
                          <a:srgbClr val="3F4548"/>
                        </a:solidFill>
                      </a:endParaRPr>
                    </a:p>
                  </a:txBody>
                  <a:tcPr/>
                </a:tc>
                <a:tc>
                  <a:txBody>
                    <a:bodyPr/>
                    <a:lstStyle/>
                    <a:p>
                      <a:endParaRPr lang="en-GB" sz="900" dirty="0"/>
                    </a:p>
                  </a:txBody>
                  <a:tcPr/>
                </a:tc>
                <a:tc>
                  <a:txBody>
                    <a:bodyPr/>
                    <a:lstStyle/>
                    <a:p>
                      <a:endParaRPr lang="en-GB" sz="9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2391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744C141-B97D-4979-AB76-E8E6AB76C28B}" type="datetime4">
              <a:rPr lang="en-GB" smtClean="0"/>
              <a:pPr/>
              <a:t>17 July 2024</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514775083"/>
              </p:ext>
            </p:extLst>
          </p:nvPr>
        </p:nvGraphicFramePr>
        <p:xfrm>
          <a:off x="128464" y="1916832"/>
          <a:ext cx="9577064" cy="180848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370840">
                <a:tc gridSpan="4">
                  <a:txBody>
                    <a:bodyPr/>
                    <a:lstStyle/>
                    <a:p>
                      <a:r>
                        <a:rPr lang="en-GB" sz="1600" dirty="0"/>
                        <a:t>Problem solving and decision making</a:t>
                      </a:r>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extLst>
                  <a:ext uri="{0D108BD9-81ED-4DB2-BD59-A6C34878D82A}">
                    <a16:rowId xmlns:a16="http://schemas.microsoft.com/office/drawing/2014/main" val="10000"/>
                  </a:ext>
                </a:extLst>
              </a:tr>
              <a:tr h="370840">
                <a:tc>
                  <a:txBody>
                    <a:bodyPr/>
                    <a:lstStyle/>
                    <a:p>
                      <a:r>
                        <a:rPr lang="en-GB" sz="1600" dirty="0"/>
                        <a:t>Competency</a:t>
                      </a:r>
                      <a:r>
                        <a:rPr lang="en-GB" sz="1600" baseline="0" dirty="0"/>
                        <a:t> </a:t>
                      </a:r>
                      <a:endParaRPr lang="en-GB" sz="1600" dirty="0"/>
                    </a:p>
                  </a:txBody>
                  <a:tcPr/>
                </a:tc>
                <a:tc>
                  <a:txBody>
                    <a:bodyPr/>
                    <a:lstStyle/>
                    <a:p>
                      <a:r>
                        <a:rPr lang="en-GB" sz="1600" dirty="0"/>
                        <a:t>Examples of Activity</a:t>
                      </a:r>
                    </a:p>
                  </a:txBody>
                  <a:tcPr/>
                </a:tc>
                <a:tc>
                  <a:txBody>
                    <a:bodyPr/>
                    <a:lstStyle/>
                    <a:p>
                      <a:r>
                        <a:rPr lang="en-GB" sz="1600" dirty="0"/>
                        <a:t>Credits</a:t>
                      </a:r>
                    </a:p>
                  </a:txBody>
                  <a:tcPr/>
                </a:tc>
                <a:tc>
                  <a:txBody>
                    <a:bodyPr/>
                    <a:lstStyle/>
                    <a:p>
                      <a:r>
                        <a:rPr lang="en-GB" sz="1600" dirty="0"/>
                        <a:t>Mandatory</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2.4</a:t>
                      </a:r>
                      <a:r>
                        <a:rPr lang="en-GB" sz="1600" baseline="0" dirty="0"/>
                        <a:t> </a:t>
                      </a:r>
                      <a:r>
                        <a:rPr lang="en-GB" sz="1600" dirty="0"/>
                        <a:t>Analyse and validate the results</a:t>
                      </a:r>
                      <a:r>
                        <a:rPr lang="en-GB" sz="1600" baseline="0" dirty="0"/>
                        <a:t> from a model</a:t>
                      </a:r>
                      <a:endParaRPr lang="en-GB" sz="1600" dirty="0"/>
                    </a:p>
                  </a:txBody>
                  <a:tcPr/>
                </a:tc>
                <a:tc>
                  <a:txBody>
                    <a:bodyPr/>
                    <a:lstStyle/>
                    <a:p>
                      <a:pPr marL="285750" indent="-285750">
                        <a:buFont typeface="Arial" panose="020B0604020202020204" pitchFamily="34" charset="0"/>
                        <a:buChar char="•"/>
                      </a:pPr>
                      <a:r>
                        <a:rPr lang="en-GB" sz="1600" dirty="0"/>
                        <a:t>Perform</a:t>
                      </a:r>
                      <a:r>
                        <a:rPr lang="en-GB" sz="1600" baseline="0" dirty="0"/>
                        <a:t> independent checks to validate the results of a model.</a:t>
                      </a:r>
                    </a:p>
                    <a:p>
                      <a:pPr marL="285750" indent="-285750">
                        <a:buFont typeface="Arial" panose="020B0604020202020204" pitchFamily="34" charset="0"/>
                        <a:buChar char="•"/>
                      </a:pPr>
                      <a:r>
                        <a:rPr lang="en-GB" sz="1600" baseline="0" dirty="0"/>
                        <a:t>Analyse the implications of the results of a model from the perspective of the client (internal or external).</a:t>
                      </a:r>
                      <a:endParaRPr lang="en-GB" sz="1600" dirty="0"/>
                    </a:p>
                  </a:txBody>
                  <a:tcPr/>
                </a:tc>
                <a:tc>
                  <a:txBody>
                    <a:bodyPr/>
                    <a:lstStyle/>
                    <a:p>
                      <a:pPr marL="0" indent="0">
                        <a:buFont typeface="Arial" panose="020B0604020202020204" pitchFamily="34" charset="0"/>
                        <a:buNone/>
                      </a:pPr>
                      <a:r>
                        <a:rPr lang="en-GB" sz="1600" dirty="0"/>
                        <a:t>2</a:t>
                      </a:r>
                    </a:p>
                  </a:txBody>
                  <a:tcPr/>
                </a:tc>
                <a:tc>
                  <a:txBody>
                    <a:bodyPr/>
                    <a:lstStyle/>
                    <a:p>
                      <a:pPr marL="0" indent="0">
                        <a:buFont typeface="Arial" panose="020B0604020202020204" pitchFamily="34" charset="0"/>
                        <a:buNone/>
                      </a:pPr>
                      <a:r>
                        <a:rPr lang="en-GB" sz="1600" dirty="0"/>
                        <a:t>No</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644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1744C141-B97D-4979-AB76-E8E6AB76C28B}" type="datetime4">
              <a:rPr lang="en-GB" smtClean="0"/>
              <a:pPr/>
              <a:t>17 July 2024</a:t>
            </a:fld>
            <a:endParaRPr lang="en-GB"/>
          </a:p>
        </p:txBody>
      </p:sp>
      <p:sp>
        <p:nvSpPr>
          <p:cNvPr id="5" name="Title 1"/>
          <p:cNvSpPr>
            <a:spLocks noGrp="1"/>
          </p:cNvSpPr>
          <p:nvPr>
            <p:ph type="ctrTitle"/>
          </p:nvPr>
        </p:nvSpPr>
        <p:spPr>
          <a:xfrm>
            <a:off x="397768" y="1484784"/>
            <a:ext cx="7723584" cy="1295399"/>
          </a:xfrm>
        </p:spPr>
        <p:txBody>
          <a:bodyPr/>
          <a:lstStyle/>
          <a:p>
            <a:r>
              <a:rPr lang="en-GB" sz="2800" dirty="0"/>
              <a:t>Professionalism</a:t>
            </a:r>
          </a:p>
        </p:txBody>
      </p:sp>
      <p:graphicFrame>
        <p:nvGraphicFramePr>
          <p:cNvPr id="2" name="Table 1"/>
          <p:cNvGraphicFramePr>
            <a:graphicFrameLocks noGrp="1"/>
          </p:cNvGraphicFramePr>
          <p:nvPr>
            <p:extLst>
              <p:ext uri="{D42A27DB-BD31-4B8C-83A1-F6EECF244321}">
                <p14:modId xmlns:p14="http://schemas.microsoft.com/office/powerpoint/2010/main" val="1749849471"/>
              </p:ext>
            </p:extLst>
          </p:nvPr>
        </p:nvGraphicFramePr>
        <p:xfrm>
          <a:off x="344488" y="2276872"/>
          <a:ext cx="8568952" cy="2783160"/>
        </p:xfrm>
        <a:graphic>
          <a:graphicData uri="http://schemas.openxmlformats.org/drawingml/2006/table">
            <a:tbl>
              <a:tblPr firstRow="1" bandRow="1">
                <a:tableStyleId>{5C22544A-7EE6-4342-B048-85BDC9FD1C3A}</a:tableStyleId>
              </a:tblPr>
              <a:tblGrid>
                <a:gridCol w="5616624">
                  <a:extLst>
                    <a:ext uri="{9D8B030D-6E8A-4147-A177-3AD203B41FA5}">
                      <a16:colId xmlns:a16="http://schemas.microsoft.com/office/drawing/2014/main" val="20000"/>
                    </a:ext>
                  </a:extLst>
                </a:gridCol>
                <a:gridCol w="1019493">
                  <a:extLst>
                    <a:ext uri="{9D8B030D-6E8A-4147-A177-3AD203B41FA5}">
                      <a16:colId xmlns:a16="http://schemas.microsoft.com/office/drawing/2014/main" val="20001"/>
                    </a:ext>
                  </a:extLst>
                </a:gridCol>
                <a:gridCol w="1932835">
                  <a:extLst>
                    <a:ext uri="{9D8B030D-6E8A-4147-A177-3AD203B41FA5}">
                      <a16:colId xmlns:a16="http://schemas.microsoft.com/office/drawing/2014/main" val="20002"/>
                    </a:ext>
                  </a:extLst>
                </a:gridCol>
              </a:tblGrid>
              <a:tr h="360000">
                <a:tc>
                  <a:txBody>
                    <a:bodyPr/>
                    <a:lstStyle/>
                    <a:p>
                      <a:r>
                        <a:rPr lang="en-GB" sz="900" dirty="0"/>
                        <a:t>Competencies</a:t>
                      </a:r>
                    </a:p>
                  </a:txBody>
                  <a:tcPr/>
                </a:tc>
                <a:tc>
                  <a:txBody>
                    <a:bodyPr/>
                    <a:lstStyle/>
                    <a:p>
                      <a:r>
                        <a:rPr lang="en-GB" sz="900" dirty="0"/>
                        <a:t>Credits</a:t>
                      </a:r>
                    </a:p>
                  </a:txBody>
                  <a:tcPr/>
                </a:tc>
                <a:tc>
                  <a:txBody>
                    <a:bodyPr/>
                    <a:lstStyle/>
                    <a:p>
                      <a:r>
                        <a:rPr lang="en-GB" sz="900" dirty="0"/>
                        <a:t>Mandatory</a:t>
                      </a:r>
                    </a:p>
                  </a:txBody>
                  <a:tcPr/>
                </a:tc>
                <a:extLst>
                  <a:ext uri="{0D108BD9-81ED-4DB2-BD59-A6C34878D82A}">
                    <a16:rowId xmlns:a16="http://schemas.microsoft.com/office/drawing/2014/main" val="10000"/>
                  </a:ext>
                </a:extLst>
              </a:tr>
              <a:tr h="228640">
                <a:tc>
                  <a:txBody>
                    <a:bodyPr/>
                    <a:lstStyle/>
                    <a:p>
                      <a:r>
                        <a:rPr lang="en-GB" sz="900" b="1" dirty="0">
                          <a:solidFill>
                            <a:srgbClr val="3F4548"/>
                          </a:solidFill>
                        </a:rPr>
                        <a:t>Demonstrate an understanding of the role of professional and ethical standards in an actuary’s work.</a:t>
                      </a:r>
                    </a:p>
                  </a:txBody>
                  <a:tcPr/>
                </a:tc>
                <a:tc>
                  <a:txBody>
                    <a:bodyPr/>
                    <a:lstStyle/>
                    <a:p>
                      <a:r>
                        <a:rPr lang="en-GB" sz="900" dirty="0"/>
                        <a:t>2</a:t>
                      </a:r>
                    </a:p>
                  </a:txBody>
                  <a:tcPr/>
                </a:tc>
                <a:tc>
                  <a:txBody>
                    <a:bodyPr/>
                    <a:lstStyle/>
                    <a:p>
                      <a:r>
                        <a:rPr lang="en-GB" sz="900" dirty="0"/>
                        <a:t>Yes</a:t>
                      </a:r>
                    </a:p>
                  </a:txBody>
                  <a:tcPr/>
                </a:tc>
                <a:extLst>
                  <a:ext uri="{0D108BD9-81ED-4DB2-BD59-A6C34878D82A}">
                    <a16:rowId xmlns:a16="http://schemas.microsoft.com/office/drawing/2014/main" val="10001"/>
                  </a:ext>
                </a:extLst>
              </a:tr>
              <a:tr h="210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Demonstrate an understanding of the role of peer review in professional work.</a:t>
                      </a:r>
                    </a:p>
                  </a:txBody>
                  <a:tcPr/>
                </a:tc>
                <a:tc>
                  <a:txBody>
                    <a:bodyPr/>
                    <a:lstStyle/>
                    <a:p>
                      <a:r>
                        <a:rPr lang="en-GB" sz="900" dirty="0"/>
                        <a:t>2</a:t>
                      </a:r>
                    </a:p>
                  </a:txBody>
                  <a:tcPr/>
                </a:tc>
                <a:tc>
                  <a:txBody>
                    <a:bodyPr/>
                    <a:lstStyle/>
                    <a:p>
                      <a:r>
                        <a:rPr lang="en-GB" sz="900" dirty="0"/>
                        <a:t>Yes</a:t>
                      </a:r>
                    </a:p>
                  </a:txBody>
                  <a:tcPr/>
                </a:tc>
                <a:extLst>
                  <a:ext uri="{0D108BD9-81ED-4DB2-BD59-A6C34878D82A}">
                    <a16:rowId xmlns:a16="http://schemas.microsoft.com/office/drawing/2014/main" val="10002"/>
                  </a:ext>
                </a:extLst>
              </a:tr>
              <a:tr h="210384">
                <a:tc>
                  <a:txBody>
                    <a:bodyPr/>
                    <a:lstStyle/>
                    <a:p>
                      <a:r>
                        <a:rPr lang="en-GB" sz="900" b="1" dirty="0">
                          <a:solidFill>
                            <a:srgbClr val="3F4548"/>
                          </a:solidFill>
                        </a:rPr>
                        <a:t>Demonstrate an understanding of the role of a professional body.</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3"/>
                  </a:ext>
                </a:extLst>
              </a:tr>
              <a:tr h="210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Demonstrate an understanding of an actuary’s obligations to clients, regulators and the public.</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4"/>
                  </a:ext>
                </a:extLst>
              </a:tr>
              <a:tr h="210464">
                <a:tc>
                  <a:txBody>
                    <a:bodyPr/>
                    <a:lstStyle/>
                    <a:p>
                      <a:r>
                        <a:rPr lang="en-GB" sz="900" b="1" dirty="0">
                          <a:solidFill>
                            <a:srgbClr val="3F4548"/>
                          </a:solidFill>
                        </a:rPr>
                        <a:t>Demonstrate an understanding of your professional responsibility to the public interest.</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5"/>
                  </a:ext>
                </a:extLst>
              </a:tr>
              <a:tr h="219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Demonstrate an understanding of the importance of confidentiality.</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6"/>
                  </a:ext>
                </a:extLst>
              </a:tr>
              <a:tr h="206936">
                <a:tc>
                  <a:txBody>
                    <a:bodyPr/>
                    <a:lstStyle/>
                    <a:p>
                      <a:r>
                        <a:rPr lang="en-GB" sz="900" b="1" dirty="0">
                          <a:solidFill>
                            <a:srgbClr val="3F4548"/>
                          </a:solidFill>
                        </a:rPr>
                        <a:t>Understand policies and procedures intended to prevent professional misconduct.</a:t>
                      </a:r>
                      <a:endParaRPr lang="en-GB" sz="900" b="1" dirty="0"/>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7"/>
                  </a:ext>
                </a:extLst>
              </a:tr>
              <a:tr h="181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Manage your own personal professional development plan.</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8"/>
                  </a:ext>
                </a:extLst>
              </a:tr>
              <a:tr h="169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3F4548"/>
                          </a:solidFill>
                        </a:rPr>
                        <a:t>Justify professional opinion in the face of questioning.</a:t>
                      </a:r>
                    </a:p>
                  </a:txBody>
                  <a:tcPr/>
                </a:tc>
                <a:tc>
                  <a:txBody>
                    <a:bodyPr/>
                    <a:lstStyle/>
                    <a:p>
                      <a:r>
                        <a:rPr lang="en-GB" sz="9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No</a:t>
                      </a:r>
                    </a:p>
                  </a:txBody>
                  <a:tcPr/>
                </a:tc>
                <a:extLst>
                  <a:ext uri="{0D108BD9-81ED-4DB2-BD59-A6C34878D82A}">
                    <a16:rowId xmlns:a16="http://schemas.microsoft.com/office/drawing/2014/main" val="10009"/>
                  </a:ext>
                </a:extLst>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1" dirty="0">
                        <a:solidFill>
                          <a:srgbClr val="3F4548"/>
                        </a:solidFill>
                      </a:endParaRPr>
                    </a:p>
                  </a:txBody>
                  <a:tcPr/>
                </a:tc>
                <a:tc>
                  <a:txBody>
                    <a:bodyPr/>
                    <a:lstStyle/>
                    <a:p>
                      <a:endParaRPr lang="en-GB" sz="900" dirty="0"/>
                    </a:p>
                  </a:txBody>
                  <a:tcPr/>
                </a:tc>
                <a:tc>
                  <a:txBody>
                    <a:bodyPr/>
                    <a:lstStyle/>
                    <a:p>
                      <a:endParaRPr lang="en-GB" sz="9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24552749"/>
      </p:ext>
    </p:extLst>
  </p:cSld>
  <p:clrMapOvr>
    <a:masterClrMapping/>
  </p:clrMapOvr>
</p:sld>
</file>

<file path=ppt/theme/theme1.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4C60856A46854D93591E7A5BB8213E" ma:contentTypeVersion="15" ma:contentTypeDescription="Create a new document." ma:contentTypeScope="" ma:versionID="2e33afb826744f00741bbd9e0190fa58">
  <xsd:schema xmlns:xsd="http://www.w3.org/2001/XMLSchema" xmlns:xs="http://www.w3.org/2001/XMLSchema" xmlns:p="http://schemas.microsoft.com/office/2006/metadata/properties" xmlns:ns2="9f377a97-849c-42e4-a869-9a2cde8fc1a6" xmlns:ns3="e0a82e4c-fab7-409b-9177-d9582bcd9bf0" targetNamespace="http://schemas.microsoft.com/office/2006/metadata/properties" ma:root="true" ma:fieldsID="021d1b432a0101e811dcdd53bdf70287" ns2:_="" ns3:_="">
    <xsd:import namespace="9f377a97-849c-42e4-a869-9a2cde8fc1a6"/>
    <xsd:import namespace="e0a82e4c-fab7-409b-9177-d9582bcd9b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377a97-849c-42e4-a869-9a2cde8fc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c5664ec-2097-44f6-aef9-a995d752de4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a82e4c-fab7-409b-9177-d9582bcd9bf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7052dd5-5980-458a-a238-fb2113b35011}" ma:internalName="TaxCatchAll" ma:showField="CatchAllData" ma:web="e0a82e4c-fab7-409b-9177-d9582bcd9bf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axCatchAll xmlns="e0a82e4c-fab7-409b-9177-d9582bcd9bf0" xsi:nil="true"/>
    <lcf76f155ced4ddcb4097134ff3c332f xmlns="9f377a97-849c-42e4-a869-9a2cde8fc1a6">
      <Terms xmlns="http://schemas.microsoft.com/office/infopath/2007/PartnerControls"/>
    </lcf76f155ced4ddcb4097134ff3c332f>
    <SharedWithUsers xmlns="e0a82e4c-fab7-409b-9177-d9582bcd9bf0">
      <UserInfo>
        <DisplayName/>
        <AccountId xsi:nil="true"/>
        <AccountType/>
      </UserInfo>
    </SharedWithUsers>
  </documentManagement>
</p:properties>
</file>

<file path=customXml/itemProps1.xml><?xml version="1.0" encoding="utf-8"?>
<ds:datastoreItem xmlns:ds="http://schemas.openxmlformats.org/officeDocument/2006/customXml" ds:itemID="{4D7D93BD-FE69-4CEE-9AEB-C504AB60C4E1}">
  <ds:schemaRefs>
    <ds:schemaRef ds:uri="http://schemas.microsoft.com/sharepoint/v3/contenttype/forms"/>
  </ds:schemaRefs>
</ds:datastoreItem>
</file>

<file path=customXml/itemProps2.xml><?xml version="1.0" encoding="utf-8"?>
<ds:datastoreItem xmlns:ds="http://schemas.openxmlformats.org/officeDocument/2006/customXml" ds:itemID="{2B66E860-2F60-4697-A854-7D2FCED69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377a97-849c-42e4-a869-9a2cde8fc1a6"/>
    <ds:schemaRef ds:uri="e0a82e4c-fab7-409b-9177-d9582bcd9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4028B8-EA1B-47CE-8D23-425BC9BE19F8}">
  <ds:schemaRefs>
    <ds:schemaRef ds:uri="http://schemas.microsoft.com/office/2006/documentManagement/types"/>
    <ds:schemaRef ds:uri="http://purl.org/dc/elements/1.1/"/>
    <ds:schemaRef ds:uri="http://purl.org/dc/dcmitype/"/>
    <ds:schemaRef ds:uri="http://purl.org/dc/terms/"/>
    <ds:schemaRef ds:uri="http://schemas.microsoft.com/sharepoint/v3"/>
    <ds:schemaRef ds:uri="http://www.w3.org/XML/1998/namespace"/>
    <ds:schemaRef ds:uri="http://schemas.openxmlformats.org/package/2006/metadata/core-properties"/>
    <ds:schemaRef ds:uri="http://schemas.microsoft.com/office/2006/metadata/properties"/>
    <ds:schemaRef ds:uri="e0a82e4c-fab7-409b-9177-d9582bcd9bf0"/>
    <ds:schemaRef ds:uri="9f377a97-849c-42e4-a869-9a2cde8fc1a6"/>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IFOA PowerPoint template 14 mid blue</Template>
  <TotalTime>794</TotalTime>
  <Words>2615</Words>
  <Application>Microsoft Office PowerPoint</Application>
  <PresentationFormat>A4 Paper (210x297 mm)</PresentationFormat>
  <Paragraphs>304</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IFOA PowerPoint template 14 mid blue</vt:lpstr>
      <vt:lpstr>Personal and Professional Development</vt:lpstr>
      <vt:lpstr>PPD Framework</vt:lpstr>
      <vt:lpstr>PPD Framework</vt:lpstr>
      <vt:lpstr>PPD Requirements to qualify</vt:lpstr>
      <vt:lpstr>Effective Communication</vt:lpstr>
      <vt:lpstr>PowerPoint Presentation</vt:lpstr>
      <vt:lpstr>Problem Solving and Decision Making</vt:lpstr>
      <vt:lpstr>PowerPoint Presentation</vt:lpstr>
      <vt:lpstr>Professionalism</vt:lpstr>
      <vt:lpstr>PowerPoint Presentation</vt:lpstr>
      <vt:lpstr>Activity Description</vt:lpstr>
      <vt:lpstr>Learning Outcome</vt:lpstr>
      <vt:lpstr>Formal Learning</vt:lpstr>
      <vt:lpstr>Monitoring your PPD</vt:lpstr>
      <vt:lpstr>Key Information</vt:lpstr>
    </vt:vector>
  </TitlesOfParts>
  <Company>The Actuarial Profession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Julia Cockman</cp:lastModifiedBy>
  <cp:revision>221</cp:revision>
  <cp:lastPrinted>2017-10-09T13:56:33Z</cp:lastPrinted>
  <dcterms:created xsi:type="dcterms:W3CDTF">2013-05-30T14:24:16Z</dcterms:created>
  <dcterms:modified xsi:type="dcterms:W3CDTF">2024-07-17T13:16:28Z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0x010100344C60856A46854D93591E7A5BB8213E</vt:lpwstr>
  </property>
  <property fmtid="{D5CDD505-2E9C-101B-9397-08002B2CF9AE}" pid="3" name="Order">
    <vt:r8>1392600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