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Lst>
  <p:notesMasterIdLst>
    <p:notesMasterId r:id="rId23"/>
  </p:notesMasterIdLst>
  <p:sldIdLst>
    <p:sldId id="258" r:id="rId3"/>
    <p:sldId id="293" r:id="rId4"/>
    <p:sldId id="375" r:id="rId5"/>
    <p:sldId id="295" r:id="rId6"/>
    <p:sldId id="372" r:id="rId7"/>
    <p:sldId id="377" r:id="rId8"/>
    <p:sldId id="285" r:id="rId9"/>
    <p:sldId id="376" r:id="rId10"/>
    <p:sldId id="271" r:id="rId11"/>
    <p:sldId id="302" r:id="rId12"/>
    <p:sldId id="303" r:id="rId13"/>
    <p:sldId id="261" r:id="rId14"/>
    <p:sldId id="305" r:id="rId15"/>
    <p:sldId id="306" r:id="rId16"/>
    <p:sldId id="276" r:id="rId17"/>
    <p:sldId id="373" r:id="rId18"/>
    <p:sldId id="374" r:id="rId19"/>
    <p:sldId id="319" r:id="rId20"/>
    <p:sldId id="320" r:id="rId21"/>
    <p:sldId id="3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90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3BBF4-3A23-479D-9555-1EE53C85146F}"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9AA83035-222A-4A54-B616-DB7FDFF358CA}">
      <dgm:prSet/>
      <dgm:spPr/>
      <dgm:t>
        <a:bodyPr/>
        <a:lstStyle/>
        <a:p>
          <a:r>
            <a:rPr lang="en-GB" dirty="0"/>
            <a:t>Any activity that involves learning relevant to your actuarial work (current or future) or professional development, which have an identifiable learning outcome count</a:t>
          </a:r>
          <a:endParaRPr lang="en-US" dirty="0"/>
        </a:p>
      </dgm:t>
    </dgm:pt>
    <dgm:pt modelId="{B8200CC9-C2B5-4F81-9233-3741ED8D6F5F}" type="parTrans" cxnId="{6A252D96-DD35-4413-A761-FDB102A158F4}">
      <dgm:prSet/>
      <dgm:spPr/>
      <dgm:t>
        <a:bodyPr/>
        <a:lstStyle/>
        <a:p>
          <a:endParaRPr lang="en-US"/>
        </a:p>
      </dgm:t>
    </dgm:pt>
    <dgm:pt modelId="{BC8288E6-F4F6-451F-A5D4-34AA936F9103}" type="sibTrans" cxnId="{6A252D96-DD35-4413-A761-FDB102A158F4}">
      <dgm:prSet/>
      <dgm:spPr/>
      <dgm:t>
        <a:bodyPr/>
        <a:lstStyle/>
        <a:p>
          <a:endParaRPr lang="en-US"/>
        </a:p>
      </dgm:t>
    </dgm:pt>
    <dgm:pt modelId="{8C6B3BAC-AE67-4D10-9627-9CD1C908C99B}">
      <dgm:prSet/>
      <dgm:spPr/>
      <dgm:t>
        <a:bodyPr/>
        <a:lstStyle/>
        <a:p>
          <a:r>
            <a:rPr lang="en-GB" dirty="0"/>
            <a:t>Activities can be wide ranging and include, for example, lectures, seminars, workshops, webinars, personal reading and research</a:t>
          </a:r>
          <a:endParaRPr lang="en-US" dirty="0"/>
        </a:p>
      </dgm:t>
    </dgm:pt>
    <dgm:pt modelId="{9FA9C261-4C2A-42BE-88D2-FCA65D77A311}" type="parTrans" cxnId="{48F98E3A-33F4-4698-AB16-7D83DC5ABC94}">
      <dgm:prSet/>
      <dgm:spPr/>
      <dgm:t>
        <a:bodyPr/>
        <a:lstStyle/>
        <a:p>
          <a:endParaRPr lang="en-US"/>
        </a:p>
      </dgm:t>
    </dgm:pt>
    <dgm:pt modelId="{F7EC1C5A-FFB0-4D6F-8605-C81EAC49DD50}" type="sibTrans" cxnId="{48F98E3A-33F4-4698-AB16-7D83DC5ABC94}">
      <dgm:prSet/>
      <dgm:spPr/>
      <dgm:t>
        <a:bodyPr/>
        <a:lstStyle/>
        <a:p>
          <a:endParaRPr lang="en-US"/>
        </a:p>
      </dgm:t>
    </dgm:pt>
    <dgm:pt modelId="{FB298CF9-4575-40EE-B758-2113169CFD32}">
      <dgm:prSet/>
      <dgm:spPr/>
      <dgm:t>
        <a:bodyPr/>
        <a:lstStyle/>
        <a:p>
          <a:r>
            <a:rPr lang="en-GB" dirty="0"/>
            <a:t>Carrying out actuarial work where there is a relevant learning outcome can be included </a:t>
          </a:r>
          <a:endParaRPr lang="en-US" dirty="0"/>
        </a:p>
      </dgm:t>
    </dgm:pt>
    <dgm:pt modelId="{6EC51968-6C1A-4701-AC2C-9CECF0388501}" type="parTrans" cxnId="{33D166E6-614B-471E-B24A-CE829F1A1A66}">
      <dgm:prSet/>
      <dgm:spPr/>
      <dgm:t>
        <a:bodyPr/>
        <a:lstStyle/>
        <a:p>
          <a:endParaRPr lang="en-US"/>
        </a:p>
      </dgm:t>
    </dgm:pt>
    <dgm:pt modelId="{67102A1B-0BF1-4C2D-B1BA-E004E1D05BBA}" type="sibTrans" cxnId="{33D166E6-614B-471E-B24A-CE829F1A1A66}">
      <dgm:prSet/>
      <dgm:spPr/>
      <dgm:t>
        <a:bodyPr/>
        <a:lstStyle/>
        <a:p>
          <a:endParaRPr lang="en-US"/>
        </a:p>
      </dgm:t>
    </dgm:pt>
    <dgm:pt modelId="{EEF167CD-3E91-4325-9259-449F6D110BAF}">
      <dgm:prSet/>
      <dgm:spPr/>
      <dgm:t>
        <a:bodyPr/>
        <a:lstStyle/>
        <a:p>
          <a:r>
            <a:rPr lang="en-US" dirty="0"/>
            <a:t>Don’t limit CPD to technical learning include soft skills training too</a:t>
          </a:r>
        </a:p>
      </dgm:t>
    </dgm:pt>
    <dgm:pt modelId="{F19C950F-1EEE-474F-8CC7-EC1CCEE6A88B}" type="parTrans" cxnId="{B90597FF-379B-49B4-BF0D-C6DD098B32A3}">
      <dgm:prSet/>
      <dgm:spPr/>
      <dgm:t>
        <a:bodyPr/>
        <a:lstStyle/>
        <a:p>
          <a:endParaRPr lang="en-US"/>
        </a:p>
      </dgm:t>
    </dgm:pt>
    <dgm:pt modelId="{B570F62E-41F4-431A-BA50-094758F112E3}" type="sibTrans" cxnId="{B90597FF-379B-49B4-BF0D-C6DD098B32A3}">
      <dgm:prSet/>
      <dgm:spPr/>
      <dgm:t>
        <a:bodyPr/>
        <a:lstStyle/>
        <a:p>
          <a:endParaRPr lang="en-US"/>
        </a:p>
      </dgm:t>
    </dgm:pt>
    <dgm:pt modelId="{E6DC5BA5-1109-4908-A722-70DD9E61A6EA}">
      <dgm:prSet/>
      <dgm:spPr/>
      <dgm:t>
        <a:bodyPr/>
        <a:lstStyle/>
        <a:p>
          <a:r>
            <a:rPr lang="en-GB"/>
            <a:t>Any learning that builds on an area of interest or that you are considering moving into can be counted</a:t>
          </a:r>
          <a:endParaRPr lang="en-US"/>
        </a:p>
      </dgm:t>
    </dgm:pt>
    <dgm:pt modelId="{E2CF8CF5-A917-440F-A33B-A4A59AB22D77}" type="parTrans" cxnId="{FDDD6DD8-810E-4167-ADBE-236572538B03}">
      <dgm:prSet/>
      <dgm:spPr/>
      <dgm:t>
        <a:bodyPr/>
        <a:lstStyle/>
        <a:p>
          <a:endParaRPr lang="en-US"/>
        </a:p>
      </dgm:t>
    </dgm:pt>
    <dgm:pt modelId="{7CEB1EB9-DDAD-4A8A-8D02-665D30779689}" type="sibTrans" cxnId="{FDDD6DD8-810E-4167-ADBE-236572538B03}">
      <dgm:prSet/>
      <dgm:spPr/>
      <dgm:t>
        <a:bodyPr/>
        <a:lstStyle/>
        <a:p>
          <a:endParaRPr lang="en-US"/>
        </a:p>
      </dgm:t>
    </dgm:pt>
    <dgm:pt modelId="{84CDF367-EBF5-4DC6-A2F6-E6FF4965F46F}">
      <dgm:prSet/>
      <dgm:spPr/>
      <dgm:t>
        <a:bodyPr/>
        <a:lstStyle/>
        <a:p>
          <a:r>
            <a:rPr lang="en-GB" dirty="0"/>
            <a:t>Try to obtain CPD from different sources, so that you benefit from a range of different perspectives </a:t>
          </a:r>
          <a:endParaRPr lang="en-US" dirty="0"/>
        </a:p>
      </dgm:t>
    </dgm:pt>
    <dgm:pt modelId="{13E2E607-A750-4ADB-A89A-781F6EF4A17B}" type="parTrans" cxnId="{154DD37D-0AD1-4097-9022-364026787F55}">
      <dgm:prSet/>
      <dgm:spPr/>
      <dgm:t>
        <a:bodyPr/>
        <a:lstStyle/>
        <a:p>
          <a:endParaRPr lang="en-US"/>
        </a:p>
      </dgm:t>
    </dgm:pt>
    <dgm:pt modelId="{92A2E882-8342-4644-9232-ECAF9343B8D4}" type="sibTrans" cxnId="{154DD37D-0AD1-4097-9022-364026787F55}">
      <dgm:prSet/>
      <dgm:spPr/>
      <dgm:t>
        <a:bodyPr/>
        <a:lstStyle/>
        <a:p>
          <a:endParaRPr lang="en-US"/>
        </a:p>
      </dgm:t>
    </dgm:pt>
    <dgm:pt modelId="{CF286C93-9D1F-44A6-B0B4-6342D160DABE}" type="pres">
      <dgm:prSet presAssocID="{F153BBF4-3A23-479D-9555-1EE53C85146F}" presName="diagram" presStyleCnt="0">
        <dgm:presLayoutVars>
          <dgm:dir/>
          <dgm:resizeHandles val="exact"/>
        </dgm:presLayoutVars>
      </dgm:prSet>
      <dgm:spPr/>
    </dgm:pt>
    <dgm:pt modelId="{6C95119F-A13E-4706-8C82-5A24348FB9EF}" type="pres">
      <dgm:prSet presAssocID="{9AA83035-222A-4A54-B616-DB7FDFF358CA}" presName="node" presStyleLbl="node1" presStyleIdx="0" presStyleCnt="6">
        <dgm:presLayoutVars>
          <dgm:bulletEnabled val="1"/>
        </dgm:presLayoutVars>
      </dgm:prSet>
      <dgm:spPr/>
    </dgm:pt>
    <dgm:pt modelId="{A4D9CE11-D9E8-4607-A2BF-1AF37548DB05}" type="pres">
      <dgm:prSet presAssocID="{BC8288E6-F4F6-451F-A5D4-34AA936F9103}" presName="sibTrans" presStyleCnt="0"/>
      <dgm:spPr/>
    </dgm:pt>
    <dgm:pt modelId="{63820209-44B2-452D-9E7E-BA6D0F9B0BD1}" type="pres">
      <dgm:prSet presAssocID="{8C6B3BAC-AE67-4D10-9627-9CD1C908C99B}" presName="node" presStyleLbl="node1" presStyleIdx="1" presStyleCnt="6" custLinFactNeighborX="0" custLinFactNeighborY="412">
        <dgm:presLayoutVars>
          <dgm:bulletEnabled val="1"/>
        </dgm:presLayoutVars>
      </dgm:prSet>
      <dgm:spPr/>
    </dgm:pt>
    <dgm:pt modelId="{BD86B026-0729-4639-A19F-0CBB409C2A32}" type="pres">
      <dgm:prSet presAssocID="{F7EC1C5A-FFB0-4D6F-8605-C81EAC49DD50}" presName="sibTrans" presStyleCnt="0"/>
      <dgm:spPr/>
    </dgm:pt>
    <dgm:pt modelId="{E042F332-312C-4B8E-82B8-66DB3B56CC78}" type="pres">
      <dgm:prSet presAssocID="{FB298CF9-4575-40EE-B758-2113169CFD32}" presName="node" presStyleLbl="node1" presStyleIdx="2" presStyleCnt="6" custLinFactNeighborX="-247" custLinFactNeighborY="825">
        <dgm:presLayoutVars>
          <dgm:bulletEnabled val="1"/>
        </dgm:presLayoutVars>
      </dgm:prSet>
      <dgm:spPr/>
    </dgm:pt>
    <dgm:pt modelId="{26032D5B-5319-44DD-89FE-3BBAFC142D95}" type="pres">
      <dgm:prSet presAssocID="{67102A1B-0BF1-4C2D-B1BA-E004E1D05BBA}" presName="sibTrans" presStyleCnt="0"/>
      <dgm:spPr/>
    </dgm:pt>
    <dgm:pt modelId="{D2289676-1296-4473-BDB4-E191DEA691DE}" type="pres">
      <dgm:prSet presAssocID="{EEF167CD-3E91-4325-9259-449F6D110BAF}" presName="node" presStyleLbl="node1" presStyleIdx="3" presStyleCnt="6">
        <dgm:presLayoutVars>
          <dgm:bulletEnabled val="1"/>
        </dgm:presLayoutVars>
      </dgm:prSet>
      <dgm:spPr/>
    </dgm:pt>
    <dgm:pt modelId="{E0D582B7-4A9E-40D2-8B42-9C44FD5ECE13}" type="pres">
      <dgm:prSet presAssocID="{B570F62E-41F4-431A-BA50-094758F112E3}" presName="sibTrans" presStyleCnt="0"/>
      <dgm:spPr/>
    </dgm:pt>
    <dgm:pt modelId="{27ADDA97-CA23-4978-A567-8194C857ED3E}" type="pres">
      <dgm:prSet presAssocID="{E6DC5BA5-1109-4908-A722-70DD9E61A6EA}" presName="node" presStyleLbl="node1" presStyleIdx="4" presStyleCnt="6">
        <dgm:presLayoutVars>
          <dgm:bulletEnabled val="1"/>
        </dgm:presLayoutVars>
      </dgm:prSet>
      <dgm:spPr/>
    </dgm:pt>
    <dgm:pt modelId="{10A86859-4894-4ED7-9F1D-C48C2E9AF542}" type="pres">
      <dgm:prSet presAssocID="{7CEB1EB9-DDAD-4A8A-8D02-665D30779689}" presName="sibTrans" presStyleCnt="0"/>
      <dgm:spPr/>
    </dgm:pt>
    <dgm:pt modelId="{F15508FC-44A7-4923-840A-B9FCD13B5D1C}" type="pres">
      <dgm:prSet presAssocID="{84CDF367-EBF5-4DC6-A2F6-E6FF4965F46F}" presName="node" presStyleLbl="node1" presStyleIdx="5" presStyleCnt="6">
        <dgm:presLayoutVars>
          <dgm:bulletEnabled val="1"/>
        </dgm:presLayoutVars>
      </dgm:prSet>
      <dgm:spPr/>
    </dgm:pt>
  </dgm:ptLst>
  <dgm:cxnLst>
    <dgm:cxn modelId="{30745C15-FF5C-4C67-98DC-905456534640}" type="presOf" srcId="{FB298CF9-4575-40EE-B758-2113169CFD32}" destId="{E042F332-312C-4B8E-82B8-66DB3B56CC78}" srcOrd="0" destOrd="0" presId="urn:microsoft.com/office/officeart/2005/8/layout/default"/>
    <dgm:cxn modelId="{48F98E3A-33F4-4698-AB16-7D83DC5ABC94}" srcId="{F153BBF4-3A23-479D-9555-1EE53C85146F}" destId="{8C6B3BAC-AE67-4D10-9627-9CD1C908C99B}" srcOrd="1" destOrd="0" parTransId="{9FA9C261-4C2A-42BE-88D2-FCA65D77A311}" sibTransId="{F7EC1C5A-FFB0-4D6F-8605-C81EAC49DD50}"/>
    <dgm:cxn modelId="{79FE0F72-0FD8-4CAE-A44E-0B9DA8521D36}" type="presOf" srcId="{F153BBF4-3A23-479D-9555-1EE53C85146F}" destId="{CF286C93-9D1F-44A6-B0B4-6342D160DABE}" srcOrd="0" destOrd="0" presId="urn:microsoft.com/office/officeart/2005/8/layout/default"/>
    <dgm:cxn modelId="{154DD37D-0AD1-4097-9022-364026787F55}" srcId="{F153BBF4-3A23-479D-9555-1EE53C85146F}" destId="{84CDF367-EBF5-4DC6-A2F6-E6FF4965F46F}" srcOrd="5" destOrd="0" parTransId="{13E2E607-A750-4ADB-A89A-781F6EF4A17B}" sibTransId="{92A2E882-8342-4644-9232-ECAF9343B8D4}"/>
    <dgm:cxn modelId="{6433228F-E2D8-434D-887E-F2EC343DDE23}" type="presOf" srcId="{9AA83035-222A-4A54-B616-DB7FDFF358CA}" destId="{6C95119F-A13E-4706-8C82-5A24348FB9EF}" srcOrd="0" destOrd="0" presId="urn:microsoft.com/office/officeart/2005/8/layout/default"/>
    <dgm:cxn modelId="{B8AE7D8F-D9C6-4B63-A980-9B5D3DD31E81}" type="presOf" srcId="{E6DC5BA5-1109-4908-A722-70DD9E61A6EA}" destId="{27ADDA97-CA23-4978-A567-8194C857ED3E}" srcOrd="0" destOrd="0" presId="urn:microsoft.com/office/officeart/2005/8/layout/default"/>
    <dgm:cxn modelId="{C5B7B692-191C-4354-8466-2C7363545E15}" type="presOf" srcId="{EEF167CD-3E91-4325-9259-449F6D110BAF}" destId="{D2289676-1296-4473-BDB4-E191DEA691DE}" srcOrd="0" destOrd="0" presId="urn:microsoft.com/office/officeart/2005/8/layout/default"/>
    <dgm:cxn modelId="{6A252D96-DD35-4413-A761-FDB102A158F4}" srcId="{F153BBF4-3A23-479D-9555-1EE53C85146F}" destId="{9AA83035-222A-4A54-B616-DB7FDFF358CA}" srcOrd="0" destOrd="0" parTransId="{B8200CC9-C2B5-4F81-9233-3741ED8D6F5F}" sibTransId="{BC8288E6-F4F6-451F-A5D4-34AA936F9103}"/>
    <dgm:cxn modelId="{FDDD6DD8-810E-4167-ADBE-236572538B03}" srcId="{F153BBF4-3A23-479D-9555-1EE53C85146F}" destId="{E6DC5BA5-1109-4908-A722-70DD9E61A6EA}" srcOrd="4" destOrd="0" parTransId="{E2CF8CF5-A917-440F-A33B-A4A59AB22D77}" sibTransId="{7CEB1EB9-DDAD-4A8A-8D02-665D30779689}"/>
    <dgm:cxn modelId="{4EA17CDB-9F9B-41B7-9B5A-4B1C899FD056}" type="presOf" srcId="{84CDF367-EBF5-4DC6-A2F6-E6FF4965F46F}" destId="{F15508FC-44A7-4923-840A-B9FCD13B5D1C}" srcOrd="0" destOrd="0" presId="urn:microsoft.com/office/officeart/2005/8/layout/default"/>
    <dgm:cxn modelId="{33D166E6-614B-471E-B24A-CE829F1A1A66}" srcId="{F153BBF4-3A23-479D-9555-1EE53C85146F}" destId="{FB298CF9-4575-40EE-B758-2113169CFD32}" srcOrd="2" destOrd="0" parTransId="{6EC51968-6C1A-4701-AC2C-9CECF0388501}" sibTransId="{67102A1B-0BF1-4C2D-B1BA-E004E1D05BBA}"/>
    <dgm:cxn modelId="{5A6A69F0-44C2-48F3-B8EE-8B7E737ACAF8}" type="presOf" srcId="{8C6B3BAC-AE67-4D10-9627-9CD1C908C99B}" destId="{63820209-44B2-452D-9E7E-BA6D0F9B0BD1}" srcOrd="0" destOrd="0" presId="urn:microsoft.com/office/officeart/2005/8/layout/default"/>
    <dgm:cxn modelId="{B90597FF-379B-49B4-BF0D-C6DD098B32A3}" srcId="{F153BBF4-3A23-479D-9555-1EE53C85146F}" destId="{EEF167CD-3E91-4325-9259-449F6D110BAF}" srcOrd="3" destOrd="0" parTransId="{F19C950F-1EEE-474F-8CC7-EC1CCEE6A88B}" sibTransId="{B570F62E-41F4-431A-BA50-094758F112E3}"/>
    <dgm:cxn modelId="{0BC3C473-3D60-4462-AACF-B48D1E69FF4A}" type="presParOf" srcId="{CF286C93-9D1F-44A6-B0B4-6342D160DABE}" destId="{6C95119F-A13E-4706-8C82-5A24348FB9EF}" srcOrd="0" destOrd="0" presId="urn:microsoft.com/office/officeart/2005/8/layout/default"/>
    <dgm:cxn modelId="{C03F601E-AFB5-48AA-86E9-E993E325F146}" type="presParOf" srcId="{CF286C93-9D1F-44A6-B0B4-6342D160DABE}" destId="{A4D9CE11-D9E8-4607-A2BF-1AF37548DB05}" srcOrd="1" destOrd="0" presId="urn:microsoft.com/office/officeart/2005/8/layout/default"/>
    <dgm:cxn modelId="{1B1465F1-E1B3-4F83-A07F-50E88B4E0D6E}" type="presParOf" srcId="{CF286C93-9D1F-44A6-B0B4-6342D160DABE}" destId="{63820209-44B2-452D-9E7E-BA6D0F9B0BD1}" srcOrd="2" destOrd="0" presId="urn:microsoft.com/office/officeart/2005/8/layout/default"/>
    <dgm:cxn modelId="{F785EB65-A710-45A1-91B1-AFEC823E2311}" type="presParOf" srcId="{CF286C93-9D1F-44A6-B0B4-6342D160DABE}" destId="{BD86B026-0729-4639-A19F-0CBB409C2A32}" srcOrd="3" destOrd="0" presId="urn:microsoft.com/office/officeart/2005/8/layout/default"/>
    <dgm:cxn modelId="{43E0444F-3A16-47E4-B5CB-CF208FA96E26}" type="presParOf" srcId="{CF286C93-9D1F-44A6-B0B4-6342D160DABE}" destId="{E042F332-312C-4B8E-82B8-66DB3B56CC78}" srcOrd="4" destOrd="0" presId="urn:microsoft.com/office/officeart/2005/8/layout/default"/>
    <dgm:cxn modelId="{421227A6-E29B-45F0-B316-EC6779AA6BAF}" type="presParOf" srcId="{CF286C93-9D1F-44A6-B0B4-6342D160DABE}" destId="{26032D5B-5319-44DD-89FE-3BBAFC142D95}" srcOrd="5" destOrd="0" presId="urn:microsoft.com/office/officeart/2005/8/layout/default"/>
    <dgm:cxn modelId="{33368C45-D9B7-44F8-BC7E-99B8C62BD753}" type="presParOf" srcId="{CF286C93-9D1F-44A6-B0B4-6342D160DABE}" destId="{D2289676-1296-4473-BDB4-E191DEA691DE}" srcOrd="6" destOrd="0" presId="urn:microsoft.com/office/officeart/2005/8/layout/default"/>
    <dgm:cxn modelId="{511434E0-9D4F-4958-BA2E-F401D3444C29}" type="presParOf" srcId="{CF286C93-9D1F-44A6-B0B4-6342D160DABE}" destId="{E0D582B7-4A9E-40D2-8B42-9C44FD5ECE13}" srcOrd="7" destOrd="0" presId="urn:microsoft.com/office/officeart/2005/8/layout/default"/>
    <dgm:cxn modelId="{686305A5-DB60-4BE3-87E6-7F23EEF19F70}" type="presParOf" srcId="{CF286C93-9D1F-44A6-B0B4-6342D160DABE}" destId="{27ADDA97-CA23-4978-A567-8194C857ED3E}" srcOrd="8" destOrd="0" presId="urn:microsoft.com/office/officeart/2005/8/layout/default"/>
    <dgm:cxn modelId="{DD52A10E-E29F-4531-B301-AAC590AF372D}" type="presParOf" srcId="{CF286C93-9D1F-44A6-B0B4-6342D160DABE}" destId="{10A86859-4894-4ED7-9F1D-C48C2E9AF542}" srcOrd="9" destOrd="0" presId="urn:microsoft.com/office/officeart/2005/8/layout/default"/>
    <dgm:cxn modelId="{B6B2B822-B581-425B-9F39-137C46B81505}" type="presParOf" srcId="{CF286C93-9D1F-44A6-B0B4-6342D160DABE}" destId="{F15508FC-44A7-4923-840A-B9FCD13B5D1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1CA96-4B66-4B6D-B435-BF25F8CFC5F5}"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3663098D-392F-4085-B4D2-086ADD4348E0}">
      <dgm:prSet/>
      <dgm:spPr>
        <a:solidFill>
          <a:srgbClr val="2F5079"/>
        </a:solidFill>
      </dgm:spPr>
      <dgm:t>
        <a:bodyPr/>
        <a:lstStyle/>
        <a:p>
          <a:r>
            <a:rPr lang="en-GB" dirty="0"/>
            <a:t>You are required to keep a log of your CPD activities, this can be in a format of your choice </a:t>
          </a:r>
          <a:endParaRPr lang="en-US" dirty="0"/>
        </a:p>
      </dgm:t>
    </dgm:pt>
    <dgm:pt modelId="{68A700C2-6415-4989-AE41-7AFCE0F5D0DB}" type="parTrans" cxnId="{EF9CBD47-55FE-4CD5-B603-DCD3B45B5E85}">
      <dgm:prSet/>
      <dgm:spPr/>
      <dgm:t>
        <a:bodyPr/>
        <a:lstStyle/>
        <a:p>
          <a:endParaRPr lang="en-US"/>
        </a:p>
      </dgm:t>
    </dgm:pt>
    <dgm:pt modelId="{E31DDEB8-12B7-4313-A03B-5174008ED8FD}" type="sibTrans" cxnId="{EF9CBD47-55FE-4CD5-B603-DCD3B45B5E85}">
      <dgm:prSet/>
      <dgm:spPr/>
      <dgm:t>
        <a:bodyPr/>
        <a:lstStyle/>
        <a:p>
          <a:endParaRPr lang="en-US"/>
        </a:p>
      </dgm:t>
    </dgm:pt>
    <dgm:pt modelId="{DED865FE-9F7A-4CD8-9B77-5AF0B6EFE3BB}">
      <dgm:prSet/>
      <dgm:spPr>
        <a:solidFill>
          <a:srgbClr val="2F5079"/>
        </a:solidFill>
      </dgm:spPr>
      <dgm:t>
        <a:bodyPr/>
        <a:lstStyle/>
        <a:p>
          <a:r>
            <a:rPr lang="en-US" dirty="0"/>
            <a:t>CPD logs will be used to facilitate RPD discussions</a:t>
          </a:r>
        </a:p>
      </dgm:t>
    </dgm:pt>
    <dgm:pt modelId="{FE8244CB-EE70-4A08-9BE9-78CBF69A3FE6}" type="parTrans" cxnId="{AC989A7B-5458-4930-83FD-B120E3BDDD31}">
      <dgm:prSet/>
      <dgm:spPr/>
      <dgm:t>
        <a:bodyPr/>
        <a:lstStyle/>
        <a:p>
          <a:endParaRPr lang="en-US"/>
        </a:p>
      </dgm:t>
    </dgm:pt>
    <dgm:pt modelId="{7D87128A-21E9-4D55-A024-9CBB599BF3B0}" type="sibTrans" cxnId="{AC989A7B-5458-4930-83FD-B120E3BDDD31}">
      <dgm:prSet/>
      <dgm:spPr/>
      <dgm:t>
        <a:bodyPr/>
        <a:lstStyle/>
        <a:p>
          <a:endParaRPr lang="en-US"/>
        </a:p>
      </dgm:t>
    </dgm:pt>
    <dgm:pt modelId="{0B277800-0BA8-42C3-9D66-9BDDCD0DE0A5}">
      <dgm:prSet/>
      <dgm:spPr>
        <a:solidFill>
          <a:srgbClr val="2F5079"/>
        </a:solidFill>
      </dgm:spPr>
      <dgm:t>
        <a:bodyPr/>
        <a:lstStyle/>
        <a:p>
          <a:r>
            <a:rPr lang="en-US" dirty="0"/>
            <a:t>Reflect on your CPD log to identify where you have been able to, or where you plan to implement your learning/ key take aways  </a:t>
          </a:r>
        </a:p>
      </dgm:t>
    </dgm:pt>
    <dgm:pt modelId="{9AA2CC8C-5EBB-480B-BFC8-AB8AEF63D8BF}" type="parTrans" cxnId="{2DEFD3DC-2592-4C74-867A-F9FD0FB1C337}">
      <dgm:prSet/>
      <dgm:spPr/>
      <dgm:t>
        <a:bodyPr/>
        <a:lstStyle/>
        <a:p>
          <a:endParaRPr lang="en-US"/>
        </a:p>
      </dgm:t>
    </dgm:pt>
    <dgm:pt modelId="{105D61D7-A690-448C-A097-3574B5760052}" type="sibTrans" cxnId="{2DEFD3DC-2592-4C74-867A-F9FD0FB1C337}">
      <dgm:prSet/>
      <dgm:spPr/>
      <dgm:t>
        <a:bodyPr/>
        <a:lstStyle/>
        <a:p>
          <a:endParaRPr lang="en-US"/>
        </a:p>
      </dgm:t>
    </dgm:pt>
    <dgm:pt modelId="{412DC7D8-F6B5-4103-8FA9-B3031F171A00}" type="pres">
      <dgm:prSet presAssocID="{F791CA96-4B66-4B6D-B435-BF25F8CFC5F5}" presName="linear" presStyleCnt="0">
        <dgm:presLayoutVars>
          <dgm:animLvl val="lvl"/>
          <dgm:resizeHandles val="exact"/>
        </dgm:presLayoutVars>
      </dgm:prSet>
      <dgm:spPr/>
    </dgm:pt>
    <dgm:pt modelId="{77BB1B12-740F-43E4-AC6F-625608CF5C30}" type="pres">
      <dgm:prSet presAssocID="{3663098D-392F-4085-B4D2-086ADD4348E0}" presName="parentText" presStyleLbl="node1" presStyleIdx="0" presStyleCnt="3" custScaleX="82645" custScaleY="82645" custLinFactNeighborX="-7155" custLinFactNeighborY="-45694">
        <dgm:presLayoutVars>
          <dgm:chMax val="0"/>
          <dgm:bulletEnabled val="1"/>
        </dgm:presLayoutVars>
      </dgm:prSet>
      <dgm:spPr/>
    </dgm:pt>
    <dgm:pt modelId="{192E116C-6432-47B2-A432-D58068EA5025}" type="pres">
      <dgm:prSet presAssocID="{E31DDEB8-12B7-4313-A03B-5174008ED8FD}" presName="spacer" presStyleCnt="0"/>
      <dgm:spPr/>
    </dgm:pt>
    <dgm:pt modelId="{50AED3B1-A3CA-4A48-BFA0-4C517EFFE3B3}" type="pres">
      <dgm:prSet presAssocID="{DED865FE-9F7A-4CD8-9B77-5AF0B6EFE3BB}" presName="parentText" presStyleLbl="node1" presStyleIdx="1" presStyleCnt="3" custScaleX="82645" custScaleY="82645" custLinFactNeighborX="-7079">
        <dgm:presLayoutVars>
          <dgm:chMax val="0"/>
          <dgm:bulletEnabled val="1"/>
        </dgm:presLayoutVars>
      </dgm:prSet>
      <dgm:spPr/>
    </dgm:pt>
    <dgm:pt modelId="{96070670-EA9B-4E1F-9B89-3D038F94B413}" type="pres">
      <dgm:prSet presAssocID="{7D87128A-21E9-4D55-A024-9CBB599BF3B0}" presName="spacer" presStyleCnt="0"/>
      <dgm:spPr/>
    </dgm:pt>
    <dgm:pt modelId="{0DDE8C96-644A-46DE-A649-276FF5F93F4B}" type="pres">
      <dgm:prSet presAssocID="{0B277800-0BA8-42C3-9D66-9BDDCD0DE0A5}" presName="parentText" presStyleLbl="node1" presStyleIdx="2" presStyleCnt="3" custScaleX="82645" custScaleY="82645" custLinFactNeighborX="-7155">
        <dgm:presLayoutVars>
          <dgm:chMax val="0"/>
          <dgm:bulletEnabled val="1"/>
        </dgm:presLayoutVars>
      </dgm:prSet>
      <dgm:spPr/>
    </dgm:pt>
  </dgm:ptLst>
  <dgm:cxnLst>
    <dgm:cxn modelId="{686D6907-51A3-4AE1-9CDC-0F47A3178AD4}" type="presOf" srcId="{0B277800-0BA8-42C3-9D66-9BDDCD0DE0A5}" destId="{0DDE8C96-644A-46DE-A649-276FF5F93F4B}" srcOrd="0" destOrd="0" presId="urn:microsoft.com/office/officeart/2005/8/layout/vList2"/>
    <dgm:cxn modelId="{2CF45220-EB6C-4EDF-ABD7-DCE1883188EF}" type="presOf" srcId="{DED865FE-9F7A-4CD8-9B77-5AF0B6EFE3BB}" destId="{50AED3B1-A3CA-4A48-BFA0-4C517EFFE3B3}" srcOrd="0" destOrd="0" presId="urn:microsoft.com/office/officeart/2005/8/layout/vList2"/>
    <dgm:cxn modelId="{4C85BF33-D58A-4181-990C-4E586BAD3D6E}" type="presOf" srcId="{F791CA96-4B66-4B6D-B435-BF25F8CFC5F5}" destId="{412DC7D8-F6B5-4103-8FA9-B3031F171A00}" srcOrd="0" destOrd="0" presId="urn:microsoft.com/office/officeart/2005/8/layout/vList2"/>
    <dgm:cxn modelId="{EF9CBD47-55FE-4CD5-B603-DCD3B45B5E85}" srcId="{F791CA96-4B66-4B6D-B435-BF25F8CFC5F5}" destId="{3663098D-392F-4085-B4D2-086ADD4348E0}" srcOrd="0" destOrd="0" parTransId="{68A700C2-6415-4989-AE41-7AFCE0F5D0DB}" sibTransId="{E31DDEB8-12B7-4313-A03B-5174008ED8FD}"/>
    <dgm:cxn modelId="{AC989A7B-5458-4930-83FD-B120E3BDDD31}" srcId="{F791CA96-4B66-4B6D-B435-BF25F8CFC5F5}" destId="{DED865FE-9F7A-4CD8-9B77-5AF0B6EFE3BB}" srcOrd="1" destOrd="0" parTransId="{FE8244CB-EE70-4A08-9BE9-78CBF69A3FE6}" sibTransId="{7D87128A-21E9-4D55-A024-9CBB599BF3B0}"/>
    <dgm:cxn modelId="{2DEFD3DC-2592-4C74-867A-F9FD0FB1C337}" srcId="{F791CA96-4B66-4B6D-B435-BF25F8CFC5F5}" destId="{0B277800-0BA8-42C3-9D66-9BDDCD0DE0A5}" srcOrd="2" destOrd="0" parTransId="{9AA2CC8C-5EBB-480B-BFC8-AB8AEF63D8BF}" sibTransId="{105D61D7-A690-448C-A097-3574B5760052}"/>
    <dgm:cxn modelId="{30F671F7-7204-47F8-A2DF-388F43FE8C44}" type="presOf" srcId="{3663098D-392F-4085-B4D2-086ADD4348E0}" destId="{77BB1B12-740F-43E4-AC6F-625608CF5C30}" srcOrd="0" destOrd="0" presId="urn:microsoft.com/office/officeart/2005/8/layout/vList2"/>
    <dgm:cxn modelId="{5800C1B3-7577-416A-9855-440B43811352}" type="presParOf" srcId="{412DC7D8-F6B5-4103-8FA9-B3031F171A00}" destId="{77BB1B12-740F-43E4-AC6F-625608CF5C30}" srcOrd="0" destOrd="0" presId="urn:microsoft.com/office/officeart/2005/8/layout/vList2"/>
    <dgm:cxn modelId="{404CE2C2-0EDE-44F3-AC80-BEB3370DE3D7}" type="presParOf" srcId="{412DC7D8-F6B5-4103-8FA9-B3031F171A00}" destId="{192E116C-6432-47B2-A432-D58068EA5025}" srcOrd="1" destOrd="0" presId="urn:microsoft.com/office/officeart/2005/8/layout/vList2"/>
    <dgm:cxn modelId="{BBE8FB7C-BFDA-4D36-A29A-AD940938488B}" type="presParOf" srcId="{412DC7D8-F6B5-4103-8FA9-B3031F171A00}" destId="{50AED3B1-A3CA-4A48-BFA0-4C517EFFE3B3}" srcOrd="2" destOrd="0" presId="urn:microsoft.com/office/officeart/2005/8/layout/vList2"/>
    <dgm:cxn modelId="{39C76600-5526-42CA-BB63-0865A89DCBD2}" type="presParOf" srcId="{412DC7D8-F6B5-4103-8FA9-B3031F171A00}" destId="{96070670-EA9B-4E1F-9B89-3D038F94B413}" srcOrd="3" destOrd="0" presId="urn:microsoft.com/office/officeart/2005/8/layout/vList2"/>
    <dgm:cxn modelId="{1A294741-3BC9-494F-9A8C-0F8AD532DA30}" type="presParOf" srcId="{412DC7D8-F6B5-4103-8FA9-B3031F171A00}" destId="{0DDE8C96-644A-46DE-A649-276FF5F93F4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E57FDF-ABBC-4160-BC2E-4A20F62471DA}"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5B397213-69E1-45EB-930B-3C67CED8989D}">
      <dgm:prSet custT="1"/>
      <dgm:spPr>
        <a:solidFill>
          <a:srgbClr val="2F5079"/>
        </a:solidFill>
      </dgm:spPr>
      <dgm:t>
        <a:bodyPr/>
        <a:lstStyle/>
        <a:p>
          <a:r>
            <a:rPr lang="en-US" sz="1800"/>
            <a:t>CONTEXT</a:t>
          </a:r>
          <a:r>
            <a:rPr lang="en-US" sz="1400"/>
            <a:t>   </a:t>
          </a:r>
          <a:endParaRPr lang="en-US" sz="1400" dirty="0"/>
        </a:p>
      </dgm:t>
    </dgm:pt>
    <dgm:pt modelId="{7EF40815-15AE-4453-A23E-8F55D9C2B75D}" type="parTrans" cxnId="{77579605-7A0C-4F74-BDE0-CBDDCF7055FF}">
      <dgm:prSet/>
      <dgm:spPr/>
      <dgm:t>
        <a:bodyPr/>
        <a:lstStyle/>
        <a:p>
          <a:endParaRPr lang="en-US"/>
        </a:p>
      </dgm:t>
    </dgm:pt>
    <dgm:pt modelId="{61C70472-56B6-4D37-9D75-F4D86F9E524B}" type="sibTrans" cxnId="{77579605-7A0C-4F74-BDE0-CBDDCF7055FF}">
      <dgm:prSet/>
      <dgm:spPr/>
      <dgm:t>
        <a:bodyPr/>
        <a:lstStyle/>
        <a:p>
          <a:endParaRPr lang="en-US"/>
        </a:p>
      </dgm:t>
    </dgm:pt>
    <dgm:pt modelId="{8F79706C-F98C-4926-8C36-D3759931E3BB}">
      <dgm:prSet custT="1"/>
      <dgm:spPr>
        <a:solidFill>
          <a:srgbClr val="2F5079"/>
        </a:solidFill>
      </dgm:spPr>
      <dgm:t>
        <a:bodyPr/>
        <a:lstStyle/>
        <a:p>
          <a:r>
            <a:rPr lang="en-GB" sz="1200"/>
            <a:t>What is your area of practice? </a:t>
          </a:r>
          <a:r>
            <a:rPr lang="en-US" sz="1200"/>
            <a:t> </a:t>
          </a:r>
          <a:endParaRPr lang="en-US" sz="1200" dirty="0"/>
        </a:p>
      </dgm:t>
    </dgm:pt>
    <dgm:pt modelId="{5D8E9790-AC9D-4FA2-82A7-E2FAA75CD97D}" type="parTrans" cxnId="{0ABB74A2-23EC-4EF0-8470-FABC9B38EA57}">
      <dgm:prSet/>
      <dgm:spPr/>
      <dgm:t>
        <a:bodyPr/>
        <a:lstStyle/>
        <a:p>
          <a:endParaRPr lang="en-US"/>
        </a:p>
      </dgm:t>
    </dgm:pt>
    <dgm:pt modelId="{477B84FC-1911-440A-92DE-FAE2E7F6B999}" type="sibTrans" cxnId="{0ABB74A2-23EC-4EF0-8470-FABC9B38EA57}">
      <dgm:prSet/>
      <dgm:spPr/>
      <dgm:t>
        <a:bodyPr/>
        <a:lstStyle/>
        <a:p>
          <a:endParaRPr lang="en-US"/>
        </a:p>
      </dgm:t>
    </dgm:pt>
    <dgm:pt modelId="{2FD90D5B-6E42-40F0-8AC1-944FC2F464B9}">
      <dgm:prSet custT="1"/>
      <dgm:spPr>
        <a:solidFill>
          <a:srgbClr val="2F5079"/>
        </a:solidFill>
      </dgm:spPr>
      <dgm:t>
        <a:bodyPr/>
        <a:lstStyle/>
        <a:p>
          <a:r>
            <a:rPr lang="en-GB" sz="1200"/>
            <a:t>What kind of work do you carry out? </a:t>
          </a:r>
          <a:r>
            <a:rPr lang="en-US" sz="1200"/>
            <a:t> </a:t>
          </a:r>
          <a:endParaRPr lang="en-US" sz="1200" dirty="0"/>
        </a:p>
      </dgm:t>
    </dgm:pt>
    <dgm:pt modelId="{58710A5B-D395-41F9-AFB7-AAE0806EC1E9}" type="parTrans" cxnId="{6192E545-BBEA-4794-B6DE-04FB2B7AA0BA}">
      <dgm:prSet/>
      <dgm:spPr/>
      <dgm:t>
        <a:bodyPr/>
        <a:lstStyle/>
        <a:p>
          <a:endParaRPr lang="en-US"/>
        </a:p>
      </dgm:t>
    </dgm:pt>
    <dgm:pt modelId="{33A20721-2E35-4463-AACC-55B80FF46197}" type="sibTrans" cxnId="{6192E545-BBEA-4794-B6DE-04FB2B7AA0BA}">
      <dgm:prSet/>
      <dgm:spPr/>
      <dgm:t>
        <a:bodyPr/>
        <a:lstStyle/>
        <a:p>
          <a:endParaRPr lang="en-US"/>
        </a:p>
      </dgm:t>
    </dgm:pt>
    <dgm:pt modelId="{4629E2B7-E94F-4AAF-831D-F35AFF978CD2}">
      <dgm:prSet custT="1"/>
      <dgm:spPr>
        <a:solidFill>
          <a:srgbClr val="2F5079"/>
        </a:solidFill>
      </dgm:spPr>
      <dgm:t>
        <a:bodyPr/>
        <a:lstStyle/>
        <a:p>
          <a:r>
            <a:rPr lang="en-US" sz="1200"/>
            <a:t>Tell me about your duties and responsibilities.</a:t>
          </a:r>
          <a:endParaRPr lang="en-US" sz="1200" dirty="0"/>
        </a:p>
      </dgm:t>
    </dgm:pt>
    <dgm:pt modelId="{CB91C278-6568-4EBC-A79F-1F85CF14BF55}" type="parTrans" cxnId="{E4DE435D-9A29-443B-9A09-F57FB46A9018}">
      <dgm:prSet/>
      <dgm:spPr/>
      <dgm:t>
        <a:bodyPr/>
        <a:lstStyle/>
        <a:p>
          <a:endParaRPr lang="en-US"/>
        </a:p>
      </dgm:t>
    </dgm:pt>
    <dgm:pt modelId="{A0D14AC9-9275-4AA8-BFC4-6411AA67A2AE}" type="sibTrans" cxnId="{E4DE435D-9A29-443B-9A09-F57FB46A9018}">
      <dgm:prSet/>
      <dgm:spPr/>
      <dgm:t>
        <a:bodyPr/>
        <a:lstStyle/>
        <a:p>
          <a:endParaRPr lang="en-US"/>
        </a:p>
      </dgm:t>
    </dgm:pt>
    <dgm:pt modelId="{056622D8-7DBF-462B-93A7-D3F1C00C62C2}">
      <dgm:prSet custT="1"/>
      <dgm:spPr>
        <a:solidFill>
          <a:srgbClr val="2F5079"/>
        </a:solidFill>
      </dgm:spPr>
      <dgm:t>
        <a:bodyPr/>
        <a:lstStyle/>
        <a:p>
          <a:r>
            <a:rPr lang="en-US" sz="1800"/>
            <a:t>OBJECTIVES</a:t>
          </a:r>
          <a:r>
            <a:rPr lang="en-US" sz="1700"/>
            <a:t> </a:t>
          </a:r>
          <a:endParaRPr lang="en-US" sz="1700" dirty="0"/>
        </a:p>
      </dgm:t>
    </dgm:pt>
    <dgm:pt modelId="{50A7732B-5B19-41FA-8046-FC90734C9B49}" type="parTrans" cxnId="{1FDA9F82-D525-4DB3-92EE-D270675FB494}">
      <dgm:prSet/>
      <dgm:spPr/>
      <dgm:t>
        <a:bodyPr/>
        <a:lstStyle/>
        <a:p>
          <a:endParaRPr lang="en-US"/>
        </a:p>
      </dgm:t>
    </dgm:pt>
    <dgm:pt modelId="{AE427855-8E04-4CA9-AA8A-17CC4E1B0693}" type="sibTrans" cxnId="{1FDA9F82-D525-4DB3-92EE-D270675FB494}">
      <dgm:prSet/>
      <dgm:spPr/>
      <dgm:t>
        <a:bodyPr/>
        <a:lstStyle/>
        <a:p>
          <a:endParaRPr lang="en-US"/>
        </a:p>
      </dgm:t>
    </dgm:pt>
    <dgm:pt modelId="{997CB047-6758-4733-AF20-3BD3935C33A6}">
      <dgm:prSet custT="1"/>
      <dgm:spPr>
        <a:solidFill>
          <a:srgbClr val="2F5079"/>
        </a:solidFill>
      </dgm:spPr>
      <dgm:t>
        <a:bodyPr/>
        <a:lstStyle/>
        <a:p>
          <a:r>
            <a:rPr lang="en-GB" sz="1200"/>
            <a:t>What were your main objectives for the year? </a:t>
          </a:r>
          <a:endParaRPr lang="en-US" sz="1200" dirty="0"/>
        </a:p>
      </dgm:t>
    </dgm:pt>
    <dgm:pt modelId="{F1AE5B06-E48A-4344-B677-4261838DAC42}" type="parTrans" cxnId="{93B14295-B2EC-4114-9956-C79A5E7BDB67}">
      <dgm:prSet/>
      <dgm:spPr/>
      <dgm:t>
        <a:bodyPr/>
        <a:lstStyle/>
        <a:p>
          <a:endParaRPr lang="en-US"/>
        </a:p>
      </dgm:t>
    </dgm:pt>
    <dgm:pt modelId="{4B14722F-6B3D-4233-90CC-69499EEFBCE4}" type="sibTrans" cxnId="{93B14295-B2EC-4114-9956-C79A5E7BDB67}">
      <dgm:prSet/>
      <dgm:spPr/>
      <dgm:t>
        <a:bodyPr/>
        <a:lstStyle/>
        <a:p>
          <a:endParaRPr lang="en-US"/>
        </a:p>
      </dgm:t>
    </dgm:pt>
    <dgm:pt modelId="{5842CDAA-C617-4DD5-8020-C3BE8F5C65CA}">
      <dgm:prSet custT="1"/>
      <dgm:spPr>
        <a:solidFill>
          <a:srgbClr val="2F5079"/>
        </a:solidFill>
      </dgm:spPr>
      <dgm:t>
        <a:bodyPr/>
        <a:lstStyle/>
        <a:p>
          <a:r>
            <a:rPr lang="en-GB" sz="1200"/>
            <a:t>What areas did you want to learn about?</a:t>
          </a:r>
          <a:endParaRPr lang="en-US" sz="1200" dirty="0"/>
        </a:p>
      </dgm:t>
    </dgm:pt>
    <dgm:pt modelId="{CE813302-280D-4534-AC4D-6FACEC8FA07E}" type="parTrans" cxnId="{C2BE60A1-7BDC-4641-84F8-E2D3BD5EE0C4}">
      <dgm:prSet/>
      <dgm:spPr/>
      <dgm:t>
        <a:bodyPr/>
        <a:lstStyle/>
        <a:p>
          <a:endParaRPr lang="en-US"/>
        </a:p>
      </dgm:t>
    </dgm:pt>
    <dgm:pt modelId="{E137EFFC-CBE4-40EF-A298-133F2D8BCBA3}" type="sibTrans" cxnId="{C2BE60A1-7BDC-4641-84F8-E2D3BD5EE0C4}">
      <dgm:prSet/>
      <dgm:spPr/>
      <dgm:t>
        <a:bodyPr/>
        <a:lstStyle/>
        <a:p>
          <a:endParaRPr lang="en-US"/>
        </a:p>
      </dgm:t>
    </dgm:pt>
    <dgm:pt modelId="{91912D78-F035-49C9-93B9-81286B52E475}">
      <dgm:prSet custT="1"/>
      <dgm:spPr>
        <a:solidFill>
          <a:srgbClr val="2F5079"/>
        </a:solidFill>
      </dgm:spPr>
      <dgm:t>
        <a:bodyPr/>
        <a:lstStyle/>
        <a:p>
          <a:r>
            <a:rPr lang="en-GB" sz="1200"/>
            <a:t>Which skills did you want to develop?</a:t>
          </a:r>
          <a:endParaRPr lang="en-US" sz="1200" dirty="0"/>
        </a:p>
      </dgm:t>
    </dgm:pt>
    <dgm:pt modelId="{FC207E74-7A81-490A-B2BE-3D3B0CE40896}" type="parTrans" cxnId="{9E3DE085-9550-4DA0-AC4E-7135D88BE0D3}">
      <dgm:prSet/>
      <dgm:spPr/>
      <dgm:t>
        <a:bodyPr/>
        <a:lstStyle/>
        <a:p>
          <a:endParaRPr lang="en-US"/>
        </a:p>
      </dgm:t>
    </dgm:pt>
    <dgm:pt modelId="{8CCAAA03-AD14-4927-B247-CAA8F1C8900D}" type="sibTrans" cxnId="{9E3DE085-9550-4DA0-AC4E-7135D88BE0D3}">
      <dgm:prSet/>
      <dgm:spPr/>
      <dgm:t>
        <a:bodyPr/>
        <a:lstStyle/>
        <a:p>
          <a:endParaRPr lang="en-US"/>
        </a:p>
      </dgm:t>
    </dgm:pt>
    <dgm:pt modelId="{A827E0D0-1230-4C7D-AFF8-0D5C987366FD}">
      <dgm:prSet/>
      <dgm:spPr>
        <a:solidFill>
          <a:srgbClr val="2F5079"/>
        </a:solidFill>
      </dgm:spPr>
      <dgm:t>
        <a:bodyPr/>
        <a:lstStyle/>
        <a:p>
          <a:endParaRPr lang="en-US" dirty="0"/>
        </a:p>
      </dgm:t>
    </dgm:pt>
    <dgm:pt modelId="{BB9F0588-AD99-40A2-B2B4-609654B34F1E}" type="parTrans" cxnId="{883B6368-AAAE-4E74-8FED-FBF63E0911FA}">
      <dgm:prSet/>
      <dgm:spPr/>
      <dgm:t>
        <a:bodyPr/>
        <a:lstStyle/>
        <a:p>
          <a:endParaRPr lang="en-GB"/>
        </a:p>
      </dgm:t>
    </dgm:pt>
    <dgm:pt modelId="{2BF0D318-2CD0-4E70-8F1E-619D8859806F}" type="sibTrans" cxnId="{883B6368-AAAE-4E74-8FED-FBF63E0911FA}">
      <dgm:prSet/>
      <dgm:spPr/>
      <dgm:t>
        <a:bodyPr/>
        <a:lstStyle/>
        <a:p>
          <a:endParaRPr lang="en-GB"/>
        </a:p>
      </dgm:t>
    </dgm:pt>
    <dgm:pt modelId="{059A8F1C-B15B-4378-80D4-AFCC63F6F3C8}">
      <dgm:prSet/>
      <dgm:spPr>
        <a:solidFill>
          <a:srgbClr val="2F5079"/>
        </a:solidFill>
      </dgm:spPr>
      <dgm:t>
        <a:bodyPr/>
        <a:lstStyle/>
        <a:p>
          <a:r>
            <a:rPr lang="en-GB" sz="1800"/>
            <a:t>REFLECT ON OUTCOME  </a:t>
          </a:r>
          <a:endParaRPr lang="en-US" sz="1800" dirty="0"/>
        </a:p>
      </dgm:t>
    </dgm:pt>
    <dgm:pt modelId="{9B16318F-1582-4ADA-8BD0-07BA1821D9F3}" type="sibTrans" cxnId="{256F1544-4C8C-49F8-919C-B5C8D24FD033}">
      <dgm:prSet/>
      <dgm:spPr/>
      <dgm:t>
        <a:bodyPr/>
        <a:lstStyle/>
        <a:p>
          <a:endParaRPr lang="en-US"/>
        </a:p>
      </dgm:t>
    </dgm:pt>
    <dgm:pt modelId="{A7CC17B0-72BF-424A-A55C-045B6EB2DA46}" type="parTrans" cxnId="{256F1544-4C8C-49F8-919C-B5C8D24FD033}">
      <dgm:prSet/>
      <dgm:spPr/>
      <dgm:t>
        <a:bodyPr/>
        <a:lstStyle/>
        <a:p>
          <a:endParaRPr lang="en-US"/>
        </a:p>
      </dgm:t>
    </dgm:pt>
    <dgm:pt modelId="{4903C999-2973-4852-AF0A-4FAB499E9238}">
      <dgm:prSet custT="1"/>
      <dgm:spPr>
        <a:solidFill>
          <a:srgbClr val="2F5079"/>
        </a:solidFill>
      </dgm:spPr>
      <dgm:t>
        <a:bodyPr/>
        <a:lstStyle/>
        <a:p>
          <a:r>
            <a:rPr lang="en-GB" sz="1200"/>
            <a:t>Why did you select this activity?</a:t>
          </a:r>
          <a:endParaRPr lang="en-US" sz="1200" dirty="0"/>
        </a:p>
      </dgm:t>
    </dgm:pt>
    <dgm:pt modelId="{D4856E89-4223-4D32-B3EA-FD552377230D}" type="sibTrans" cxnId="{92614DB5-21C2-4078-A26D-F5A813A7E962}">
      <dgm:prSet/>
      <dgm:spPr/>
      <dgm:t>
        <a:bodyPr/>
        <a:lstStyle/>
        <a:p>
          <a:endParaRPr lang="en-US"/>
        </a:p>
      </dgm:t>
    </dgm:pt>
    <dgm:pt modelId="{60568298-2BDF-4A5D-89C5-CD897827ADFF}" type="parTrans" cxnId="{92614DB5-21C2-4078-A26D-F5A813A7E962}">
      <dgm:prSet/>
      <dgm:spPr/>
      <dgm:t>
        <a:bodyPr/>
        <a:lstStyle/>
        <a:p>
          <a:endParaRPr lang="en-US"/>
        </a:p>
      </dgm:t>
    </dgm:pt>
    <dgm:pt modelId="{FCC6BBCF-577E-4286-A99B-E29A75BBE757}">
      <dgm:prSet custT="1"/>
      <dgm:spPr>
        <a:solidFill>
          <a:srgbClr val="2F5079"/>
        </a:solidFill>
      </dgm:spPr>
      <dgm:t>
        <a:bodyPr/>
        <a:lstStyle/>
        <a:p>
          <a:r>
            <a:rPr lang="en-GB" sz="1200"/>
            <a:t>What did you learn from the activity?</a:t>
          </a:r>
          <a:endParaRPr lang="en-US" sz="1200" dirty="0"/>
        </a:p>
      </dgm:t>
    </dgm:pt>
    <dgm:pt modelId="{0D0F733F-6E62-4CD1-B60D-B5D3F236EE9F}" type="sibTrans" cxnId="{419A135D-03D6-4FD1-AE21-2FC0E6737FF4}">
      <dgm:prSet/>
      <dgm:spPr/>
      <dgm:t>
        <a:bodyPr/>
        <a:lstStyle/>
        <a:p>
          <a:endParaRPr lang="en-US"/>
        </a:p>
      </dgm:t>
    </dgm:pt>
    <dgm:pt modelId="{71429EFD-501E-4398-9428-95F6CB0512B4}" type="parTrans" cxnId="{419A135D-03D6-4FD1-AE21-2FC0E6737FF4}">
      <dgm:prSet/>
      <dgm:spPr/>
      <dgm:t>
        <a:bodyPr/>
        <a:lstStyle/>
        <a:p>
          <a:endParaRPr lang="en-US"/>
        </a:p>
      </dgm:t>
    </dgm:pt>
    <dgm:pt modelId="{627BE119-297C-4DBD-8E51-E445620B32D2}">
      <dgm:prSet custT="1"/>
      <dgm:spPr>
        <a:solidFill>
          <a:srgbClr val="2F5079"/>
        </a:solidFill>
      </dgm:spPr>
      <dgm:t>
        <a:bodyPr/>
        <a:lstStyle/>
        <a:p>
          <a:r>
            <a:rPr lang="en-GB" sz="1200"/>
            <a:t>Did this activity address the need/ objective you hoped it would?</a:t>
          </a:r>
          <a:endParaRPr lang="en-US" sz="1200" dirty="0"/>
        </a:p>
      </dgm:t>
    </dgm:pt>
    <dgm:pt modelId="{22690B2E-FC97-4F15-AFB3-783BE2BFF837}" type="sibTrans" cxnId="{C3189022-A2A5-4C2B-BA5A-CA7C80ABBE92}">
      <dgm:prSet/>
      <dgm:spPr/>
      <dgm:t>
        <a:bodyPr/>
        <a:lstStyle/>
        <a:p>
          <a:endParaRPr lang="en-US"/>
        </a:p>
      </dgm:t>
    </dgm:pt>
    <dgm:pt modelId="{CD303EB4-1AEB-4E3A-A745-D7B6FEA243C2}" type="parTrans" cxnId="{C3189022-A2A5-4C2B-BA5A-CA7C80ABBE92}">
      <dgm:prSet/>
      <dgm:spPr/>
      <dgm:t>
        <a:bodyPr/>
        <a:lstStyle/>
        <a:p>
          <a:endParaRPr lang="en-US"/>
        </a:p>
      </dgm:t>
    </dgm:pt>
    <dgm:pt modelId="{C250EBC9-218B-410E-986F-A65E21588259}">
      <dgm:prSet custT="1"/>
      <dgm:spPr>
        <a:solidFill>
          <a:srgbClr val="2F5079"/>
        </a:solidFill>
      </dgm:spPr>
      <dgm:t>
        <a:bodyPr/>
        <a:lstStyle/>
        <a:p>
          <a:r>
            <a:rPr lang="en-GB" sz="1200"/>
            <a:t>How did you implement this learning? </a:t>
          </a:r>
          <a:endParaRPr lang="en-US" sz="1200" dirty="0"/>
        </a:p>
      </dgm:t>
    </dgm:pt>
    <dgm:pt modelId="{83045E53-D64E-4696-8888-6CCD0CB6599C}" type="parTrans" cxnId="{7328A2C7-9285-46E8-B32F-57E0DCA7563B}">
      <dgm:prSet/>
      <dgm:spPr/>
      <dgm:t>
        <a:bodyPr/>
        <a:lstStyle/>
        <a:p>
          <a:endParaRPr lang="en-GB"/>
        </a:p>
      </dgm:t>
    </dgm:pt>
    <dgm:pt modelId="{39D7E31C-CC6B-406A-9F43-4F1D7AC47CC1}" type="sibTrans" cxnId="{7328A2C7-9285-46E8-B32F-57E0DCA7563B}">
      <dgm:prSet/>
      <dgm:spPr/>
      <dgm:t>
        <a:bodyPr/>
        <a:lstStyle/>
        <a:p>
          <a:endParaRPr lang="en-GB"/>
        </a:p>
      </dgm:t>
    </dgm:pt>
    <dgm:pt modelId="{7D7A6A02-4E31-49BC-8CD9-CD6259B93659}">
      <dgm:prSet custT="1"/>
      <dgm:spPr>
        <a:solidFill>
          <a:srgbClr val="2F5079"/>
        </a:solidFill>
      </dgm:spPr>
      <dgm:t>
        <a:bodyPr/>
        <a:lstStyle/>
        <a:p>
          <a:r>
            <a:rPr lang="en-GB" sz="1200"/>
            <a:t>Did you create a specific plan?  </a:t>
          </a:r>
          <a:endParaRPr lang="en-US" sz="1200" dirty="0"/>
        </a:p>
      </dgm:t>
    </dgm:pt>
    <dgm:pt modelId="{BB5479CF-32B9-431B-BAEE-A1CF4304DE57}" type="parTrans" cxnId="{3995B246-1F45-40DC-B2D0-B8780E514A8A}">
      <dgm:prSet/>
      <dgm:spPr/>
      <dgm:t>
        <a:bodyPr/>
        <a:lstStyle/>
        <a:p>
          <a:endParaRPr lang="en-GB"/>
        </a:p>
      </dgm:t>
    </dgm:pt>
    <dgm:pt modelId="{CE43BF9A-B62E-4C2C-AC21-2147AFE3397B}" type="sibTrans" cxnId="{3995B246-1F45-40DC-B2D0-B8780E514A8A}">
      <dgm:prSet/>
      <dgm:spPr/>
      <dgm:t>
        <a:bodyPr/>
        <a:lstStyle/>
        <a:p>
          <a:endParaRPr lang="en-GB"/>
        </a:p>
      </dgm:t>
    </dgm:pt>
    <dgm:pt modelId="{F0679B67-0B31-4352-814A-42AA6909C049}">
      <dgm:prSet custT="1"/>
      <dgm:spPr>
        <a:solidFill>
          <a:srgbClr val="2F5079"/>
        </a:solidFill>
      </dgm:spPr>
      <dgm:t>
        <a:bodyPr/>
        <a:lstStyle/>
        <a:p>
          <a:r>
            <a:rPr lang="en-US" sz="1200"/>
            <a:t>Would there be value in having a more structured approach?  </a:t>
          </a:r>
          <a:endParaRPr lang="en-US" sz="1200" dirty="0"/>
        </a:p>
      </dgm:t>
    </dgm:pt>
    <dgm:pt modelId="{7E828FC5-BAC2-4238-A614-597F5D6E2034}" type="parTrans" cxnId="{406B7877-4597-4122-8864-2328739B18FD}">
      <dgm:prSet/>
      <dgm:spPr/>
      <dgm:t>
        <a:bodyPr/>
        <a:lstStyle/>
        <a:p>
          <a:endParaRPr lang="en-GB"/>
        </a:p>
      </dgm:t>
    </dgm:pt>
    <dgm:pt modelId="{DCEAD590-3018-4735-80E0-0774A624EBC3}" type="sibTrans" cxnId="{406B7877-4597-4122-8864-2328739B18FD}">
      <dgm:prSet/>
      <dgm:spPr/>
      <dgm:t>
        <a:bodyPr/>
        <a:lstStyle/>
        <a:p>
          <a:endParaRPr lang="en-GB"/>
        </a:p>
      </dgm:t>
    </dgm:pt>
    <dgm:pt modelId="{2E94F1AC-47C5-4A84-94FE-E3AA2358D73D}">
      <dgm:prSet custT="1"/>
      <dgm:spPr>
        <a:solidFill>
          <a:srgbClr val="2F5079"/>
        </a:solidFill>
      </dgm:spPr>
      <dgm:t>
        <a:bodyPr/>
        <a:lstStyle/>
        <a:p>
          <a:r>
            <a:rPr lang="en-US" sz="1200"/>
            <a:t>What are your main areas of focus? </a:t>
          </a:r>
          <a:endParaRPr lang="en-US" sz="1200" dirty="0"/>
        </a:p>
      </dgm:t>
    </dgm:pt>
    <dgm:pt modelId="{BCCF4CE4-CF8A-4DAE-8AF0-5130E98E3FF3}" type="parTrans" cxnId="{0DF7797C-0705-4267-A949-9B4B5EA24812}">
      <dgm:prSet/>
      <dgm:spPr/>
      <dgm:t>
        <a:bodyPr/>
        <a:lstStyle/>
        <a:p>
          <a:endParaRPr lang="en-GB"/>
        </a:p>
      </dgm:t>
    </dgm:pt>
    <dgm:pt modelId="{C0729817-677F-49A5-8476-0F9896C976D3}" type="sibTrans" cxnId="{0DF7797C-0705-4267-A949-9B4B5EA24812}">
      <dgm:prSet/>
      <dgm:spPr/>
      <dgm:t>
        <a:bodyPr/>
        <a:lstStyle/>
        <a:p>
          <a:endParaRPr lang="en-GB"/>
        </a:p>
      </dgm:t>
    </dgm:pt>
    <dgm:pt modelId="{84CB632C-EC54-446A-AF4C-F54D5C469473}">
      <dgm:prSet custT="1"/>
      <dgm:spPr>
        <a:solidFill>
          <a:srgbClr val="2F5079"/>
        </a:solidFill>
      </dgm:spPr>
      <dgm:t>
        <a:bodyPr/>
        <a:lstStyle/>
        <a:p>
          <a:r>
            <a:rPr lang="en-US" sz="1200"/>
            <a:t>Do you have people management responsibilities?  </a:t>
          </a:r>
          <a:endParaRPr lang="en-US" sz="1200" dirty="0"/>
        </a:p>
      </dgm:t>
    </dgm:pt>
    <dgm:pt modelId="{F2E85A5F-FC0C-4ABB-8E59-315E22E2D45A}" type="parTrans" cxnId="{F2407BEC-265B-46E1-A45A-F490DD30FD78}">
      <dgm:prSet/>
      <dgm:spPr/>
      <dgm:t>
        <a:bodyPr/>
        <a:lstStyle/>
        <a:p>
          <a:endParaRPr lang="en-GB"/>
        </a:p>
      </dgm:t>
    </dgm:pt>
    <dgm:pt modelId="{DBD13D92-D916-49FA-89D0-BDF545405796}" type="sibTrans" cxnId="{F2407BEC-265B-46E1-A45A-F490DD30FD78}">
      <dgm:prSet/>
      <dgm:spPr/>
      <dgm:t>
        <a:bodyPr/>
        <a:lstStyle/>
        <a:p>
          <a:endParaRPr lang="en-GB"/>
        </a:p>
      </dgm:t>
    </dgm:pt>
    <dgm:pt modelId="{5FCF8B04-4C60-4169-AA19-772B73C03F38}">
      <dgm:prSet/>
      <dgm:spPr>
        <a:solidFill>
          <a:srgbClr val="2F5079"/>
        </a:solidFill>
      </dgm:spPr>
      <dgm:t>
        <a:bodyPr/>
        <a:lstStyle/>
        <a:p>
          <a:endParaRPr lang="en-US" sz="1100" dirty="0"/>
        </a:p>
      </dgm:t>
    </dgm:pt>
    <dgm:pt modelId="{FF955827-8570-4267-B0D5-42DB6959AD06}" type="parTrans" cxnId="{173FC866-A834-4A04-8063-C029F2DD7026}">
      <dgm:prSet/>
      <dgm:spPr/>
      <dgm:t>
        <a:bodyPr/>
        <a:lstStyle/>
        <a:p>
          <a:endParaRPr lang="en-GB"/>
        </a:p>
      </dgm:t>
    </dgm:pt>
    <dgm:pt modelId="{101508DB-F8CA-4D72-874D-C3019F9B2C94}" type="sibTrans" cxnId="{173FC866-A834-4A04-8063-C029F2DD7026}">
      <dgm:prSet/>
      <dgm:spPr/>
      <dgm:t>
        <a:bodyPr/>
        <a:lstStyle/>
        <a:p>
          <a:endParaRPr lang="en-GB"/>
        </a:p>
      </dgm:t>
    </dgm:pt>
    <dgm:pt modelId="{5E4D00FD-1BB1-4B53-A6E8-68FFA6F3BFD3}">
      <dgm:prSet custT="1"/>
      <dgm:spPr>
        <a:solidFill>
          <a:srgbClr val="2F5079"/>
        </a:solidFill>
      </dgm:spPr>
      <dgm:t>
        <a:bodyPr/>
        <a:lstStyle/>
        <a:p>
          <a:r>
            <a:rPr lang="en-US" sz="1200"/>
            <a:t>Who did you speak to about your performance needs and objectives? </a:t>
          </a:r>
          <a:endParaRPr lang="en-US" sz="1200" dirty="0"/>
        </a:p>
      </dgm:t>
    </dgm:pt>
    <dgm:pt modelId="{7B59A0E1-F6AF-43D6-973A-54A48653C882}" type="parTrans" cxnId="{6D98CF6D-892E-49A2-AB9A-351C166B694A}">
      <dgm:prSet/>
      <dgm:spPr/>
      <dgm:t>
        <a:bodyPr/>
        <a:lstStyle/>
        <a:p>
          <a:endParaRPr lang="en-GB"/>
        </a:p>
      </dgm:t>
    </dgm:pt>
    <dgm:pt modelId="{65EA33FA-33D3-42CC-ADAE-CF6CBE96EED8}" type="sibTrans" cxnId="{6D98CF6D-892E-49A2-AB9A-351C166B694A}">
      <dgm:prSet/>
      <dgm:spPr/>
      <dgm:t>
        <a:bodyPr/>
        <a:lstStyle/>
        <a:p>
          <a:endParaRPr lang="en-GB"/>
        </a:p>
      </dgm:t>
    </dgm:pt>
    <dgm:pt modelId="{F3BC0398-1B69-4B7D-8A8E-F04816E69DD5}">
      <dgm:prSet custT="1"/>
      <dgm:spPr>
        <a:solidFill>
          <a:srgbClr val="2F5079"/>
        </a:solidFill>
      </dgm:spPr>
      <dgm:t>
        <a:bodyPr/>
        <a:lstStyle/>
        <a:p>
          <a:r>
            <a:rPr lang="en-GB" sz="1200"/>
            <a:t>What did you hope to learn from this activity?</a:t>
          </a:r>
          <a:endParaRPr lang="en-US" sz="1200" dirty="0"/>
        </a:p>
      </dgm:t>
    </dgm:pt>
    <dgm:pt modelId="{CC9D1A90-0F4F-4153-8D6C-99A24FF23B39}" type="parTrans" cxnId="{11EA090F-6EF6-47BC-8E7D-561A1D8CB766}">
      <dgm:prSet/>
      <dgm:spPr/>
      <dgm:t>
        <a:bodyPr/>
        <a:lstStyle/>
        <a:p>
          <a:endParaRPr lang="en-GB"/>
        </a:p>
      </dgm:t>
    </dgm:pt>
    <dgm:pt modelId="{80977056-5E9E-4806-9A64-A850906AF997}" type="sibTrans" cxnId="{11EA090F-6EF6-47BC-8E7D-561A1D8CB766}">
      <dgm:prSet/>
      <dgm:spPr/>
      <dgm:t>
        <a:bodyPr/>
        <a:lstStyle/>
        <a:p>
          <a:endParaRPr lang="en-GB"/>
        </a:p>
      </dgm:t>
    </dgm:pt>
    <dgm:pt modelId="{E607E9BE-4E18-4886-B7A7-C08E66CCCDEE}">
      <dgm:prSet custT="1"/>
      <dgm:spPr>
        <a:solidFill>
          <a:srgbClr val="2F5079"/>
        </a:solidFill>
      </dgm:spPr>
      <dgm:t>
        <a:bodyPr/>
        <a:lstStyle/>
        <a:p>
          <a:r>
            <a:rPr lang="en-GB" sz="1200"/>
            <a:t>Are their remaining gaps in your knowledge?  </a:t>
          </a:r>
          <a:endParaRPr lang="en-US" sz="1200" dirty="0"/>
        </a:p>
      </dgm:t>
    </dgm:pt>
    <dgm:pt modelId="{D453D796-1953-46E5-BF45-5972599EB023}" type="parTrans" cxnId="{2E775A7A-46CB-4FCD-AB65-93AE40E93039}">
      <dgm:prSet/>
      <dgm:spPr/>
      <dgm:t>
        <a:bodyPr/>
        <a:lstStyle/>
        <a:p>
          <a:endParaRPr lang="en-GB"/>
        </a:p>
      </dgm:t>
    </dgm:pt>
    <dgm:pt modelId="{617F1197-A8BA-4674-BD48-BDED6E1FB287}" type="sibTrans" cxnId="{2E775A7A-46CB-4FCD-AB65-93AE40E93039}">
      <dgm:prSet/>
      <dgm:spPr/>
      <dgm:t>
        <a:bodyPr/>
        <a:lstStyle/>
        <a:p>
          <a:endParaRPr lang="en-GB"/>
        </a:p>
      </dgm:t>
    </dgm:pt>
    <dgm:pt modelId="{8579AAFD-65A1-4200-94E4-82EA6626EC8C}">
      <dgm:prSet custT="1"/>
      <dgm:spPr>
        <a:solidFill>
          <a:srgbClr val="2F5079"/>
        </a:solidFill>
      </dgm:spPr>
      <dgm:t>
        <a:bodyPr/>
        <a:lstStyle/>
        <a:p>
          <a:r>
            <a:rPr lang="en-GB" sz="1200"/>
            <a:t>Did you get other perspectives on this topic?   </a:t>
          </a:r>
          <a:endParaRPr lang="en-US" sz="1200" dirty="0"/>
        </a:p>
      </dgm:t>
    </dgm:pt>
    <dgm:pt modelId="{03537685-15E9-404A-BB03-E38C987265CF}" type="parTrans" cxnId="{7B062BD3-CE83-4E93-A3BF-CAF590A7FE25}">
      <dgm:prSet/>
      <dgm:spPr/>
      <dgm:t>
        <a:bodyPr/>
        <a:lstStyle/>
        <a:p>
          <a:endParaRPr lang="en-GB"/>
        </a:p>
      </dgm:t>
    </dgm:pt>
    <dgm:pt modelId="{A6FD1AFE-7906-457E-9F82-6BB0F5EBA5B1}" type="sibTrans" cxnId="{7B062BD3-CE83-4E93-A3BF-CAF590A7FE25}">
      <dgm:prSet/>
      <dgm:spPr/>
      <dgm:t>
        <a:bodyPr/>
        <a:lstStyle/>
        <a:p>
          <a:endParaRPr lang="en-GB"/>
        </a:p>
      </dgm:t>
    </dgm:pt>
    <dgm:pt modelId="{13CC785B-3247-4B51-B380-0A4F6D88E483}" type="pres">
      <dgm:prSet presAssocID="{0DE57FDF-ABBC-4160-BC2E-4A20F62471DA}" presName="Name0" presStyleCnt="0">
        <dgm:presLayoutVars>
          <dgm:dir/>
          <dgm:resizeHandles val="exact"/>
        </dgm:presLayoutVars>
      </dgm:prSet>
      <dgm:spPr/>
    </dgm:pt>
    <dgm:pt modelId="{10B9A65F-A749-4044-B3E0-8E2F97E1611D}" type="pres">
      <dgm:prSet presAssocID="{5B397213-69E1-45EB-930B-3C67CED8989D}" presName="node" presStyleLbl="node1" presStyleIdx="0" presStyleCnt="4">
        <dgm:presLayoutVars>
          <dgm:bulletEnabled val="1"/>
        </dgm:presLayoutVars>
      </dgm:prSet>
      <dgm:spPr/>
    </dgm:pt>
    <dgm:pt modelId="{C6EE3B3E-3DB5-4409-82CC-8AE43A1EE29F}" type="pres">
      <dgm:prSet presAssocID="{61C70472-56B6-4D37-9D75-F4D86F9E524B}" presName="sibTrans" presStyleLbl="sibTrans1D1" presStyleIdx="0" presStyleCnt="3"/>
      <dgm:spPr/>
    </dgm:pt>
    <dgm:pt modelId="{3DE0FA3F-3E62-464E-82C9-0DCB02F40F96}" type="pres">
      <dgm:prSet presAssocID="{61C70472-56B6-4D37-9D75-F4D86F9E524B}" presName="connectorText" presStyleLbl="sibTrans1D1" presStyleIdx="0" presStyleCnt="3"/>
      <dgm:spPr/>
    </dgm:pt>
    <dgm:pt modelId="{6496078D-AC85-41A2-BBC4-1A939718B552}" type="pres">
      <dgm:prSet presAssocID="{056622D8-7DBF-462B-93A7-D3F1C00C62C2}" presName="node" presStyleLbl="node1" presStyleIdx="1" presStyleCnt="4" custLinFactNeighborX="-3702" custLinFactNeighborY="1721">
        <dgm:presLayoutVars>
          <dgm:bulletEnabled val="1"/>
        </dgm:presLayoutVars>
      </dgm:prSet>
      <dgm:spPr/>
    </dgm:pt>
    <dgm:pt modelId="{7DE9CA6C-6EF6-4C7F-BAF7-2157AD13513C}" type="pres">
      <dgm:prSet presAssocID="{AE427855-8E04-4CA9-AA8A-17CC4E1B0693}" presName="sibTrans" presStyleLbl="sibTrans1D1" presStyleIdx="1" presStyleCnt="3"/>
      <dgm:spPr/>
    </dgm:pt>
    <dgm:pt modelId="{3102B93E-C0F0-49AD-B160-1A7FDDF4C8A6}" type="pres">
      <dgm:prSet presAssocID="{AE427855-8E04-4CA9-AA8A-17CC4E1B0693}" presName="connectorText" presStyleLbl="sibTrans1D1" presStyleIdx="1" presStyleCnt="3"/>
      <dgm:spPr/>
    </dgm:pt>
    <dgm:pt modelId="{936A3805-4094-45A1-B6E9-AB874659382B}" type="pres">
      <dgm:prSet presAssocID="{059A8F1C-B15B-4378-80D4-AFCC63F6F3C8}" presName="node" presStyleLbl="node1" presStyleIdx="2" presStyleCnt="4">
        <dgm:presLayoutVars>
          <dgm:bulletEnabled val="1"/>
        </dgm:presLayoutVars>
      </dgm:prSet>
      <dgm:spPr/>
    </dgm:pt>
    <dgm:pt modelId="{D16E98D8-9FD4-4C32-94E6-961563AED07C}" type="pres">
      <dgm:prSet presAssocID="{9B16318F-1582-4ADA-8BD0-07BA1821D9F3}" presName="sibTrans" presStyleLbl="sibTrans1D1" presStyleIdx="2" presStyleCnt="3"/>
      <dgm:spPr/>
    </dgm:pt>
    <dgm:pt modelId="{7C11316E-0BC6-4F65-9811-507A5BD33259}" type="pres">
      <dgm:prSet presAssocID="{9B16318F-1582-4ADA-8BD0-07BA1821D9F3}" presName="connectorText" presStyleLbl="sibTrans1D1" presStyleIdx="2" presStyleCnt="3"/>
      <dgm:spPr/>
    </dgm:pt>
    <dgm:pt modelId="{CAC240D3-4906-4370-B660-C85CA60D7E8F}" type="pres">
      <dgm:prSet presAssocID="{A827E0D0-1230-4C7D-AFF8-0D5C987366FD}" presName="node" presStyleLbl="node1" presStyleIdx="3" presStyleCnt="4" custLinFactNeighborX="587" custLinFactNeighborY="-700">
        <dgm:presLayoutVars>
          <dgm:bulletEnabled val="1"/>
        </dgm:presLayoutVars>
      </dgm:prSet>
      <dgm:spPr/>
    </dgm:pt>
  </dgm:ptLst>
  <dgm:cxnLst>
    <dgm:cxn modelId="{8554E604-B0B7-4D36-BFDA-2A5F0371F1E2}" type="presOf" srcId="{0DE57FDF-ABBC-4160-BC2E-4A20F62471DA}" destId="{13CC785B-3247-4B51-B380-0A4F6D88E483}" srcOrd="0" destOrd="0" presId="urn:microsoft.com/office/officeart/2016/7/layout/RepeatingBendingProcessNew"/>
    <dgm:cxn modelId="{77579605-7A0C-4F74-BDE0-CBDDCF7055FF}" srcId="{0DE57FDF-ABBC-4160-BC2E-4A20F62471DA}" destId="{5B397213-69E1-45EB-930B-3C67CED8989D}" srcOrd="0" destOrd="0" parTransId="{7EF40815-15AE-4453-A23E-8F55D9C2B75D}" sibTransId="{61C70472-56B6-4D37-9D75-F4D86F9E524B}"/>
    <dgm:cxn modelId="{D3C5A608-C2B9-420D-9C48-AB1ED1D3D45C}" type="presOf" srcId="{627BE119-297C-4DBD-8E51-E445620B32D2}" destId="{936A3805-4094-45A1-B6E9-AB874659382B}" srcOrd="0" destOrd="4" presId="urn:microsoft.com/office/officeart/2016/7/layout/RepeatingBendingProcessNew"/>
    <dgm:cxn modelId="{4576660C-B422-4AFB-B64A-3CF620E59C25}" type="presOf" srcId="{059A8F1C-B15B-4378-80D4-AFCC63F6F3C8}" destId="{936A3805-4094-45A1-B6E9-AB874659382B}" srcOrd="0" destOrd="0" presId="urn:microsoft.com/office/officeart/2016/7/layout/RepeatingBendingProcessNew"/>
    <dgm:cxn modelId="{11EA090F-6EF6-47BC-8E7D-561A1D8CB766}" srcId="{059A8F1C-B15B-4378-80D4-AFCC63F6F3C8}" destId="{F3BC0398-1B69-4B7D-8A8E-F04816E69DD5}" srcOrd="1" destOrd="0" parTransId="{CC9D1A90-0F4F-4153-8D6C-99A24FF23B39}" sibTransId="{80977056-5E9E-4806-9A64-A850906AF997}"/>
    <dgm:cxn modelId="{836C6D15-C15F-44EB-BD3B-6EBDC9210BCD}" type="presOf" srcId="{4629E2B7-E94F-4AAF-831D-F35AFF978CD2}" destId="{10B9A65F-A749-4044-B3E0-8E2F97E1611D}" srcOrd="0" destOrd="3" presId="urn:microsoft.com/office/officeart/2016/7/layout/RepeatingBendingProcessNew"/>
    <dgm:cxn modelId="{56A56721-A76D-4618-A8FE-06704475B369}" type="presOf" srcId="{9B16318F-1582-4ADA-8BD0-07BA1821D9F3}" destId="{D16E98D8-9FD4-4C32-94E6-961563AED07C}" srcOrd="0" destOrd="0" presId="urn:microsoft.com/office/officeart/2016/7/layout/RepeatingBendingProcessNew"/>
    <dgm:cxn modelId="{C3189022-A2A5-4C2B-BA5A-CA7C80ABBE92}" srcId="{059A8F1C-B15B-4378-80D4-AFCC63F6F3C8}" destId="{627BE119-297C-4DBD-8E51-E445620B32D2}" srcOrd="3" destOrd="0" parTransId="{CD303EB4-1AEB-4E3A-A745-D7B6FEA243C2}" sibTransId="{22690B2E-FC97-4F15-AFB3-783BE2BFF837}"/>
    <dgm:cxn modelId="{C21BDD24-AE38-42CC-8BD6-E6D78244E831}" type="presOf" srcId="{5FCF8B04-4C60-4169-AA19-772B73C03F38}" destId="{10B9A65F-A749-4044-B3E0-8E2F97E1611D}" srcOrd="0" destOrd="7" presId="urn:microsoft.com/office/officeart/2016/7/layout/RepeatingBendingProcessNew"/>
    <dgm:cxn modelId="{C760CA37-9FF4-441A-87C4-F1FEEBD0CA82}" type="presOf" srcId="{FCC6BBCF-577E-4286-A99B-E29A75BBE757}" destId="{936A3805-4094-45A1-B6E9-AB874659382B}" srcOrd="0" destOrd="3" presId="urn:microsoft.com/office/officeart/2016/7/layout/RepeatingBendingProcessNew"/>
    <dgm:cxn modelId="{0977A03E-19DC-4D06-B6DD-78B60D606509}" type="presOf" srcId="{8579AAFD-65A1-4200-94E4-82EA6626EC8C}" destId="{936A3805-4094-45A1-B6E9-AB874659382B}" srcOrd="0" destOrd="7" presId="urn:microsoft.com/office/officeart/2016/7/layout/RepeatingBendingProcessNew"/>
    <dgm:cxn modelId="{4725F15C-E271-4FC5-92D4-018E2DB5940C}" type="presOf" srcId="{056622D8-7DBF-462B-93A7-D3F1C00C62C2}" destId="{6496078D-AC85-41A2-BBC4-1A939718B552}" srcOrd="0" destOrd="0" presId="urn:microsoft.com/office/officeart/2016/7/layout/RepeatingBendingProcessNew"/>
    <dgm:cxn modelId="{419A135D-03D6-4FD1-AE21-2FC0E6737FF4}" srcId="{059A8F1C-B15B-4378-80D4-AFCC63F6F3C8}" destId="{FCC6BBCF-577E-4286-A99B-E29A75BBE757}" srcOrd="2" destOrd="0" parTransId="{71429EFD-501E-4398-9428-95F6CB0512B4}" sibTransId="{0D0F733F-6E62-4CD1-B60D-B5D3F236EE9F}"/>
    <dgm:cxn modelId="{E4DE435D-9A29-443B-9A09-F57FB46A9018}" srcId="{5B397213-69E1-45EB-930B-3C67CED8989D}" destId="{4629E2B7-E94F-4AAF-831D-F35AFF978CD2}" srcOrd="2" destOrd="0" parTransId="{CB91C278-6568-4EBC-A79F-1F85CF14BF55}" sibTransId="{A0D14AC9-9275-4AA8-BFC4-6411AA67A2AE}"/>
    <dgm:cxn modelId="{971FCD5D-B80C-4059-A799-CE60E2AD4093}" type="presOf" srcId="{5E4D00FD-1BB1-4B53-A6E8-68FFA6F3BFD3}" destId="{10B9A65F-A749-4044-B3E0-8E2F97E1611D}" srcOrd="0" destOrd="6" presId="urn:microsoft.com/office/officeart/2016/7/layout/RepeatingBendingProcessNew"/>
    <dgm:cxn modelId="{256F1544-4C8C-49F8-919C-B5C8D24FD033}" srcId="{0DE57FDF-ABBC-4160-BC2E-4A20F62471DA}" destId="{059A8F1C-B15B-4378-80D4-AFCC63F6F3C8}" srcOrd="2" destOrd="0" parTransId="{A7CC17B0-72BF-424A-A55C-045B6EB2DA46}" sibTransId="{9B16318F-1582-4ADA-8BD0-07BA1821D9F3}"/>
    <dgm:cxn modelId="{6192E545-BBEA-4794-B6DE-04FB2B7AA0BA}" srcId="{5B397213-69E1-45EB-930B-3C67CED8989D}" destId="{2FD90D5B-6E42-40F0-8AC1-944FC2F464B9}" srcOrd="1" destOrd="0" parTransId="{58710A5B-D395-41F9-AFB7-AAE0806EC1E9}" sibTransId="{33A20721-2E35-4463-AACC-55B80FF46197}"/>
    <dgm:cxn modelId="{3995B246-1F45-40DC-B2D0-B8780E514A8A}" srcId="{056622D8-7DBF-462B-93A7-D3F1C00C62C2}" destId="{7D7A6A02-4E31-49BC-8CD9-CD6259B93659}" srcOrd="3" destOrd="0" parTransId="{BB5479CF-32B9-431B-BAEE-A1CF4304DE57}" sibTransId="{CE43BF9A-B62E-4C2C-AC21-2147AFE3397B}"/>
    <dgm:cxn modelId="{173FC866-A834-4A04-8063-C029F2DD7026}" srcId="{5B397213-69E1-45EB-930B-3C67CED8989D}" destId="{5FCF8B04-4C60-4169-AA19-772B73C03F38}" srcOrd="6" destOrd="0" parTransId="{FF955827-8570-4267-B0D5-42DB6959AD06}" sibTransId="{101508DB-F8CA-4D72-874D-C3019F9B2C94}"/>
    <dgm:cxn modelId="{6909A047-BECC-4C31-9124-59D9CD4744E8}" type="presOf" srcId="{2FD90D5B-6E42-40F0-8AC1-944FC2F464B9}" destId="{10B9A65F-A749-4044-B3E0-8E2F97E1611D}" srcOrd="0" destOrd="2" presId="urn:microsoft.com/office/officeart/2016/7/layout/RepeatingBendingProcessNew"/>
    <dgm:cxn modelId="{883B6368-AAAE-4E74-8FED-FBF63E0911FA}" srcId="{0DE57FDF-ABBC-4160-BC2E-4A20F62471DA}" destId="{A827E0D0-1230-4C7D-AFF8-0D5C987366FD}" srcOrd="3" destOrd="0" parTransId="{BB9F0588-AD99-40A2-B2B4-609654B34F1E}" sibTransId="{2BF0D318-2CD0-4E70-8F1E-619D8859806F}"/>
    <dgm:cxn modelId="{23CA114D-ED42-4C44-8548-F7C774718644}" type="presOf" srcId="{E607E9BE-4E18-4886-B7A7-C08E66CCCDEE}" destId="{936A3805-4094-45A1-B6E9-AB874659382B}" srcOrd="0" destOrd="6" presId="urn:microsoft.com/office/officeart/2016/7/layout/RepeatingBendingProcessNew"/>
    <dgm:cxn modelId="{6D98CF6D-892E-49A2-AB9A-351C166B694A}" srcId="{5B397213-69E1-45EB-930B-3C67CED8989D}" destId="{5E4D00FD-1BB1-4B53-A6E8-68FFA6F3BFD3}" srcOrd="5" destOrd="0" parTransId="{7B59A0E1-F6AF-43D6-973A-54A48653C882}" sibTransId="{65EA33FA-33D3-42CC-ADAE-CF6CBE96EED8}"/>
    <dgm:cxn modelId="{406B7877-4597-4122-8864-2328739B18FD}" srcId="{056622D8-7DBF-462B-93A7-D3F1C00C62C2}" destId="{F0679B67-0B31-4352-814A-42AA6909C049}" srcOrd="4" destOrd="0" parTransId="{7E828FC5-BAC2-4238-A614-597F5D6E2034}" sibTransId="{DCEAD590-3018-4735-80E0-0774A624EBC3}"/>
    <dgm:cxn modelId="{AEEB9F57-D7D7-4F34-9D15-A6A215A0E981}" type="presOf" srcId="{7D7A6A02-4E31-49BC-8CD9-CD6259B93659}" destId="{6496078D-AC85-41A2-BBC4-1A939718B552}" srcOrd="0" destOrd="4" presId="urn:microsoft.com/office/officeart/2016/7/layout/RepeatingBendingProcessNew"/>
    <dgm:cxn modelId="{715D305A-704D-4DF0-9C1A-53C8819E57E8}" type="presOf" srcId="{AE427855-8E04-4CA9-AA8A-17CC4E1B0693}" destId="{7DE9CA6C-6EF6-4C7F-BAF7-2157AD13513C}" srcOrd="0" destOrd="0" presId="urn:microsoft.com/office/officeart/2016/7/layout/RepeatingBendingProcessNew"/>
    <dgm:cxn modelId="{2E775A7A-46CB-4FCD-AB65-93AE40E93039}" srcId="{059A8F1C-B15B-4378-80D4-AFCC63F6F3C8}" destId="{E607E9BE-4E18-4886-B7A7-C08E66CCCDEE}" srcOrd="5" destOrd="0" parTransId="{D453D796-1953-46E5-BF45-5972599EB023}" sibTransId="{617F1197-A8BA-4674-BD48-BDED6E1FB287}"/>
    <dgm:cxn modelId="{3753BB7B-18B1-4541-A980-1383F1742583}" type="presOf" srcId="{84CB632C-EC54-446A-AF4C-F54D5C469473}" destId="{10B9A65F-A749-4044-B3E0-8E2F97E1611D}" srcOrd="0" destOrd="5" presId="urn:microsoft.com/office/officeart/2016/7/layout/RepeatingBendingProcessNew"/>
    <dgm:cxn modelId="{0DF7797C-0705-4267-A949-9B4B5EA24812}" srcId="{5B397213-69E1-45EB-930B-3C67CED8989D}" destId="{2E94F1AC-47C5-4A84-94FE-E3AA2358D73D}" srcOrd="3" destOrd="0" parTransId="{BCCF4CE4-CF8A-4DAE-8AF0-5130E98E3FF3}" sibTransId="{C0729817-677F-49A5-8476-0F9896C976D3}"/>
    <dgm:cxn modelId="{6C37DA7E-9ACE-454E-8897-3D8F279B3E43}" type="presOf" srcId="{A827E0D0-1230-4C7D-AFF8-0D5C987366FD}" destId="{CAC240D3-4906-4370-B660-C85CA60D7E8F}" srcOrd="0" destOrd="0" presId="urn:microsoft.com/office/officeart/2016/7/layout/RepeatingBendingProcessNew"/>
    <dgm:cxn modelId="{1FDA9F82-D525-4DB3-92EE-D270675FB494}" srcId="{0DE57FDF-ABBC-4160-BC2E-4A20F62471DA}" destId="{056622D8-7DBF-462B-93A7-D3F1C00C62C2}" srcOrd="1" destOrd="0" parTransId="{50A7732B-5B19-41FA-8046-FC90734C9B49}" sibTransId="{AE427855-8E04-4CA9-AA8A-17CC4E1B0693}"/>
    <dgm:cxn modelId="{D83D1683-823F-4D05-B4C7-B32FEBF7911A}" type="presOf" srcId="{5B397213-69E1-45EB-930B-3C67CED8989D}" destId="{10B9A65F-A749-4044-B3E0-8E2F97E1611D}" srcOrd="0" destOrd="0" presId="urn:microsoft.com/office/officeart/2016/7/layout/RepeatingBendingProcessNew"/>
    <dgm:cxn modelId="{9E3DE085-9550-4DA0-AC4E-7135D88BE0D3}" srcId="{056622D8-7DBF-462B-93A7-D3F1C00C62C2}" destId="{91912D78-F035-49C9-93B9-81286B52E475}" srcOrd="2" destOrd="0" parTransId="{FC207E74-7A81-490A-B2BE-3D3B0CE40896}" sibTransId="{8CCAAA03-AD14-4927-B247-CAA8F1C8900D}"/>
    <dgm:cxn modelId="{8A926B86-6EE4-49C8-B35B-B743468EFA0D}" type="presOf" srcId="{8F79706C-F98C-4926-8C36-D3759931E3BB}" destId="{10B9A65F-A749-4044-B3E0-8E2F97E1611D}" srcOrd="0" destOrd="1" presId="urn:microsoft.com/office/officeart/2016/7/layout/RepeatingBendingProcessNew"/>
    <dgm:cxn modelId="{E38FC68B-EE2B-4BEF-B4CC-84E7861C980F}" type="presOf" srcId="{5842CDAA-C617-4DD5-8020-C3BE8F5C65CA}" destId="{6496078D-AC85-41A2-BBC4-1A939718B552}" srcOrd="0" destOrd="2" presId="urn:microsoft.com/office/officeart/2016/7/layout/RepeatingBendingProcessNew"/>
    <dgm:cxn modelId="{93B14295-B2EC-4114-9956-C79A5E7BDB67}" srcId="{056622D8-7DBF-462B-93A7-D3F1C00C62C2}" destId="{997CB047-6758-4733-AF20-3BD3935C33A6}" srcOrd="0" destOrd="0" parTransId="{F1AE5B06-E48A-4344-B677-4261838DAC42}" sibTransId="{4B14722F-6B3D-4233-90CC-69499EEFBCE4}"/>
    <dgm:cxn modelId="{07CA369A-D39E-451A-99BF-592245A33E66}" type="presOf" srcId="{F0679B67-0B31-4352-814A-42AA6909C049}" destId="{6496078D-AC85-41A2-BBC4-1A939718B552}" srcOrd="0" destOrd="5" presId="urn:microsoft.com/office/officeart/2016/7/layout/RepeatingBendingProcessNew"/>
    <dgm:cxn modelId="{12FC3C9C-E641-4EA6-9A56-ECD3CC954B23}" type="presOf" srcId="{9B16318F-1582-4ADA-8BD0-07BA1821D9F3}" destId="{7C11316E-0BC6-4F65-9811-507A5BD33259}" srcOrd="1" destOrd="0" presId="urn:microsoft.com/office/officeart/2016/7/layout/RepeatingBendingProcessNew"/>
    <dgm:cxn modelId="{C2BE60A1-7BDC-4641-84F8-E2D3BD5EE0C4}" srcId="{056622D8-7DBF-462B-93A7-D3F1C00C62C2}" destId="{5842CDAA-C617-4DD5-8020-C3BE8F5C65CA}" srcOrd="1" destOrd="0" parTransId="{CE813302-280D-4534-AC4D-6FACEC8FA07E}" sibTransId="{E137EFFC-CBE4-40EF-A298-133F2D8BCBA3}"/>
    <dgm:cxn modelId="{0ABB74A2-23EC-4EF0-8470-FABC9B38EA57}" srcId="{5B397213-69E1-45EB-930B-3C67CED8989D}" destId="{8F79706C-F98C-4926-8C36-D3759931E3BB}" srcOrd="0" destOrd="0" parTransId="{5D8E9790-AC9D-4FA2-82A7-E2FAA75CD97D}" sibTransId="{477B84FC-1911-440A-92DE-FAE2E7F6B999}"/>
    <dgm:cxn modelId="{157BF5A8-6CA3-4F66-96B4-CD7357DE63BD}" type="presOf" srcId="{F3BC0398-1B69-4B7D-8A8E-F04816E69DD5}" destId="{936A3805-4094-45A1-B6E9-AB874659382B}" srcOrd="0" destOrd="2" presId="urn:microsoft.com/office/officeart/2016/7/layout/RepeatingBendingProcessNew"/>
    <dgm:cxn modelId="{6997D1AF-28DE-407D-9A81-62EDCC980CF9}" type="presOf" srcId="{4903C999-2973-4852-AF0A-4FAB499E9238}" destId="{936A3805-4094-45A1-B6E9-AB874659382B}" srcOrd="0" destOrd="1" presId="urn:microsoft.com/office/officeart/2016/7/layout/RepeatingBendingProcessNew"/>
    <dgm:cxn modelId="{92614DB5-21C2-4078-A26D-F5A813A7E962}" srcId="{059A8F1C-B15B-4378-80D4-AFCC63F6F3C8}" destId="{4903C999-2973-4852-AF0A-4FAB499E9238}" srcOrd="0" destOrd="0" parTransId="{60568298-2BDF-4A5D-89C5-CD897827ADFF}" sibTransId="{D4856E89-4223-4D32-B3EA-FD552377230D}"/>
    <dgm:cxn modelId="{7328A2C7-9285-46E8-B32F-57E0DCA7563B}" srcId="{059A8F1C-B15B-4378-80D4-AFCC63F6F3C8}" destId="{C250EBC9-218B-410E-986F-A65E21588259}" srcOrd="4" destOrd="0" parTransId="{83045E53-D64E-4696-8888-6CCD0CB6599C}" sibTransId="{39D7E31C-CC6B-406A-9F43-4F1D7AC47CC1}"/>
    <dgm:cxn modelId="{35C22ECD-E1D2-4D20-A4D6-1D580F5FF0B7}" type="presOf" srcId="{997CB047-6758-4733-AF20-3BD3935C33A6}" destId="{6496078D-AC85-41A2-BBC4-1A939718B552}" srcOrd="0" destOrd="1" presId="urn:microsoft.com/office/officeart/2016/7/layout/RepeatingBendingProcessNew"/>
    <dgm:cxn modelId="{AA28E7CE-9A77-443E-9F5A-503C3640D7D1}" type="presOf" srcId="{61C70472-56B6-4D37-9D75-F4D86F9E524B}" destId="{C6EE3B3E-3DB5-4409-82CC-8AE43A1EE29F}" srcOrd="0" destOrd="0" presId="urn:microsoft.com/office/officeart/2016/7/layout/RepeatingBendingProcessNew"/>
    <dgm:cxn modelId="{7B062BD3-CE83-4E93-A3BF-CAF590A7FE25}" srcId="{059A8F1C-B15B-4378-80D4-AFCC63F6F3C8}" destId="{8579AAFD-65A1-4200-94E4-82EA6626EC8C}" srcOrd="6" destOrd="0" parTransId="{03537685-15E9-404A-BB03-E38C987265CF}" sibTransId="{A6FD1AFE-7906-457E-9F82-6BB0F5EBA5B1}"/>
    <dgm:cxn modelId="{EAD572DB-DFD3-411C-B0BA-A1B94FC0A716}" type="presOf" srcId="{C250EBC9-218B-410E-986F-A65E21588259}" destId="{936A3805-4094-45A1-B6E9-AB874659382B}" srcOrd="0" destOrd="5" presId="urn:microsoft.com/office/officeart/2016/7/layout/RepeatingBendingProcessNew"/>
    <dgm:cxn modelId="{4B90C0DD-9585-4C45-8050-07E2516689FA}" type="presOf" srcId="{91912D78-F035-49C9-93B9-81286B52E475}" destId="{6496078D-AC85-41A2-BBC4-1A939718B552}" srcOrd="0" destOrd="3" presId="urn:microsoft.com/office/officeart/2016/7/layout/RepeatingBendingProcessNew"/>
    <dgm:cxn modelId="{8429CDE8-F0A7-457D-92D6-FF2C95AA2B61}" type="presOf" srcId="{AE427855-8E04-4CA9-AA8A-17CC4E1B0693}" destId="{3102B93E-C0F0-49AD-B160-1A7FDDF4C8A6}" srcOrd="1" destOrd="0" presId="urn:microsoft.com/office/officeart/2016/7/layout/RepeatingBendingProcessNew"/>
    <dgm:cxn modelId="{F2407BEC-265B-46E1-A45A-F490DD30FD78}" srcId="{5B397213-69E1-45EB-930B-3C67CED8989D}" destId="{84CB632C-EC54-446A-AF4C-F54D5C469473}" srcOrd="4" destOrd="0" parTransId="{F2E85A5F-FC0C-4ABB-8E59-315E22E2D45A}" sibTransId="{DBD13D92-D916-49FA-89D0-BDF545405796}"/>
    <dgm:cxn modelId="{B66AB0F1-FE79-4B72-8B4E-34D27336363C}" type="presOf" srcId="{2E94F1AC-47C5-4A84-94FE-E3AA2358D73D}" destId="{10B9A65F-A749-4044-B3E0-8E2F97E1611D}" srcOrd="0" destOrd="4" presId="urn:microsoft.com/office/officeart/2016/7/layout/RepeatingBendingProcessNew"/>
    <dgm:cxn modelId="{949784F6-85A0-40CF-81AD-3FBB8B33A049}" type="presOf" srcId="{61C70472-56B6-4D37-9D75-F4D86F9E524B}" destId="{3DE0FA3F-3E62-464E-82C9-0DCB02F40F96}" srcOrd="1" destOrd="0" presId="urn:microsoft.com/office/officeart/2016/7/layout/RepeatingBendingProcessNew"/>
    <dgm:cxn modelId="{ECC72B33-97C5-41A7-A848-E6C7013BB4C6}" type="presParOf" srcId="{13CC785B-3247-4B51-B380-0A4F6D88E483}" destId="{10B9A65F-A749-4044-B3E0-8E2F97E1611D}" srcOrd="0" destOrd="0" presId="urn:microsoft.com/office/officeart/2016/7/layout/RepeatingBendingProcessNew"/>
    <dgm:cxn modelId="{CDA3DAEE-BBB7-4B36-A48E-F2981185CBAA}" type="presParOf" srcId="{13CC785B-3247-4B51-B380-0A4F6D88E483}" destId="{C6EE3B3E-3DB5-4409-82CC-8AE43A1EE29F}" srcOrd="1" destOrd="0" presId="urn:microsoft.com/office/officeart/2016/7/layout/RepeatingBendingProcessNew"/>
    <dgm:cxn modelId="{27A1530F-8982-424D-9695-328E6012F449}" type="presParOf" srcId="{C6EE3B3E-3DB5-4409-82CC-8AE43A1EE29F}" destId="{3DE0FA3F-3E62-464E-82C9-0DCB02F40F96}" srcOrd="0" destOrd="0" presId="urn:microsoft.com/office/officeart/2016/7/layout/RepeatingBendingProcessNew"/>
    <dgm:cxn modelId="{19FEE94C-5C0B-42A3-B9BA-183BDF99C69E}" type="presParOf" srcId="{13CC785B-3247-4B51-B380-0A4F6D88E483}" destId="{6496078D-AC85-41A2-BBC4-1A939718B552}" srcOrd="2" destOrd="0" presId="urn:microsoft.com/office/officeart/2016/7/layout/RepeatingBendingProcessNew"/>
    <dgm:cxn modelId="{EE804AFA-A3F1-4F5D-859C-6950656D61EF}" type="presParOf" srcId="{13CC785B-3247-4B51-B380-0A4F6D88E483}" destId="{7DE9CA6C-6EF6-4C7F-BAF7-2157AD13513C}" srcOrd="3" destOrd="0" presId="urn:microsoft.com/office/officeart/2016/7/layout/RepeatingBendingProcessNew"/>
    <dgm:cxn modelId="{5F430869-D91F-444D-A567-67515C0C4179}" type="presParOf" srcId="{7DE9CA6C-6EF6-4C7F-BAF7-2157AD13513C}" destId="{3102B93E-C0F0-49AD-B160-1A7FDDF4C8A6}" srcOrd="0" destOrd="0" presId="urn:microsoft.com/office/officeart/2016/7/layout/RepeatingBendingProcessNew"/>
    <dgm:cxn modelId="{4A71D66E-D1BA-470F-99B7-829C8DCB28CE}" type="presParOf" srcId="{13CC785B-3247-4B51-B380-0A4F6D88E483}" destId="{936A3805-4094-45A1-B6E9-AB874659382B}" srcOrd="4" destOrd="0" presId="urn:microsoft.com/office/officeart/2016/7/layout/RepeatingBendingProcessNew"/>
    <dgm:cxn modelId="{89ABB230-DF5E-4328-A640-CDC741EAA29E}" type="presParOf" srcId="{13CC785B-3247-4B51-B380-0A4F6D88E483}" destId="{D16E98D8-9FD4-4C32-94E6-961563AED07C}" srcOrd="5" destOrd="0" presId="urn:microsoft.com/office/officeart/2016/7/layout/RepeatingBendingProcessNew"/>
    <dgm:cxn modelId="{D8AE9940-0624-49FC-8F82-77F48F2FCC99}" type="presParOf" srcId="{D16E98D8-9FD4-4C32-94E6-961563AED07C}" destId="{7C11316E-0BC6-4F65-9811-507A5BD33259}" srcOrd="0" destOrd="0" presId="urn:microsoft.com/office/officeart/2016/7/layout/RepeatingBendingProcessNew"/>
    <dgm:cxn modelId="{3DFF1353-034B-4BF6-88A6-49976E2B9EA7}" type="presParOf" srcId="{13CC785B-3247-4B51-B380-0A4F6D88E483}" destId="{CAC240D3-4906-4370-B660-C85CA60D7E8F}"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BA2226-3000-4304-98B4-26853E7C83B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644E0F30-A5AF-43E2-91D8-411119D3978C}">
      <dgm:prSet phldrT="[Text]" custT="1"/>
      <dgm:spPr/>
      <dgm:t>
        <a:bodyPr/>
        <a:lstStyle/>
        <a:p>
          <a:r>
            <a:rPr lang="en-GB" sz="2800" dirty="0"/>
            <a:t>CPD</a:t>
          </a:r>
        </a:p>
      </dgm:t>
    </dgm:pt>
    <dgm:pt modelId="{BEA8853A-19D5-4787-8FFC-E159B8F77EE9}" type="parTrans" cxnId="{0BFB0188-5EE7-4E56-A209-8F795B358FE5}">
      <dgm:prSet/>
      <dgm:spPr/>
      <dgm:t>
        <a:bodyPr/>
        <a:lstStyle/>
        <a:p>
          <a:endParaRPr lang="en-GB"/>
        </a:p>
      </dgm:t>
    </dgm:pt>
    <dgm:pt modelId="{2B63DFEC-C86D-4F28-8A42-C90FCC1404CC}" type="sibTrans" cxnId="{0BFB0188-5EE7-4E56-A209-8F795B358FE5}">
      <dgm:prSet/>
      <dgm:spPr/>
      <dgm:t>
        <a:bodyPr/>
        <a:lstStyle/>
        <a:p>
          <a:endParaRPr lang="en-GB"/>
        </a:p>
      </dgm:t>
    </dgm:pt>
    <dgm:pt modelId="{A6826DB1-D00A-4A5C-859F-15674BC3EB56}">
      <dgm:prSet phldrT="[Text]"/>
      <dgm:spPr/>
      <dgm:t>
        <a:bodyPr/>
        <a:lstStyle/>
        <a:p>
          <a:r>
            <a:rPr lang="en-GB" dirty="0"/>
            <a:t>Reflect</a:t>
          </a:r>
        </a:p>
      </dgm:t>
    </dgm:pt>
    <dgm:pt modelId="{A4891C89-6E48-4706-B893-AFB4F68A3E56}" type="parTrans" cxnId="{3410BA2F-B5A0-4E8F-A674-A0CF9A25E3BB}">
      <dgm:prSet/>
      <dgm:spPr/>
      <dgm:t>
        <a:bodyPr/>
        <a:lstStyle/>
        <a:p>
          <a:endParaRPr lang="en-GB"/>
        </a:p>
      </dgm:t>
    </dgm:pt>
    <dgm:pt modelId="{C04D6F27-F8C6-45A8-9B48-FCABAACB28DC}" type="sibTrans" cxnId="{3410BA2F-B5A0-4E8F-A674-A0CF9A25E3BB}">
      <dgm:prSet/>
      <dgm:spPr/>
      <dgm:t>
        <a:bodyPr/>
        <a:lstStyle/>
        <a:p>
          <a:endParaRPr lang="en-GB"/>
        </a:p>
      </dgm:t>
    </dgm:pt>
    <dgm:pt modelId="{161AA1DD-BC3C-4DB9-9E02-C2F80C7C5BB5}">
      <dgm:prSet phldrT="[Text]"/>
      <dgm:spPr/>
      <dgm:t>
        <a:bodyPr/>
        <a:lstStyle/>
        <a:p>
          <a:r>
            <a:rPr lang="en-GB" dirty="0"/>
            <a:t>Plan</a:t>
          </a:r>
        </a:p>
      </dgm:t>
    </dgm:pt>
    <dgm:pt modelId="{D9EEACF1-6359-4869-BDF3-2E4B69DFF5CC}" type="parTrans" cxnId="{FE3D1DD5-31DF-4571-9711-8A25850BE741}">
      <dgm:prSet/>
      <dgm:spPr/>
      <dgm:t>
        <a:bodyPr/>
        <a:lstStyle/>
        <a:p>
          <a:endParaRPr lang="en-GB"/>
        </a:p>
      </dgm:t>
    </dgm:pt>
    <dgm:pt modelId="{48697339-A6BC-49A4-9C1F-83DCCBBCF954}" type="sibTrans" cxnId="{FE3D1DD5-31DF-4571-9711-8A25850BE741}">
      <dgm:prSet/>
      <dgm:spPr/>
      <dgm:t>
        <a:bodyPr/>
        <a:lstStyle/>
        <a:p>
          <a:endParaRPr lang="en-GB"/>
        </a:p>
      </dgm:t>
    </dgm:pt>
    <dgm:pt modelId="{896985B9-15E8-430B-B5B8-D434DB850E4F}">
      <dgm:prSet phldrT="[Text]"/>
      <dgm:spPr/>
      <dgm:t>
        <a:bodyPr/>
        <a:lstStyle/>
        <a:p>
          <a:r>
            <a:rPr lang="en-GB" dirty="0"/>
            <a:t>Do</a:t>
          </a:r>
        </a:p>
      </dgm:t>
    </dgm:pt>
    <dgm:pt modelId="{515F5876-5FE1-4340-A6AA-D797F2BFAAD5}" type="parTrans" cxnId="{9098E305-DE3B-45DC-BD2B-14FC270DE40A}">
      <dgm:prSet/>
      <dgm:spPr/>
      <dgm:t>
        <a:bodyPr/>
        <a:lstStyle/>
        <a:p>
          <a:endParaRPr lang="en-GB"/>
        </a:p>
      </dgm:t>
    </dgm:pt>
    <dgm:pt modelId="{FA130292-444D-47F2-A26A-2BA0B61574B3}" type="sibTrans" cxnId="{9098E305-DE3B-45DC-BD2B-14FC270DE40A}">
      <dgm:prSet/>
      <dgm:spPr/>
      <dgm:t>
        <a:bodyPr/>
        <a:lstStyle/>
        <a:p>
          <a:endParaRPr lang="en-GB"/>
        </a:p>
      </dgm:t>
    </dgm:pt>
    <dgm:pt modelId="{AA76B79B-1DB2-473B-BD49-7993B599ECA2}">
      <dgm:prSet phldrT="[Text]"/>
      <dgm:spPr/>
      <dgm:t>
        <a:bodyPr/>
        <a:lstStyle/>
        <a:p>
          <a:r>
            <a:rPr lang="en-GB" dirty="0"/>
            <a:t>Record</a:t>
          </a:r>
        </a:p>
      </dgm:t>
    </dgm:pt>
    <dgm:pt modelId="{F22B0083-0A24-47F1-B28A-1CAA98882A03}" type="parTrans" cxnId="{4984AC41-BEE4-4FF8-8645-9A52DC5A2367}">
      <dgm:prSet/>
      <dgm:spPr/>
      <dgm:t>
        <a:bodyPr/>
        <a:lstStyle/>
        <a:p>
          <a:endParaRPr lang="en-GB"/>
        </a:p>
      </dgm:t>
    </dgm:pt>
    <dgm:pt modelId="{0B24CBB4-89EA-4002-BEB7-A8CFF58A9423}" type="sibTrans" cxnId="{4984AC41-BEE4-4FF8-8645-9A52DC5A2367}">
      <dgm:prSet/>
      <dgm:spPr/>
      <dgm:t>
        <a:bodyPr/>
        <a:lstStyle/>
        <a:p>
          <a:endParaRPr lang="en-GB"/>
        </a:p>
      </dgm:t>
    </dgm:pt>
    <dgm:pt modelId="{E223FF78-78AF-463A-B126-338B9F061477}" type="pres">
      <dgm:prSet presAssocID="{EABA2226-3000-4304-98B4-26853E7C83B8}" presName="composite" presStyleCnt="0">
        <dgm:presLayoutVars>
          <dgm:chMax val="1"/>
          <dgm:dir/>
          <dgm:resizeHandles val="exact"/>
        </dgm:presLayoutVars>
      </dgm:prSet>
      <dgm:spPr/>
    </dgm:pt>
    <dgm:pt modelId="{82DACB03-58D3-4F84-9220-3925886DBB0C}" type="pres">
      <dgm:prSet presAssocID="{EABA2226-3000-4304-98B4-26853E7C83B8}" presName="radial" presStyleCnt="0">
        <dgm:presLayoutVars>
          <dgm:animLvl val="ctr"/>
        </dgm:presLayoutVars>
      </dgm:prSet>
      <dgm:spPr/>
    </dgm:pt>
    <dgm:pt modelId="{5D400A41-138D-476B-A3F7-EE1649D4069C}" type="pres">
      <dgm:prSet presAssocID="{644E0F30-A5AF-43E2-91D8-411119D3978C}" presName="centerShape" presStyleLbl="vennNode1" presStyleIdx="0" presStyleCnt="5"/>
      <dgm:spPr/>
    </dgm:pt>
    <dgm:pt modelId="{2BEA0A9F-9472-4221-B36E-56E2D7C5F39E}" type="pres">
      <dgm:prSet presAssocID="{A6826DB1-D00A-4A5C-859F-15674BC3EB56}" presName="node" presStyleLbl="vennNode1" presStyleIdx="1" presStyleCnt="5" custRadScaleRad="98700" custRadScaleInc="-1310">
        <dgm:presLayoutVars>
          <dgm:bulletEnabled val="1"/>
        </dgm:presLayoutVars>
      </dgm:prSet>
      <dgm:spPr/>
    </dgm:pt>
    <dgm:pt modelId="{DEA97EA0-EE97-42DD-A27F-D9EC27EC071E}" type="pres">
      <dgm:prSet presAssocID="{161AA1DD-BC3C-4DB9-9E02-C2F80C7C5BB5}" presName="node" presStyleLbl="vennNode1" presStyleIdx="2" presStyleCnt="5">
        <dgm:presLayoutVars>
          <dgm:bulletEnabled val="1"/>
        </dgm:presLayoutVars>
      </dgm:prSet>
      <dgm:spPr/>
    </dgm:pt>
    <dgm:pt modelId="{60BC555F-61F0-458D-96A6-4CAC87233998}" type="pres">
      <dgm:prSet presAssocID="{896985B9-15E8-430B-B5B8-D434DB850E4F}" presName="node" presStyleLbl="vennNode1" presStyleIdx="3" presStyleCnt="5">
        <dgm:presLayoutVars>
          <dgm:bulletEnabled val="1"/>
        </dgm:presLayoutVars>
      </dgm:prSet>
      <dgm:spPr/>
    </dgm:pt>
    <dgm:pt modelId="{534AB19E-F564-4794-93F8-EB7BFCAE9B82}" type="pres">
      <dgm:prSet presAssocID="{AA76B79B-1DB2-473B-BD49-7993B599ECA2}" presName="node" presStyleLbl="vennNode1" presStyleIdx="4" presStyleCnt="5">
        <dgm:presLayoutVars>
          <dgm:bulletEnabled val="1"/>
        </dgm:presLayoutVars>
      </dgm:prSet>
      <dgm:spPr/>
    </dgm:pt>
  </dgm:ptLst>
  <dgm:cxnLst>
    <dgm:cxn modelId="{9098E305-DE3B-45DC-BD2B-14FC270DE40A}" srcId="{644E0F30-A5AF-43E2-91D8-411119D3978C}" destId="{896985B9-15E8-430B-B5B8-D434DB850E4F}" srcOrd="2" destOrd="0" parTransId="{515F5876-5FE1-4340-A6AA-D797F2BFAAD5}" sibTransId="{FA130292-444D-47F2-A26A-2BA0B61574B3}"/>
    <dgm:cxn modelId="{F3253F27-6ADC-4551-A01D-FFFBA7E9DE9E}" type="presOf" srcId="{161AA1DD-BC3C-4DB9-9E02-C2F80C7C5BB5}" destId="{DEA97EA0-EE97-42DD-A27F-D9EC27EC071E}" srcOrd="0" destOrd="0" presId="urn:microsoft.com/office/officeart/2005/8/layout/radial3"/>
    <dgm:cxn modelId="{3410BA2F-B5A0-4E8F-A674-A0CF9A25E3BB}" srcId="{644E0F30-A5AF-43E2-91D8-411119D3978C}" destId="{A6826DB1-D00A-4A5C-859F-15674BC3EB56}" srcOrd="0" destOrd="0" parTransId="{A4891C89-6E48-4706-B893-AFB4F68A3E56}" sibTransId="{C04D6F27-F8C6-45A8-9B48-FCABAACB28DC}"/>
    <dgm:cxn modelId="{4366513E-00F0-4279-B70C-ECA2A00AA539}" type="presOf" srcId="{896985B9-15E8-430B-B5B8-D434DB850E4F}" destId="{60BC555F-61F0-458D-96A6-4CAC87233998}" srcOrd="0" destOrd="0" presId="urn:microsoft.com/office/officeart/2005/8/layout/radial3"/>
    <dgm:cxn modelId="{4984AC41-BEE4-4FF8-8645-9A52DC5A2367}" srcId="{644E0F30-A5AF-43E2-91D8-411119D3978C}" destId="{AA76B79B-1DB2-473B-BD49-7993B599ECA2}" srcOrd="3" destOrd="0" parTransId="{F22B0083-0A24-47F1-B28A-1CAA98882A03}" sibTransId="{0B24CBB4-89EA-4002-BEB7-A8CFF58A9423}"/>
    <dgm:cxn modelId="{E2453446-EC1A-405F-8FEE-5F56117940F0}" type="presOf" srcId="{EABA2226-3000-4304-98B4-26853E7C83B8}" destId="{E223FF78-78AF-463A-B126-338B9F061477}" srcOrd="0" destOrd="0" presId="urn:microsoft.com/office/officeart/2005/8/layout/radial3"/>
    <dgm:cxn modelId="{23B85F6E-1D23-4ABA-95C8-A0C7C12500F9}" type="presOf" srcId="{AA76B79B-1DB2-473B-BD49-7993B599ECA2}" destId="{534AB19E-F564-4794-93F8-EB7BFCAE9B82}" srcOrd="0" destOrd="0" presId="urn:microsoft.com/office/officeart/2005/8/layout/radial3"/>
    <dgm:cxn modelId="{0BFB0188-5EE7-4E56-A209-8F795B358FE5}" srcId="{EABA2226-3000-4304-98B4-26853E7C83B8}" destId="{644E0F30-A5AF-43E2-91D8-411119D3978C}" srcOrd="0" destOrd="0" parTransId="{BEA8853A-19D5-4787-8FFC-E159B8F77EE9}" sibTransId="{2B63DFEC-C86D-4F28-8A42-C90FCC1404CC}"/>
    <dgm:cxn modelId="{9D03C6AD-2BCF-4E24-8EF4-6C4CA668E770}" type="presOf" srcId="{644E0F30-A5AF-43E2-91D8-411119D3978C}" destId="{5D400A41-138D-476B-A3F7-EE1649D4069C}" srcOrd="0" destOrd="0" presId="urn:microsoft.com/office/officeart/2005/8/layout/radial3"/>
    <dgm:cxn modelId="{49B19AAE-46CB-4EA8-BF25-489BC545FF50}" type="presOf" srcId="{A6826DB1-D00A-4A5C-859F-15674BC3EB56}" destId="{2BEA0A9F-9472-4221-B36E-56E2D7C5F39E}" srcOrd="0" destOrd="0" presId="urn:microsoft.com/office/officeart/2005/8/layout/radial3"/>
    <dgm:cxn modelId="{FE3D1DD5-31DF-4571-9711-8A25850BE741}" srcId="{644E0F30-A5AF-43E2-91D8-411119D3978C}" destId="{161AA1DD-BC3C-4DB9-9E02-C2F80C7C5BB5}" srcOrd="1" destOrd="0" parTransId="{D9EEACF1-6359-4869-BDF3-2E4B69DFF5CC}" sibTransId="{48697339-A6BC-49A4-9C1F-83DCCBBCF954}"/>
    <dgm:cxn modelId="{16BF4DE9-8887-464F-A2B2-C605A46020AE}" type="presParOf" srcId="{E223FF78-78AF-463A-B126-338B9F061477}" destId="{82DACB03-58D3-4F84-9220-3925886DBB0C}" srcOrd="0" destOrd="0" presId="urn:microsoft.com/office/officeart/2005/8/layout/radial3"/>
    <dgm:cxn modelId="{93DD5F03-847C-42C7-A15B-E6386733EC76}" type="presParOf" srcId="{82DACB03-58D3-4F84-9220-3925886DBB0C}" destId="{5D400A41-138D-476B-A3F7-EE1649D4069C}" srcOrd="0" destOrd="0" presId="urn:microsoft.com/office/officeart/2005/8/layout/radial3"/>
    <dgm:cxn modelId="{2AC23488-7D25-45E3-BB5E-3D1F32516745}" type="presParOf" srcId="{82DACB03-58D3-4F84-9220-3925886DBB0C}" destId="{2BEA0A9F-9472-4221-B36E-56E2D7C5F39E}" srcOrd="1" destOrd="0" presId="urn:microsoft.com/office/officeart/2005/8/layout/radial3"/>
    <dgm:cxn modelId="{21884150-508E-4B21-B6CC-3D1D94ABC696}" type="presParOf" srcId="{82DACB03-58D3-4F84-9220-3925886DBB0C}" destId="{DEA97EA0-EE97-42DD-A27F-D9EC27EC071E}" srcOrd="2" destOrd="0" presId="urn:microsoft.com/office/officeart/2005/8/layout/radial3"/>
    <dgm:cxn modelId="{CE3C4B6C-891E-4BC5-BDA0-49FB1EA33615}" type="presParOf" srcId="{82DACB03-58D3-4F84-9220-3925886DBB0C}" destId="{60BC555F-61F0-458D-96A6-4CAC87233998}" srcOrd="3" destOrd="0" presId="urn:microsoft.com/office/officeart/2005/8/layout/radial3"/>
    <dgm:cxn modelId="{00CEA947-A1E2-4F3E-A7D5-B2DCAFB907C3}" type="presParOf" srcId="{82DACB03-58D3-4F84-9220-3925886DBB0C}" destId="{534AB19E-F564-4794-93F8-EB7BFCAE9B8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5119F-A13E-4706-8C82-5A24348FB9EF}">
      <dsp:nvSpPr>
        <dsp:cNvPr id="0" name=""/>
        <dsp:cNvSpPr/>
      </dsp:nvSpPr>
      <dsp:spPr>
        <a:xfrm>
          <a:off x="0" y="74513"/>
          <a:ext cx="3454796" cy="207287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Any activity that involves learning relevant to your actuarial work (current or future) or professional development, which have an identifiable learning outcome count</a:t>
          </a:r>
          <a:endParaRPr lang="en-US" sz="2000" kern="1200" dirty="0"/>
        </a:p>
      </dsp:txBody>
      <dsp:txXfrm>
        <a:off x="0" y="74513"/>
        <a:ext cx="3454796" cy="2072877"/>
      </dsp:txXfrm>
    </dsp:sp>
    <dsp:sp modelId="{63820209-44B2-452D-9E7E-BA6D0F9B0BD1}">
      <dsp:nvSpPr>
        <dsp:cNvPr id="0" name=""/>
        <dsp:cNvSpPr/>
      </dsp:nvSpPr>
      <dsp:spPr>
        <a:xfrm>
          <a:off x="3800276" y="83053"/>
          <a:ext cx="3454796" cy="207287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Activities can be wide ranging and include, for example, lectures, seminars, workshops, webinars, personal reading and research</a:t>
          </a:r>
          <a:endParaRPr lang="en-US" sz="2000" kern="1200" dirty="0"/>
        </a:p>
      </dsp:txBody>
      <dsp:txXfrm>
        <a:off x="3800276" y="83053"/>
        <a:ext cx="3454796" cy="2072877"/>
      </dsp:txXfrm>
    </dsp:sp>
    <dsp:sp modelId="{E042F332-312C-4B8E-82B8-66DB3B56CC78}">
      <dsp:nvSpPr>
        <dsp:cNvPr id="0" name=""/>
        <dsp:cNvSpPr/>
      </dsp:nvSpPr>
      <dsp:spPr>
        <a:xfrm>
          <a:off x="7592019" y="91614"/>
          <a:ext cx="3454796" cy="207287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Carrying out actuarial work where there is a relevant learning outcome can be included </a:t>
          </a:r>
          <a:endParaRPr lang="en-US" sz="2000" kern="1200" dirty="0"/>
        </a:p>
      </dsp:txBody>
      <dsp:txXfrm>
        <a:off x="7592019" y="91614"/>
        <a:ext cx="3454796" cy="2072877"/>
      </dsp:txXfrm>
    </dsp:sp>
    <dsp:sp modelId="{D2289676-1296-4473-BDB4-E191DEA691DE}">
      <dsp:nvSpPr>
        <dsp:cNvPr id="0" name=""/>
        <dsp:cNvSpPr/>
      </dsp:nvSpPr>
      <dsp:spPr>
        <a:xfrm>
          <a:off x="0" y="2492870"/>
          <a:ext cx="3454796" cy="207287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Don’t limit CPD to technical learning include soft skills training too</a:t>
          </a:r>
        </a:p>
      </dsp:txBody>
      <dsp:txXfrm>
        <a:off x="0" y="2492870"/>
        <a:ext cx="3454796" cy="2072877"/>
      </dsp:txXfrm>
    </dsp:sp>
    <dsp:sp modelId="{27ADDA97-CA23-4978-A567-8194C857ED3E}">
      <dsp:nvSpPr>
        <dsp:cNvPr id="0" name=""/>
        <dsp:cNvSpPr/>
      </dsp:nvSpPr>
      <dsp:spPr>
        <a:xfrm>
          <a:off x="3800276" y="2492870"/>
          <a:ext cx="3454796" cy="207287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Any learning that builds on an area of interest or that you are considering moving into can be counted</a:t>
          </a:r>
          <a:endParaRPr lang="en-US" sz="2000" kern="1200"/>
        </a:p>
      </dsp:txBody>
      <dsp:txXfrm>
        <a:off x="3800276" y="2492870"/>
        <a:ext cx="3454796" cy="2072877"/>
      </dsp:txXfrm>
    </dsp:sp>
    <dsp:sp modelId="{F15508FC-44A7-4923-840A-B9FCD13B5D1C}">
      <dsp:nvSpPr>
        <dsp:cNvPr id="0" name=""/>
        <dsp:cNvSpPr/>
      </dsp:nvSpPr>
      <dsp:spPr>
        <a:xfrm>
          <a:off x="7600552" y="2492870"/>
          <a:ext cx="3454796" cy="207287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Try to obtain CPD from different sources, so that you benefit from a range of different perspectives </a:t>
          </a:r>
          <a:endParaRPr lang="en-US" sz="2000" kern="1200" dirty="0"/>
        </a:p>
      </dsp:txBody>
      <dsp:txXfrm>
        <a:off x="7600552" y="2492870"/>
        <a:ext cx="3454796" cy="2072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B1B12-740F-43E4-AC6F-625608CF5C30}">
      <dsp:nvSpPr>
        <dsp:cNvPr id="0" name=""/>
        <dsp:cNvSpPr/>
      </dsp:nvSpPr>
      <dsp:spPr>
        <a:xfrm>
          <a:off x="168317" y="9841"/>
          <a:ext cx="9136693" cy="1447881"/>
        </a:xfrm>
        <a:prstGeom prst="roundRect">
          <a:avLst/>
        </a:prstGeom>
        <a:solidFill>
          <a:srgbClr val="2F50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You are required to keep a log of your CPD activities, this can be in a format of your choice </a:t>
          </a:r>
          <a:endParaRPr lang="en-US" sz="2700" kern="1200" dirty="0"/>
        </a:p>
      </dsp:txBody>
      <dsp:txXfrm>
        <a:off x="238997" y="80521"/>
        <a:ext cx="8995333" cy="1306521"/>
      </dsp:txXfrm>
    </dsp:sp>
    <dsp:sp modelId="{50AED3B1-A3CA-4A48-BFA0-4C517EFFE3B3}">
      <dsp:nvSpPr>
        <dsp:cNvPr id="0" name=""/>
        <dsp:cNvSpPr/>
      </dsp:nvSpPr>
      <dsp:spPr>
        <a:xfrm>
          <a:off x="176719" y="1596190"/>
          <a:ext cx="9136693" cy="1447881"/>
        </a:xfrm>
        <a:prstGeom prst="roundRect">
          <a:avLst/>
        </a:prstGeom>
        <a:solidFill>
          <a:srgbClr val="2F50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CPD logs will be used to facilitate RPD discussions</a:t>
          </a:r>
        </a:p>
      </dsp:txBody>
      <dsp:txXfrm>
        <a:off x="247399" y="1666870"/>
        <a:ext cx="8995333" cy="1306521"/>
      </dsp:txXfrm>
    </dsp:sp>
    <dsp:sp modelId="{0DDE8C96-644A-46DE-A649-276FF5F93F4B}">
      <dsp:nvSpPr>
        <dsp:cNvPr id="0" name=""/>
        <dsp:cNvSpPr/>
      </dsp:nvSpPr>
      <dsp:spPr>
        <a:xfrm>
          <a:off x="168317" y="3139111"/>
          <a:ext cx="9136693" cy="1447881"/>
        </a:xfrm>
        <a:prstGeom prst="roundRect">
          <a:avLst/>
        </a:prstGeom>
        <a:solidFill>
          <a:srgbClr val="2F50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Reflect on your CPD log to identify where you have been able to, or where you plan to implement your learning/ key take aways  </a:t>
          </a:r>
        </a:p>
      </dsp:txBody>
      <dsp:txXfrm>
        <a:off x="238997" y="3209791"/>
        <a:ext cx="8995333" cy="1306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E3B3E-3DB5-4409-82CC-8AE43A1EE29F}">
      <dsp:nvSpPr>
        <dsp:cNvPr id="0" name=""/>
        <dsp:cNvSpPr/>
      </dsp:nvSpPr>
      <dsp:spPr>
        <a:xfrm>
          <a:off x="5708227" y="1028644"/>
          <a:ext cx="658510" cy="91440"/>
        </a:xfrm>
        <a:custGeom>
          <a:avLst/>
          <a:gdLst/>
          <a:ahLst/>
          <a:cxnLst/>
          <a:rect l="0" t="0" r="0" b="0"/>
          <a:pathLst>
            <a:path>
              <a:moveTo>
                <a:pt x="0" y="45720"/>
              </a:moveTo>
              <a:lnTo>
                <a:pt x="346355" y="45720"/>
              </a:lnTo>
              <a:lnTo>
                <a:pt x="346355" y="82593"/>
              </a:lnTo>
              <a:lnTo>
                <a:pt x="658510" y="8259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20230" y="1070253"/>
        <a:ext cx="34504" cy="8221"/>
      </dsp:txXfrm>
    </dsp:sp>
    <dsp:sp modelId="{10B9A65F-A749-4044-B3E0-8E2F97E1611D}">
      <dsp:nvSpPr>
        <dsp:cNvPr id="0" name=""/>
        <dsp:cNvSpPr/>
      </dsp:nvSpPr>
      <dsp:spPr>
        <a:xfrm>
          <a:off x="2139136" y="3097"/>
          <a:ext cx="3570890" cy="2142534"/>
        </a:xfrm>
        <a:prstGeom prst="rect">
          <a:avLst/>
        </a:prstGeom>
        <a:solidFill>
          <a:srgbClr val="2F50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4977" tIns="183669" rIns="174977" bIns="183669" numCol="1" spcCol="1270" anchor="t" anchorCtr="0">
          <a:noAutofit/>
        </a:bodyPr>
        <a:lstStyle/>
        <a:p>
          <a:pPr marL="0" lvl="0" indent="0" algn="l" defTabSz="800100">
            <a:lnSpc>
              <a:spcPct val="90000"/>
            </a:lnSpc>
            <a:spcBef>
              <a:spcPct val="0"/>
            </a:spcBef>
            <a:spcAft>
              <a:spcPct val="35000"/>
            </a:spcAft>
            <a:buNone/>
          </a:pPr>
          <a:r>
            <a:rPr lang="en-US" sz="1800" kern="1200"/>
            <a:t>CONTEXT</a:t>
          </a:r>
          <a:r>
            <a:rPr lang="en-US" sz="1400" kern="1200"/>
            <a:t>   </a:t>
          </a:r>
          <a:endParaRPr lang="en-US" sz="1400" kern="1200" dirty="0"/>
        </a:p>
        <a:p>
          <a:pPr marL="114300" lvl="1" indent="-114300" algn="l" defTabSz="533400">
            <a:lnSpc>
              <a:spcPct val="90000"/>
            </a:lnSpc>
            <a:spcBef>
              <a:spcPct val="0"/>
            </a:spcBef>
            <a:spcAft>
              <a:spcPct val="15000"/>
            </a:spcAft>
            <a:buChar char="•"/>
          </a:pPr>
          <a:r>
            <a:rPr lang="en-GB" sz="1200" kern="1200"/>
            <a:t>What is your area of practice? </a:t>
          </a:r>
          <a:r>
            <a:rPr lang="en-US" sz="1200" kern="1200"/>
            <a:t> </a:t>
          </a:r>
          <a:endParaRPr lang="en-US" sz="1200" kern="1200" dirty="0"/>
        </a:p>
        <a:p>
          <a:pPr marL="114300" lvl="1" indent="-114300" algn="l" defTabSz="533400">
            <a:lnSpc>
              <a:spcPct val="90000"/>
            </a:lnSpc>
            <a:spcBef>
              <a:spcPct val="0"/>
            </a:spcBef>
            <a:spcAft>
              <a:spcPct val="15000"/>
            </a:spcAft>
            <a:buChar char="•"/>
          </a:pPr>
          <a:r>
            <a:rPr lang="en-GB" sz="1200" kern="1200"/>
            <a:t>What kind of work do you carry out? </a:t>
          </a:r>
          <a:r>
            <a:rPr lang="en-US" sz="1200" kern="1200"/>
            <a:t> </a:t>
          </a:r>
          <a:endParaRPr lang="en-US" sz="1200" kern="1200" dirty="0"/>
        </a:p>
        <a:p>
          <a:pPr marL="114300" lvl="1" indent="-114300" algn="l" defTabSz="533400">
            <a:lnSpc>
              <a:spcPct val="90000"/>
            </a:lnSpc>
            <a:spcBef>
              <a:spcPct val="0"/>
            </a:spcBef>
            <a:spcAft>
              <a:spcPct val="15000"/>
            </a:spcAft>
            <a:buChar char="•"/>
          </a:pPr>
          <a:r>
            <a:rPr lang="en-US" sz="1200" kern="1200"/>
            <a:t>Tell me about your duties and responsibilities.</a:t>
          </a:r>
          <a:endParaRPr lang="en-US" sz="1200" kern="1200" dirty="0"/>
        </a:p>
        <a:p>
          <a:pPr marL="114300" lvl="1" indent="-114300" algn="l" defTabSz="533400">
            <a:lnSpc>
              <a:spcPct val="90000"/>
            </a:lnSpc>
            <a:spcBef>
              <a:spcPct val="0"/>
            </a:spcBef>
            <a:spcAft>
              <a:spcPct val="15000"/>
            </a:spcAft>
            <a:buChar char="•"/>
          </a:pPr>
          <a:r>
            <a:rPr lang="en-US" sz="1200" kern="1200"/>
            <a:t>What are your main areas of focus? </a:t>
          </a:r>
          <a:endParaRPr lang="en-US" sz="1200" kern="1200" dirty="0"/>
        </a:p>
        <a:p>
          <a:pPr marL="114300" lvl="1" indent="-114300" algn="l" defTabSz="533400">
            <a:lnSpc>
              <a:spcPct val="90000"/>
            </a:lnSpc>
            <a:spcBef>
              <a:spcPct val="0"/>
            </a:spcBef>
            <a:spcAft>
              <a:spcPct val="15000"/>
            </a:spcAft>
            <a:buChar char="•"/>
          </a:pPr>
          <a:r>
            <a:rPr lang="en-US" sz="1200" kern="1200"/>
            <a:t>Do you have people management responsibilities?  </a:t>
          </a:r>
          <a:endParaRPr lang="en-US" sz="1200" kern="1200" dirty="0"/>
        </a:p>
        <a:p>
          <a:pPr marL="114300" lvl="1" indent="-114300" algn="l" defTabSz="533400">
            <a:lnSpc>
              <a:spcPct val="90000"/>
            </a:lnSpc>
            <a:spcBef>
              <a:spcPct val="0"/>
            </a:spcBef>
            <a:spcAft>
              <a:spcPct val="15000"/>
            </a:spcAft>
            <a:buChar char="•"/>
          </a:pPr>
          <a:r>
            <a:rPr lang="en-US" sz="1200" kern="1200"/>
            <a:t>Who did you speak to about your performance needs and objectives? </a:t>
          </a:r>
          <a:endParaRPr lang="en-US" sz="1200" kern="1200" dirty="0"/>
        </a:p>
        <a:p>
          <a:pPr marL="57150" lvl="1" indent="-57150" algn="l" defTabSz="488950">
            <a:lnSpc>
              <a:spcPct val="90000"/>
            </a:lnSpc>
            <a:spcBef>
              <a:spcPct val="0"/>
            </a:spcBef>
            <a:spcAft>
              <a:spcPct val="15000"/>
            </a:spcAft>
            <a:buChar char="•"/>
          </a:pPr>
          <a:endParaRPr lang="en-US" sz="1100" kern="1200" dirty="0"/>
        </a:p>
      </dsp:txBody>
      <dsp:txXfrm>
        <a:off x="2139136" y="3097"/>
        <a:ext cx="3570890" cy="2142534"/>
      </dsp:txXfrm>
    </dsp:sp>
    <dsp:sp modelId="{7DE9CA6C-6EF6-4C7F-BAF7-2157AD13513C}">
      <dsp:nvSpPr>
        <dsp:cNvPr id="0" name=""/>
        <dsp:cNvSpPr/>
      </dsp:nvSpPr>
      <dsp:spPr>
        <a:xfrm>
          <a:off x="3924582" y="2180704"/>
          <a:ext cx="4260001" cy="753831"/>
        </a:xfrm>
        <a:custGeom>
          <a:avLst/>
          <a:gdLst/>
          <a:ahLst/>
          <a:cxnLst/>
          <a:rect l="0" t="0" r="0" b="0"/>
          <a:pathLst>
            <a:path>
              <a:moveTo>
                <a:pt x="4260001" y="0"/>
              </a:moveTo>
              <a:lnTo>
                <a:pt x="4260001" y="394015"/>
              </a:lnTo>
              <a:lnTo>
                <a:pt x="0" y="394015"/>
              </a:lnTo>
              <a:lnTo>
                <a:pt x="0" y="75383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46292" y="2553509"/>
        <a:ext cx="216581" cy="8221"/>
      </dsp:txXfrm>
    </dsp:sp>
    <dsp:sp modelId="{6496078D-AC85-41A2-BBC4-1A939718B552}">
      <dsp:nvSpPr>
        <dsp:cNvPr id="0" name=""/>
        <dsp:cNvSpPr/>
      </dsp:nvSpPr>
      <dsp:spPr>
        <a:xfrm>
          <a:off x="6399138" y="39970"/>
          <a:ext cx="3570890" cy="2142534"/>
        </a:xfrm>
        <a:prstGeom prst="rect">
          <a:avLst/>
        </a:prstGeom>
        <a:solidFill>
          <a:srgbClr val="2F50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4977" tIns="183669" rIns="174977" bIns="183669" numCol="1" spcCol="1270" anchor="t" anchorCtr="0">
          <a:noAutofit/>
        </a:bodyPr>
        <a:lstStyle/>
        <a:p>
          <a:pPr marL="0" lvl="0" indent="0" algn="l" defTabSz="800100">
            <a:lnSpc>
              <a:spcPct val="90000"/>
            </a:lnSpc>
            <a:spcBef>
              <a:spcPct val="0"/>
            </a:spcBef>
            <a:spcAft>
              <a:spcPct val="35000"/>
            </a:spcAft>
            <a:buNone/>
          </a:pPr>
          <a:r>
            <a:rPr lang="en-US" sz="1800" kern="1200"/>
            <a:t>OBJECTIVES</a:t>
          </a:r>
          <a:r>
            <a:rPr lang="en-US" sz="1700" kern="1200"/>
            <a:t> </a:t>
          </a:r>
          <a:endParaRPr lang="en-US" sz="1700" kern="1200" dirty="0"/>
        </a:p>
        <a:p>
          <a:pPr marL="114300" lvl="1" indent="-114300" algn="l" defTabSz="533400">
            <a:lnSpc>
              <a:spcPct val="90000"/>
            </a:lnSpc>
            <a:spcBef>
              <a:spcPct val="0"/>
            </a:spcBef>
            <a:spcAft>
              <a:spcPct val="15000"/>
            </a:spcAft>
            <a:buChar char="•"/>
          </a:pPr>
          <a:r>
            <a:rPr lang="en-GB" sz="1200" kern="1200"/>
            <a:t>What were your main objectives for the year? </a:t>
          </a:r>
          <a:endParaRPr lang="en-US" sz="1200" kern="1200" dirty="0"/>
        </a:p>
        <a:p>
          <a:pPr marL="114300" lvl="1" indent="-114300" algn="l" defTabSz="533400">
            <a:lnSpc>
              <a:spcPct val="90000"/>
            </a:lnSpc>
            <a:spcBef>
              <a:spcPct val="0"/>
            </a:spcBef>
            <a:spcAft>
              <a:spcPct val="15000"/>
            </a:spcAft>
            <a:buChar char="•"/>
          </a:pPr>
          <a:r>
            <a:rPr lang="en-GB" sz="1200" kern="1200"/>
            <a:t>What areas did you want to learn about?</a:t>
          </a:r>
          <a:endParaRPr lang="en-US" sz="1200" kern="1200" dirty="0"/>
        </a:p>
        <a:p>
          <a:pPr marL="114300" lvl="1" indent="-114300" algn="l" defTabSz="533400">
            <a:lnSpc>
              <a:spcPct val="90000"/>
            </a:lnSpc>
            <a:spcBef>
              <a:spcPct val="0"/>
            </a:spcBef>
            <a:spcAft>
              <a:spcPct val="15000"/>
            </a:spcAft>
            <a:buChar char="•"/>
          </a:pPr>
          <a:r>
            <a:rPr lang="en-GB" sz="1200" kern="1200"/>
            <a:t>Which skills did you want to develop?</a:t>
          </a:r>
          <a:endParaRPr lang="en-US" sz="1200" kern="1200" dirty="0"/>
        </a:p>
        <a:p>
          <a:pPr marL="114300" lvl="1" indent="-114300" algn="l" defTabSz="533400">
            <a:lnSpc>
              <a:spcPct val="90000"/>
            </a:lnSpc>
            <a:spcBef>
              <a:spcPct val="0"/>
            </a:spcBef>
            <a:spcAft>
              <a:spcPct val="15000"/>
            </a:spcAft>
            <a:buChar char="•"/>
          </a:pPr>
          <a:r>
            <a:rPr lang="en-GB" sz="1200" kern="1200"/>
            <a:t>Did you create a specific plan?  </a:t>
          </a:r>
          <a:endParaRPr lang="en-US" sz="1200" kern="1200" dirty="0"/>
        </a:p>
        <a:p>
          <a:pPr marL="114300" lvl="1" indent="-114300" algn="l" defTabSz="533400">
            <a:lnSpc>
              <a:spcPct val="90000"/>
            </a:lnSpc>
            <a:spcBef>
              <a:spcPct val="0"/>
            </a:spcBef>
            <a:spcAft>
              <a:spcPct val="15000"/>
            </a:spcAft>
            <a:buChar char="•"/>
          </a:pPr>
          <a:r>
            <a:rPr lang="en-US" sz="1200" kern="1200"/>
            <a:t>Would there be value in having a more structured approach?  </a:t>
          </a:r>
          <a:endParaRPr lang="en-US" sz="1200" kern="1200" dirty="0"/>
        </a:p>
      </dsp:txBody>
      <dsp:txXfrm>
        <a:off x="6399138" y="39970"/>
        <a:ext cx="3570890" cy="2142534"/>
      </dsp:txXfrm>
    </dsp:sp>
    <dsp:sp modelId="{D16E98D8-9FD4-4C32-94E6-961563AED07C}">
      <dsp:nvSpPr>
        <dsp:cNvPr id="0" name=""/>
        <dsp:cNvSpPr/>
      </dsp:nvSpPr>
      <dsp:spPr>
        <a:xfrm>
          <a:off x="5708227" y="3977485"/>
          <a:ext cx="811666" cy="91440"/>
        </a:xfrm>
        <a:custGeom>
          <a:avLst/>
          <a:gdLst/>
          <a:ahLst/>
          <a:cxnLst/>
          <a:rect l="0" t="0" r="0" b="0"/>
          <a:pathLst>
            <a:path>
              <a:moveTo>
                <a:pt x="0" y="60717"/>
              </a:moveTo>
              <a:lnTo>
                <a:pt x="422933" y="60717"/>
              </a:lnTo>
              <a:lnTo>
                <a:pt x="422933" y="45720"/>
              </a:lnTo>
              <a:lnTo>
                <a:pt x="81166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93000" y="4019095"/>
        <a:ext cx="42119" cy="8221"/>
      </dsp:txXfrm>
    </dsp:sp>
    <dsp:sp modelId="{936A3805-4094-45A1-B6E9-AB874659382B}">
      <dsp:nvSpPr>
        <dsp:cNvPr id="0" name=""/>
        <dsp:cNvSpPr/>
      </dsp:nvSpPr>
      <dsp:spPr>
        <a:xfrm>
          <a:off x="2139136" y="2966936"/>
          <a:ext cx="3570890" cy="2142534"/>
        </a:xfrm>
        <a:prstGeom prst="rect">
          <a:avLst/>
        </a:prstGeom>
        <a:solidFill>
          <a:srgbClr val="2F50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4977" tIns="183669" rIns="174977" bIns="183669" numCol="1" spcCol="1270" anchor="t" anchorCtr="0">
          <a:noAutofit/>
        </a:bodyPr>
        <a:lstStyle/>
        <a:p>
          <a:pPr marL="0" lvl="0" indent="0" algn="l" defTabSz="800100">
            <a:lnSpc>
              <a:spcPct val="90000"/>
            </a:lnSpc>
            <a:spcBef>
              <a:spcPct val="0"/>
            </a:spcBef>
            <a:spcAft>
              <a:spcPct val="35000"/>
            </a:spcAft>
            <a:buNone/>
          </a:pPr>
          <a:r>
            <a:rPr lang="en-GB" sz="1800" kern="1200"/>
            <a:t>REFLECT ON OUTCOME  </a:t>
          </a:r>
          <a:endParaRPr lang="en-US" sz="1800" kern="1200" dirty="0"/>
        </a:p>
        <a:p>
          <a:pPr marL="114300" lvl="1" indent="-114300" algn="l" defTabSz="533400">
            <a:lnSpc>
              <a:spcPct val="90000"/>
            </a:lnSpc>
            <a:spcBef>
              <a:spcPct val="0"/>
            </a:spcBef>
            <a:spcAft>
              <a:spcPct val="15000"/>
            </a:spcAft>
            <a:buChar char="•"/>
          </a:pPr>
          <a:r>
            <a:rPr lang="en-GB" sz="1200" kern="1200"/>
            <a:t>Why did you select this activity?</a:t>
          </a:r>
          <a:endParaRPr lang="en-US" sz="1200" kern="1200" dirty="0"/>
        </a:p>
        <a:p>
          <a:pPr marL="114300" lvl="1" indent="-114300" algn="l" defTabSz="533400">
            <a:lnSpc>
              <a:spcPct val="90000"/>
            </a:lnSpc>
            <a:spcBef>
              <a:spcPct val="0"/>
            </a:spcBef>
            <a:spcAft>
              <a:spcPct val="15000"/>
            </a:spcAft>
            <a:buChar char="•"/>
          </a:pPr>
          <a:r>
            <a:rPr lang="en-GB" sz="1200" kern="1200"/>
            <a:t>What did you hope to learn from this activity?</a:t>
          </a:r>
          <a:endParaRPr lang="en-US" sz="1200" kern="1200" dirty="0"/>
        </a:p>
        <a:p>
          <a:pPr marL="114300" lvl="1" indent="-114300" algn="l" defTabSz="533400">
            <a:lnSpc>
              <a:spcPct val="90000"/>
            </a:lnSpc>
            <a:spcBef>
              <a:spcPct val="0"/>
            </a:spcBef>
            <a:spcAft>
              <a:spcPct val="15000"/>
            </a:spcAft>
            <a:buChar char="•"/>
          </a:pPr>
          <a:r>
            <a:rPr lang="en-GB" sz="1200" kern="1200"/>
            <a:t>What did you learn from the activity?</a:t>
          </a:r>
          <a:endParaRPr lang="en-US" sz="1200" kern="1200" dirty="0"/>
        </a:p>
        <a:p>
          <a:pPr marL="114300" lvl="1" indent="-114300" algn="l" defTabSz="533400">
            <a:lnSpc>
              <a:spcPct val="90000"/>
            </a:lnSpc>
            <a:spcBef>
              <a:spcPct val="0"/>
            </a:spcBef>
            <a:spcAft>
              <a:spcPct val="15000"/>
            </a:spcAft>
            <a:buChar char="•"/>
          </a:pPr>
          <a:r>
            <a:rPr lang="en-GB" sz="1200" kern="1200"/>
            <a:t>Did this activity address the need/ objective you hoped it would?</a:t>
          </a:r>
          <a:endParaRPr lang="en-US" sz="1200" kern="1200" dirty="0"/>
        </a:p>
        <a:p>
          <a:pPr marL="114300" lvl="1" indent="-114300" algn="l" defTabSz="533400">
            <a:lnSpc>
              <a:spcPct val="90000"/>
            </a:lnSpc>
            <a:spcBef>
              <a:spcPct val="0"/>
            </a:spcBef>
            <a:spcAft>
              <a:spcPct val="15000"/>
            </a:spcAft>
            <a:buChar char="•"/>
          </a:pPr>
          <a:r>
            <a:rPr lang="en-GB" sz="1200" kern="1200"/>
            <a:t>How did you implement this learning? </a:t>
          </a:r>
          <a:endParaRPr lang="en-US" sz="1200" kern="1200" dirty="0"/>
        </a:p>
        <a:p>
          <a:pPr marL="114300" lvl="1" indent="-114300" algn="l" defTabSz="533400">
            <a:lnSpc>
              <a:spcPct val="90000"/>
            </a:lnSpc>
            <a:spcBef>
              <a:spcPct val="0"/>
            </a:spcBef>
            <a:spcAft>
              <a:spcPct val="15000"/>
            </a:spcAft>
            <a:buChar char="•"/>
          </a:pPr>
          <a:r>
            <a:rPr lang="en-GB" sz="1200" kern="1200"/>
            <a:t>Are their remaining gaps in your knowledge?  </a:t>
          </a:r>
          <a:endParaRPr lang="en-US" sz="1200" kern="1200" dirty="0"/>
        </a:p>
        <a:p>
          <a:pPr marL="114300" lvl="1" indent="-114300" algn="l" defTabSz="533400">
            <a:lnSpc>
              <a:spcPct val="90000"/>
            </a:lnSpc>
            <a:spcBef>
              <a:spcPct val="0"/>
            </a:spcBef>
            <a:spcAft>
              <a:spcPct val="15000"/>
            </a:spcAft>
            <a:buChar char="•"/>
          </a:pPr>
          <a:r>
            <a:rPr lang="en-GB" sz="1200" kern="1200"/>
            <a:t>Did you get other perspectives on this topic?   </a:t>
          </a:r>
          <a:endParaRPr lang="en-US" sz="1200" kern="1200" dirty="0"/>
        </a:p>
      </dsp:txBody>
      <dsp:txXfrm>
        <a:off x="2139136" y="2966936"/>
        <a:ext cx="3570890" cy="2142534"/>
      </dsp:txXfrm>
    </dsp:sp>
    <dsp:sp modelId="{CAC240D3-4906-4370-B660-C85CA60D7E8F}">
      <dsp:nvSpPr>
        <dsp:cNvPr id="0" name=""/>
        <dsp:cNvSpPr/>
      </dsp:nvSpPr>
      <dsp:spPr>
        <a:xfrm>
          <a:off x="6552293" y="2951938"/>
          <a:ext cx="3570890" cy="2142534"/>
        </a:xfrm>
        <a:prstGeom prst="rect">
          <a:avLst/>
        </a:prstGeom>
        <a:solidFill>
          <a:srgbClr val="2F507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4977" tIns="183669" rIns="174977" bIns="183669"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552293" y="2951938"/>
        <a:ext cx="3570890" cy="21425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0A41-138D-476B-A3F7-EE1649D4069C}">
      <dsp:nvSpPr>
        <dsp:cNvPr id="0" name=""/>
        <dsp:cNvSpPr/>
      </dsp:nvSpPr>
      <dsp:spPr>
        <a:xfrm>
          <a:off x="857784" y="1640865"/>
          <a:ext cx="2136936" cy="213693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CPD</a:t>
          </a:r>
        </a:p>
      </dsp:txBody>
      <dsp:txXfrm>
        <a:off x="1170731" y="1953812"/>
        <a:ext cx="1511042" cy="1511042"/>
      </dsp:txXfrm>
    </dsp:sp>
    <dsp:sp modelId="{2BEA0A9F-9472-4221-B36E-56E2D7C5F39E}">
      <dsp:nvSpPr>
        <dsp:cNvPr id="0" name=""/>
        <dsp:cNvSpPr/>
      </dsp:nvSpPr>
      <dsp:spPr>
        <a:xfrm>
          <a:off x="1363756" y="801844"/>
          <a:ext cx="1068468" cy="106846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Reflect</a:t>
          </a:r>
        </a:p>
      </dsp:txBody>
      <dsp:txXfrm>
        <a:off x="1520230" y="958318"/>
        <a:ext cx="755520" cy="755520"/>
      </dsp:txXfrm>
    </dsp:sp>
    <dsp:sp modelId="{DEA97EA0-EE97-42DD-A27F-D9EC27EC071E}">
      <dsp:nvSpPr>
        <dsp:cNvPr id="0" name=""/>
        <dsp:cNvSpPr/>
      </dsp:nvSpPr>
      <dsp:spPr>
        <a:xfrm>
          <a:off x="2783656" y="2175099"/>
          <a:ext cx="1068468" cy="106846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Plan</a:t>
          </a:r>
        </a:p>
      </dsp:txBody>
      <dsp:txXfrm>
        <a:off x="2940130" y="2331573"/>
        <a:ext cx="755520" cy="755520"/>
      </dsp:txXfrm>
    </dsp:sp>
    <dsp:sp modelId="{60BC555F-61F0-458D-96A6-4CAC87233998}">
      <dsp:nvSpPr>
        <dsp:cNvPr id="0" name=""/>
        <dsp:cNvSpPr/>
      </dsp:nvSpPr>
      <dsp:spPr>
        <a:xfrm>
          <a:off x="1392018" y="3566736"/>
          <a:ext cx="1068468" cy="106846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Do</a:t>
          </a:r>
        </a:p>
      </dsp:txBody>
      <dsp:txXfrm>
        <a:off x="1548492" y="3723210"/>
        <a:ext cx="755520" cy="755520"/>
      </dsp:txXfrm>
    </dsp:sp>
    <dsp:sp modelId="{534AB19E-F564-4794-93F8-EB7BFCAE9B82}">
      <dsp:nvSpPr>
        <dsp:cNvPr id="0" name=""/>
        <dsp:cNvSpPr/>
      </dsp:nvSpPr>
      <dsp:spPr>
        <a:xfrm>
          <a:off x="381" y="2175099"/>
          <a:ext cx="1068468" cy="106846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Record</a:t>
          </a:r>
        </a:p>
      </dsp:txBody>
      <dsp:txXfrm>
        <a:off x="156855" y="2331573"/>
        <a:ext cx="755520" cy="7555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08367-7882-4EDE-B4E2-C7FDCAD15217}" type="datetimeFigureOut">
              <a:rPr lang="en-GB" smtClean="0"/>
              <a:t>22/07/2024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08933-9437-4E9F-8375-814B98DD2DB2}" type="slidenum">
              <a:rPr lang="en-GB" smtClean="0"/>
              <a:t>‹#›</a:t>
            </a:fld>
            <a:endParaRPr lang="en-GB"/>
          </a:p>
        </p:txBody>
      </p:sp>
    </p:spTree>
    <p:extLst>
      <p:ext uri="{BB962C8B-B14F-4D97-AF65-F5344CB8AC3E}">
        <p14:creationId xmlns:p14="http://schemas.microsoft.com/office/powerpoint/2010/main" val="339240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75E569-FA29-4591-9ED9-413A86DC2D18}"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6521344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w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625739" y="1066801"/>
            <a:ext cx="5261461"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A33ECE5C-AE47-4BC1-98A9-48A8AFBF0A73}" type="datetime3">
              <a:rPr lang="en-US" smtClean="0"/>
              <a:t>22 July 2024</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0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7F7ED93B-874D-4144-8DA6-A464D112C319}" type="datetime3">
              <a:rPr lang="en-US" smtClean="0"/>
              <a:t>22 July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97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bg2"/>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2"/>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C5351DA-B82E-4DFB-8B36-D95F0A65513E}" type="datetime3">
              <a:rPr lang="en-US" smtClean="0"/>
              <a:t>22 July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0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F3071BF0-DA33-4C52-90F4-27A20DC8CC7F}" type="datetime3">
              <a:rPr lang="en-US" smtClean="0"/>
              <a:t>22 July 2024</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1431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55266" y="1557338"/>
            <a:ext cx="5427134"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D6B8AC57-5F96-4086-9720-F2ED5A5AE5B7}" type="datetime3">
              <a:rPr lang="en-US" smtClean="0"/>
              <a:t>22 July 2024</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414257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7D6DE6AF-E3B5-4473-A5FE-11F177EF3E84}" type="datetime3">
              <a:rPr lang="en-US" smtClean="0"/>
              <a:t>22 July 2024</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083487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792FC26A-1D4E-434B-BE8D-4AD855458138}" type="datetime3">
              <a:rPr lang="en-US" smtClean="0"/>
              <a:t>22 July 2024</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3991248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B7EDDCA-4763-4F2B-B37D-8270878EBC25}" type="datetime3">
              <a:rPr lang="en-US" smtClean="0"/>
              <a:t>22 July 2024</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3969687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5" y="404813"/>
            <a:ext cx="11055349"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6155266" y="1557338"/>
            <a:ext cx="5427134" cy="4640262"/>
          </a:xfrm>
        </p:spPr>
        <p:txBody>
          <a:bodyPr/>
          <a:lstStyle>
            <a:lvl1pPr>
              <a:defRPr sz="2200"/>
            </a:lvl1pPr>
          </a:lstStyle>
          <a:p>
            <a:r>
              <a:rPr lang="en-US"/>
              <a:t>Click icon to add chart</a:t>
            </a:r>
            <a:endParaRPr lang="en-GB" dirty="0"/>
          </a:p>
        </p:txBody>
      </p:sp>
      <p:sp>
        <p:nvSpPr>
          <p:cNvPr id="5" name="Date Placeholder 4"/>
          <p:cNvSpPr>
            <a:spLocks noGrp="1"/>
          </p:cNvSpPr>
          <p:nvPr>
            <p:ph type="dt" sz="half" idx="10"/>
          </p:nvPr>
        </p:nvSpPr>
        <p:spPr>
          <a:xfrm>
            <a:off x="527054" y="6410325"/>
            <a:ext cx="2688166" cy="331788"/>
          </a:xfrm>
        </p:spPr>
        <p:txBody>
          <a:bodyPr/>
          <a:lstStyle>
            <a:lvl1pPr>
              <a:defRPr/>
            </a:lvl1pPr>
          </a:lstStyle>
          <a:p>
            <a:fld id="{D254BB2C-A186-4CE9-8983-8A22870B10F8}" type="datetime3">
              <a:rPr lang="en-US" smtClean="0"/>
              <a:t>22 July 2024</a:t>
            </a:fld>
            <a:endParaRPr lang="en-GB"/>
          </a:p>
        </p:txBody>
      </p:sp>
      <p:sp>
        <p:nvSpPr>
          <p:cNvPr id="6" name="Footer Placeholder 5"/>
          <p:cNvSpPr>
            <a:spLocks noGrp="1"/>
          </p:cNvSpPr>
          <p:nvPr>
            <p:ph type="ftr" sz="quarter" idx="11"/>
          </p:nvPr>
        </p:nvSpPr>
        <p:spPr>
          <a:xfrm>
            <a:off x="3215223" y="6410325"/>
            <a:ext cx="5761567"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10801353" y="6402396"/>
            <a:ext cx="8636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220419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625739" y="1066801"/>
            <a:ext cx="5261461"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22 July 2024</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5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22 July 2024</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85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AB4D0685-A6FE-493A-AEA9-0A3A05C2B17A}" type="datetime3">
              <a:rPr lang="en-US" smtClean="0"/>
              <a:t>22 July 2024</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887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51811" y="5546038"/>
            <a:ext cx="12952723" cy="959392"/>
            <a:chOff x="-285849" y="5546036"/>
            <a:chExt cx="10524089" cy="959392"/>
          </a:xfrm>
        </p:grpSpPr>
        <p:sp>
          <p:nvSpPr>
            <p:cNvPr id="7" name="TextBox 6"/>
            <p:cNvSpPr txBox="1"/>
            <p:nvPr userDrawn="1"/>
          </p:nvSpPr>
          <p:spPr>
            <a:xfrm rot="18900000">
              <a:off x="957932" y="6074541"/>
              <a:ext cx="1068262" cy="430887"/>
            </a:xfrm>
            <a:prstGeom prst="rect">
              <a:avLst/>
            </a:prstGeom>
            <a:noFill/>
          </p:spPr>
          <p:txBody>
            <a:bodyPr wrap="none" rtlCol="0">
              <a:spAutoFit/>
            </a:bodyPr>
            <a:lstStyle/>
            <a:p>
              <a:r>
                <a:rPr lang="en-GB" sz="2200">
                  <a:solidFill>
                    <a:srgbClr val="2F5079"/>
                  </a:solidFill>
                </a:rPr>
                <a:t>Progress</a:t>
              </a:r>
            </a:p>
          </p:txBody>
        </p:sp>
        <p:sp>
          <p:nvSpPr>
            <p:cNvPr id="8" name="TextBox 7"/>
            <p:cNvSpPr txBox="1"/>
            <p:nvPr userDrawn="1"/>
          </p:nvSpPr>
          <p:spPr>
            <a:xfrm rot="18900000">
              <a:off x="1357949" y="6024208"/>
              <a:ext cx="1310516" cy="430887"/>
            </a:xfrm>
            <a:prstGeom prst="rect">
              <a:avLst/>
            </a:prstGeom>
            <a:noFill/>
          </p:spPr>
          <p:txBody>
            <a:bodyPr wrap="none" rtlCol="0">
              <a:spAutoFit/>
            </a:bodyPr>
            <a:lstStyle/>
            <a:p>
              <a:r>
                <a:rPr lang="en-GB" sz="2200">
                  <a:solidFill>
                    <a:srgbClr val="2F5079"/>
                  </a:solidFill>
                </a:rPr>
                <a:t>Community</a:t>
              </a:r>
            </a:p>
          </p:txBody>
        </p:sp>
        <p:sp>
          <p:nvSpPr>
            <p:cNvPr id="9" name="TextBox 8"/>
            <p:cNvSpPr txBox="1"/>
            <p:nvPr userDrawn="1"/>
          </p:nvSpPr>
          <p:spPr>
            <a:xfrm rot="18900000">
              <a:off x="1765332" y="5646703"/>
              <a:ext cx="2138868" cy="430887"/>
            </a:xfrm>
            <a:prstGeom prst="rect">
              <a:avLst/>
            </a:prstGeom>
            <a:noFill/>
          </p:spPr>
          <p:txBody>
            <a:bodyPr wrap="none" rtlCol="0">
              <a:spAutoFit/>
            </a:bodyPr>
            <a:lstStyle/>
            <a:p>
              <a:r>
                <a:rPr lang="en-GB" sz="2200">
                  <a:solidFill>
                    <a:srgbClr val="2F5079"/>
                  </a:solidFill>
                </a:rPr>
                <a:t>Sessional Meetings</a:t>
              </a:r>
            </a:p>
          </p:txBody>
        </p:sp>
        <p:sp>
          <p:nvSpPr>
            <p:cNvPr id="11" name="TextBox 10"/>
            <p:cNvSpPr txBox="1"/>
            <p:nvPr userDrawn="1"/>
          </p:nvSpPr>
          <p:spPr>
            <a:xfrm rot="18900000">
              <a:off x="2490868" y="6024206"/>
              <a:ext cx="1169852" cy="430887"/>
            </a:xfrm>
            <a:prstGeom prst="rect">
              <a:avLst/>
            </a:prstGeom>
            <a:noFill/>
          </p:spPr>
          <p:txBody>
            <a:bodyPr wrap="none" rtlCol="0">
              <a:spAutoFit/>
            </a:bodyPr>
            <a:lstStyle/>
            <a:p>
              <a:r>
                <a:rPr lang="en-GB" sz="2200">
                  <a:solidFill>
                    <a:srgbClr val="2F5079"/>
                  </a:solidFill>
                </a:rPr>
                <a:t>Education</a:t>
              </a:r>
            </a:p>
          </p:txBody>
        </p:sp>
        <p:sp>
          <p:nvSpPr>
            <p:cNvPr id="12" name="TextBox 11"/>
            <p:cNvSpPr txBox="1"/>
            <p:nvPr userDrawn="1"/>
          </p:nvSpPr>
          <p:spPr>
            <a:xfrm rot="18900000">
              <a:off x="2910553" y="5797705"/>
              <a:ext cx="1740113" cy="430887"/>
            </a:xfrm>
            <a:prstGeom prst="rect">
              <a:avLst/>
            </a:prstGeom>
            <a:noFill/>
          </p:spPr>
          <p:txBody>
            <a:bodyPr wrap="none" rtlCol="0">
              <a:spAutoFit/>
            </a:bodyPr>
            <a:lstStyle/>
            <a:p>
              <a:pPr algn="l"/>
              <a:r>
                <a:rPr lang="en-GB" sz="2200">
                  <a:solidFill>
                    <a:srgbClr val="2F5079"/>
                  </a:solidFill>
                </a:rPr>
                <a:t>Working parties</a:t>
              </a:r>
            </a:p>
          </p:txBody>
        </p:sp>
        <p:sp>
          <p:nvSpPr>
            <p:cNvPr id="13" name="TextBox 12"/>
            <p:cNvSpPr txBox="1"/>
            <p:nvPr userDrawn="1"/>
          </p:nvSpPr>
          <p:spPr>
            <a:xfrm rot="18900000">
              <a:off x="3505942" y="5948709"/>
              <a:ext cx="1425495" cy="430887"/>
            </a:xfrm>
            <a:prstGeom prst="rect">
              <a:avLst/>
            </a:prstGeom>
            <a:noFill/>
          </p:spPr>
          <p:txBody>
            <a:bodyPr wrap="none" rtlCol="0">
              <a:spAutoFit/>
            </a:bodyPr>
            <a:lstStyle/>
            <a:p>
              <a:r>
                <a:rPr lang="en-GB" sz="2200">
                  <a:solidFill>
                    <a:srgbClr val="2F5079"/>
                  </a:solidFill>
                </a:rPr>
                <a:t>Volunteering</a:t>
              </a:r>
            </a:p>
          </p:txBody>
        </p:sp>
        <p:sp>
          <p:nvSpPr>
            <p:cNvPr id="14" name="TextBox 13"/>
            <p:cNvSpPr txBox="1"/>
            <p:nvPr userDrawn="1"/>
          </p:nvSpPr>
          <p:spPr>
            <a:xfrm rot="18900000">
              <a:off x="4110578" y="6040986"/>
              <a:ext cx="1132081" cy="430887"/>
            </a:xfrm>
            <a:prstGeom prst="rect">
              <a:avLst/>
            </a:prstGeom>
            <a:noFill/>
          </p:spPr>
          <p:txBody>
            <a:bodyPr wrap="none" rtlCol="0">
              <a:spAutoFit/>
            </a:bodyPr>
            <a:lstStyle/>
            <a:p>
              <a:r>
                <a:rPr lang="en-GB" sz="2200">
                  <a:solidFill>
                    <a:srgbClr val="2F5079"/>
                  </a:solidFill>
                </a:rPr>
                <a:t>Research</a:t>
              </a:r>
            </a:p>
          </p:txBody>
        </p:sp>
        <p:sp>
          <p:nvSpPr>
            <p:cNvPr id="15" name="TextBox 14"/>
            <p:cNvSpPr txBox="1"/>
            <p:nvPr userDrawn="1"/>
          </p:nvSpPr>
          <p:spPr>
            <a:xfrm rot="18900000">
              <a:off x="4470578" y="5680258"/>
              <a:ext cx="2025555" cy="430887"/>
            </a:xfrm>
            <a:prstGeom prst="rect">
              <a:avLst/>
            </a:prstGeom>
            <a:noFill/>
          </p:spPr>
          <p:txBody>
            <a:bodyPr wrap="none" rtlCol="0">
              <a:spAutoFit/>
            </a:bodyPr>
            <a:lstStyle/>
            <a:p>
              <a:r>
                <a:rPr lang="en-GB" sz="2200">
                  <a:solidFill>
                    <a:srgbClr val="2F5079"/>
                  </a:solidFill>
                </a:rPr>
                <a:t>Shaping</a:t>
              </a:r>
              <a:r>
                <a:rPr lang="en-GB" sz="2200" baseline="0">
                  <a:solidFill>
                    <a:srgbClr val="2F5079"/>
                  </a:solidFill>
                </a:rPr>
                <a:t> the future</a:t>
              </a:r>
              <a:endParaRPr lang="en-GB" sz="2200">
                <a:solidFill>
                  <a:srgbClr val="2F5079"/>
                </a:solidFill>
              </a:endParaRPr>
            </a:p>
          </p:txBody>
        </p:sp>
        <p:sp>
          <p:nvSpPr>
            <p:cNvPr id="16" name="TextBox 15"/>
            <p:cNvSpPr txBox="1"/>
            <p:nvPr userDrawn="1"/>
          </p:nvSpPr>
          <p:spPr>
            <a:xfrm rot="18900000">
              <a:off x="5196326" y="5960094"/>
              <a:ext cx="1297491" cy="430887"/>
            </a:xfrm>
            <a:prstGeom prst="rect">
              <a:avLst/>
            </a:prstGeom>
            <a:noFill/>
          </p:spPr>
          <p:txBody>
            <a:bodyPr wrap="none" rtlCol="0">
              <a:spAutoFit/>
            </a:bodyPr>
            <a:lstStyle/>
            <a:p>
              <a:r>
                <a:rPr lang="en-GB" sz="2200">
                  <a:solidFill>
                    <a:srgbClr val="2F5079"/>
                  </a:solidFill>
                </a:rPr>
                <a:t>Networking</a:t>
              </a:r>
            </a:p>
          </p:txBody>
        </p:sp>
        <p:sp>
          <p:nvSpPr>
            <p:cNvPr id="17" name="TextBox 16"/>
            <p:cNvSpPr txBox="1"/>
            <p:nvPr userDrawn="1"/>
          </p:nvSpPr>
          <p:spPr>
            <a:xfrm rot="18900000">
              <a:off x="5577996" y="5565807"/>
              <a:ext cx="2241760" cy="430887"/>
            </a:xfrm>
            <a:prstGeom prst="rect">
              <a:avLst/>
            </a:prstGeom>
            <a:noFill/>
          </p:spPr>
          <p:txBody>
            <a:bodyPr wrap="none" rtlCol="0">
              <a:spAutoFit/>
            </a:bodyPr>
            <a:lstStyle/>
            <a:p>
              <a:r>
                <a:rPr lang="en-GB" sz="2200">
                  <a:solidFill>
                    <a:srgbClr val="2F5079"/>
                  </a:solidFill>
                </a:rPr>
                <a:t>Professional</a:t>
              </a:r>
              <a:r>
                <a:rPr lang="en-GB" sz="2200" baseline="0">
                  <a:solidFill>
                    <a:srgbClr val="2F5079"/>
                  </a:solidFill>
                </a:rPr>
                <a:t> support</a:t>
              </a:r>
              <a:endParaRPr lang="en-GB" sz="2200">
                <a:solidFill>
                  <a:srgbClr val="2F5079"/>
                </a:solidFill>
              </a:endParaRPr>
            </a:p>
          </p:txBody>
        </p:sp>
        <p:sp>
          <p:nvSpPr>
            <p:cNvPr id="18" name="TextBox 17"/>
            <p:cNvSpPr txBox="1"/>
            <p:nvPr userDrawn="1"/>
          </p:nvSpPr>
          <p:spPr>
            <a:xfrm rot="18900000">
              <a:off x="6136684" y="5641309"/>
              <a:ext cx="2063326" cy="430887"/>
            </a:xfrm>
            <a:prstGeom prst="rect">
              <a:avLst/>
            </a:prstGeom>
            <a:noFill/>
          </p:spPr>
          <p:txBody>
            <a:bodyPr wrap="none" rtlCol="0">
              <a:spAutoFit/>
            </a:bodyPr>
            <a:lstStyle/>
            <a:p>
              <a:r>
                <a:rPr lang="en-GB" sz="2200">
                  <a:solidFill>
                    <a:srgbClr val="2F5079"/>
                  </a:solidFill>
                </a:rPr>
                <a:t>Enterprise and risk</a:t>
              </a:r>
            </a:p>
          </p:txBody>
        </p:sp>
        <p:sp>
          <p:nvSpPr>
            <p:cNvPr id="19" name="TextBox 18"/>
            <p:cNvSpPr txBox="1"/>
            <p:nvPr userDrawn="1"/>
          </p:nvSpPr>
          <p:spPr>
            <a:xfrm rot="18900000">
              <a:off x="6736813" y="5767143"/>
              <a:ext cx="1770277" cy="430887"/>
            </a:xfrm>
            <a:prstGeom prst="rect">
              <a:avLst/>
            </a:prstGeom>
            <a:noFill/>
          </p:spPr>
          <p:txBody>
            <a:bodyPr wrap="none" rtlCol="0">
              <a:spAutoFit/>
            </a:bodyPr>
            <a:lstStyle/>
            <a:p>
              <a:r>
                <a:rPr lang="en-GB" sz="2200">
                  <a:solidFill>
                    <a:srgbClr val="2F5079"/>
                  </a:solidFill>
                </a:rPr>
                <a:t>Learned</a:t>
              </a:r>
              <a:r>
                <a:rPr lang="en-GB" sz="2200" baseline="0">
                  <a:solidFill>
                    <a:srgbClr val="2F5079"/>
                  </a:solidFill>
                </a:rPr>
                <a:t> society</a:t>
              </a:r>
              <a:endParaRPr lang="en-GB" sz="2200">
                <a:solidFill>
                  <a:srgbClr val="2F5079"/>
                </a:solidFill>
              </a:endParaRPr>
            </a:p>
          </p:txBody>
        </p:sp>
        <p:sp>
          <p:nvSpPr>
            <p:cNvPr id="20" name="TextBox 19"/>
            <p:cNvSpPr txBox="1"/>
            <p:nvPr userDrawn="1"/>
          </p:nvSpPr>
          <p:spPr>
            <a:xfrm rot="18900000">
              <a:off x="7357541" y="5993647"/>
              <a:ext cx="1336564" cy="430887"/>
            </a:xfrm>
            <a:prstGeom prst="rect">
              <a:avLst/>
            </a:prstGeom>
            <a:noFill/>
          </p:spPr>
          <p:txBody>
            <a:bodyPr wrap="none" rtlCol="0">
              <a:spAutoFit/>
            </a:bodyPr>
            <a:lstStyle/>
            <a:p>
              <a:r>
                <a:rPr lang="en-GB" sz="2200">
                  <a:solidFill>
                    <a:srgbClr val="2F5079"/>
                  </a:solidFill>
                </a:rPr>
                <a:t>Opportunity</a:t>
              </a:r>
            </a:p>
          </p:txBody>
        </p:sp>
        <p:sp>
          <p:nvSpPr>
            <p:cNvPr id="21" name="TextBox 20"/>
            <p:cNvSpPr txBox="1"/>
            <p:nvPr userDrawn="1"/>
          </p:nvSpPr>
          <p:spPr>
            <a:xfrm rot="18900000">
              <a:off x="7802599" y="5607753"/>
              <a:ext cx="2102399" cy="430887"/>
            </a:xfrm>
            <a:prstGeom prst="rect">
              <a:avLst/>
            </a:prstGeom>
            <a:noFill/>
          </p:spPr>
          <p:txBody>
            <a:bodyPr wrap="none" rtlCol="0">
              <a:spAutoFit/>
            </a:bodyPr>
            <a:lstStyle/>
            <a:p>
              <a:r>
                <a:rPr lang="en-GB" sz="2200">
                  <a:solidFill>
                    <a:srgbClr val="2F5079"/>
                  </a:solidFill>
                </a:rPr>
                <a:t>International profile</a:t>
              </a:r>
            </a:p>
          </p:txBody>
        </p:sp>
        <p:sp>
          <p:nvSpPr>
            <p:cNvPr id="22" name="TextBox 21"/>
            <p:cNvSpPr txBox="1"/>
            <p:nvPr userDrawn="1"/>
          </p:nvSpPr>
          <p:spPr>
            <a:xfrm rot="18900000">
              <a:off x="8518697" y="6052369"/>
              <a:ext cx="1017466" cy="430887"/>
            </a:xfrm>
            <a:prstGeom prst="rect">
              <a:avLst/>
            </a:prstGeom>
            <a:noFill/>
          </p:spPr>
          <p:txBody>
            <a:bodyPr wrap="none" rtlCol="0">
              <a:spAutoFit/>
            </a:bodyPr>
            <a:lstStyle/>
            <a:p>
              <a:r>
                <a:rPr lang="en-GB" sz="2200">
                  <a:solidFill>
                    <a:srgbClr val="2F5079"/>
                  </a:solidFill>
                </a:rPr>
                <a:t>Journals</a:t>
              </a:r>
            </a:p>
          </p:txBody>
        </p:sp>
        <p:sp>
          <p:nvSpPr>
            <p:cNvPr id="23" name="TextBox 22"/>
            <p:cNvSpPr txBox="1"/>
            <p:nvPr userDrawn="1"/>
          </p:nvSpPr>
          <p:spPr>
            <a:xfrm rot="18900000">
              <a:off x="8978520" y="6002036"/>
              <a:ext cx="1259720" cy="430887"/>
            </a:xfrm>
            <a:prstGeom prst="rect">
              <a:avLst/>
            </a:prstGeom>
            <a:noFill/>
          </p:spPr>
          <p:txBody>
            <a:bodyPr wrap="none" rtlCol="0">
              <a:spAutoFit/>
            </a:bodyPr>
            <a:lstStyle/>
            <a:p>
              <a:r>
                <a:rPr lang="en-GB" sz="2200">
                  <a:solidFill>
                    <a:srgbClr val="2F5079"/>
                  </a:solidFill>
                </a:rPr>
                <a:t>Supporting</a:t>
              </a:r>
            </a:p>
          </p:txBody>
        </p:sp>
        <p:sp>
          <p:nvSpPr>
            <p:cNvPr id="24" name="TextBox 23"/>
            <p:cNvSpPr txBox="1"/>
            <p:nvPr userDrawn="1"/>
          </p:nvSpPr>
          <p:spPr>
            <a:xfrm rot="18900000">
              <a:off x="-285849" y="5546036"/>
              <a:ext cx="1106032" cy="430887"/>
            </a:xfrm>
            <a:prstGeom prst="rect">
              <a:avLst/>
            </a:prstGeom>
            <a:noFill/>
          </p:spPr>
          <p:txBody>
            <a:bodyPr wrap="none" rtlCol="0">
              <a:spAutoFit/>
            </a:bodyPr>
            <a:lstStyle/>
            <a:p>
              <a:r>
                <a:rPr lang="en-GB" sz="2200">
                  <a:solidFill>
                    <a:srgbClr val="2F5079"/>
                  </a:solidFill>
                </a:rPr>
                <a:t>Expertise</a:t>
              </a:r>
            </a:p>
          </p:txBody>
        </p:sp>
        <p:sp>
          <p:nvSpPr>
            <p:cNvPr id="25" name="TextBox 24"/>
            <p:cNvSpPr txBox="1"/>
            <p:nvPr userDrawn="1"/>
          </p:nvSpPr>
          <p:spPr>
            <a:xfrm rot="18900000">
              <a:off x="-163868" y="5873207"/>
              <a:ext cx="1425130" cy="430887"/>
            </a:xfrm>
            <a:prstGeom prst="rect">
              <a:avLst/>
            </a:prstGeom>
            <a:noFill/>
          </p:spPr>
          <p:txBody>
            <a:bodyPr wrap="none" rtlCol="0">
              <a:spAutoFit/>
            </a:bodyPr>
            <a:lstStyle/>
            <a:p>
              <a:r>
                <a:rPr lang="en-GB" sz="2200">
                  <a:solidFill>
                    <a:srgbClr val="2F5079"/>
                  </a:solidFill>
                </a:rPr>
                <a:t>Sponsorship</a:t>
              </a:r>
            </a:p>
          </p:txBody>
        </p:sp>
        <p:sp>
          <p:nvSpPr>
            <p:cNvPr id="26" name="TextBox 25"/>
            <p:cNvSpPr txBox="1"/>
            <p:nvPr userDrawn="1"/>
          </p:nvSpPr>
          <p:spPr>
            <a:xfrm rot="18900000">
              <a:off x="237530" y="5655092"/>
              <a:ext cx="2115424" cy="430887"/>
            </a:xfrm>
            <a:prstGeom prst="rect">
              <a:avLst/>
            </a:prstGeom>
            <a:noFill/>
          </p:spPr>
          <p:txBody>
            <a:bodyPr wrap="none" rtlCol="0">
              <a:spAutoFit/>
            </a:bodyPr>
            <a:lstStyle/>
            <a:p>
              <a:r>
                <a:rPr lang="en-GB" sz="2200">
                  <a:solidFill>
                    <a:srgbClr val="2F5079"/>
                  </a:solidFill>
                </a:rPr>
                <a:t>Thought leadership</a:t>
              </a:r>
            </a:p>
          </p:txBody>
        </p:sp>
      </p:grpSp>
      <p:sp>
        <p:nvSpPr>
          <p:cNvPr id="3074" name="Rectangle 2"/>
          <p:cNvSpPr>
            <a:spLocks noGrp="1" noChangeArrowheads="1"/>
          </p:cNvSpPr>
          <p:nvPr>
            <p:ph type="ctrTitle"/>
          </p:nvPr>
        </p:nvSpPr>
        <p:spPr>
          <a:xfrm>
            <a:off x="527050" y="2133608"/>
            <a:ext cx="10902949" cy="1295399"/>
          </a:xfrm>
        </p:spPr>
        <p:txBody>
          <a:bodyPr anchor="t"/>
          <a:lstStyle>
            <a:lvl1pPr>
              <a:defRPr sz="3600">
                <a:solidFill>
                  <a:schemeClr val="accent3"/>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10128760"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22 July 2024</a:t>
            </a:fld>
            <a:endParaRPr lang="en-GB"/>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737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0" y="2133608"/>
            <a:ext cx="10902949" cy="1295399"/>
          </a:xfrm>
        </p:spPr>
        <p:txBody>
          <a:bodyPr anchor="t"/>
          <a:lstStyle>
            <a:lvl1pPr>
              <a:defRPr sz="3600" b="1">
                <a:solidFill>
                  <a:schemeClr val="accent3"/>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9531345"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22 July 2024</a:t>
            </a:fld>
            <a:endParaRPr lang="en-GB"/>
          </a:p>
        </p:txBody>
      </p:sp>
      <p:grpSp>
        <p:nvGrpSpPr>
          <p:cNvPr id="4" name="Group 3"/>
          <p:cNvGrpSpPr/>
          <p:nvPr userDrawn="1"/>
        </p:nvGrpSpPr>
        <p:grpSpPr>
          <a:xfrm>
            <a:off x="9588402" y="404664"/>
            <a:ext cx="2340244" cy="897997"/>
            <a:chOff x="7905328" y="493473"/>
            <a:chExt cx="1718172"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userDrawn="1"/>
          </p:nvSpPr>
          <p:spPr>
            <a:xfrm>
              <a:off x="8615388" y="594713"/>
              <a:ext cx="1008112" cy="454355"/>
            </a:xfrm>
            <a:prstGeom prst="rect">
              <a:avLst/>
            </a:prstGeom>
            <a:noFill/>
          </p:spPr>
          <p:txBody>
            <a:bodyPr wrap="square" rtlCol="0">
              <a:spAutoFit/>
            </a:bodyPr>
            <a:lstStyle/>
            <a:p>
              <a:r>
                <a:rPr lang="en-GB" sz="1800">
                  <a:solidFill>
                    <a:schemeClr val="bg1"/>
                  </a:solidFill>
                </a:rPr>
                <a:t>Partner</a:t>
              </a:r>
            </a:p>
            <a:p>
              <a:r>
                <a:rPr lang="en-GB" sz="1800">
                  <a:solidFill>
                    <a:schemeClr val="bg1"/>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689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8693149" cy="1295399"/>
          </a:xfrm>
        </p:spPr>
        <p:txBody>
          <a:bodyPr anchor="t"/>
          <a:lstStyle>
            <a:lvl1pPr>
              <a:defRPr sz="3600">
                <a:solidFill>
                  <a:schemeClr val="bg1"/>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3"/>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smtClean="0"/>
              <a:pPr/>
              <a:t>22 July 2024</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2B5E93A1-97F2-4F0B-97B4-7DE5BCAEF38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05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22 July 2024</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774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22 July 2024</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26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22 July 2024</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574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22 July 2024</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765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744C141-B97D-4979-AB76-E8E6AB76C28B}" type="datetime4">
              <a:rPr lang="en-GB" smtClean="0"/>
              <a:pPr/>
              <a:t>22 July 2024</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528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bg2"/>
                </a:solidFill>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2"/>
                </a:solidFill>
              </a:defRPr>
            </a:lvl1pPr>
          </a:lstStyle>
          <a:p>
            <a:pPr lvl="0"/>
            <a:r>
              <a:rPr lang="en-US" noProof="0"/>
              <a:t>Click to edit Master subtitle style</a:t>
            </a:r>
            <a:endParaRPr lang="en-GB" noProof="0"/>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744C141-B97D-4979-AB76-E8E6AB76C28B}" type="datetime4">
              <a:rPr lang="en-GB" smtClean="0"/>
              <a:pPr/>
              <a:t>22 July 2024</a:t>
            </a:fld>
            <a:endParaRPr lang="en-GB"/>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647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BC1242CF-12C1-4411-B532-E91306108269}" type="datetime4">
              <a:rPr lang="en-GB"/>
              <a:pPr/>
              <a:t>22 July 2024</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253490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51811" y="5546038"/>
            <a:ext cx="12952723" cy="959392"/>
            <a:chOff x="-285849" y="5546036"/>
            <a:chExt cx="10524089" cy="959392"/>
          </a:xfrm>
        </p:grpSpPr>
        <p:sp>
          <p:nvSpPr>
            <p:cNvPr id="7" name="TextBox 6"/>
            <p:cNvSpPr txBox="1"/>
            <p:nvPr userDrawn="1"/>
          </p:nvSpPr>
          <p:spPr>
            <a:xfrm rot="18900000">
              <a:off x="957932" y="6074541"/>
              <a:ext cx="1068262" cy="430887"/>
            </a:xfrm>
            <a:prstGeom prst="rect">
              <a:avLst/>
            </a:prstGeom>
            <a:noFill/>
          </p:spPr>
          <p:txBody>
            <a:bodyPr wrap="none" rtlCol="0">
              <a:spAutoFit/>
            </a:bodyPr>
            <a:lstStyle/>
            <a:p>
              <a:r>
                <a:rPr lang="en-GB" sz="2200" dirty="0">
                  <a:solidFill>
                    <a:srgbClr val="2F5079"/>
                  </a:solidFill>
                </a:rPr>
                <a:t>Progress</a:t>
              </a:r>
            </a:p>
          </p:txBody>
        </p:sp>
        <p:sp>
          <p:nvSpPr>
            <p:cNvPr id="8" name="TextBox 7"/>
            <p:cNvSpPr txBox="1"/>
            <p:nvPr userDrawn="1"/>
          </p:nvSpPr>
          <p:spPr>
            <a:xfrm rot="18900000">
              <a:off x="1357949" y="6024208"/>
              <a:ext cx="1310516" cy="430887"/>
            </a:xfrm>
            <a:prstGeom prst="rect">
              <a:avLst/>
            </a:prstGeom>
            <a:noFill/>
          </p:spPr>
          <p:txBody>
            <a:bodyPr wrap="none" rtlCol="0">
              <a:spAutoFit/>
            </a:bodyPr>
            <a:lstStyle/>
            <a:p>
              <a:r>
                <a:rPr lang="en-GB" sz="2200" dirty="0">
                  <a:solidFill>
                    <a:srgbClr val="2F5079"/>
                  </a:solidFill>
                </a:rPr>
                <a:t>Community</a:t>
              </a:r>
            </a:p>
          </p:txBody>
        </p:sp>
        <p:sp>
          <p:nvSpPr>
            <p:cNvPr id="9" name="TextBox 8"/>
            <p:cNvSpPr txBox="1"/>
            <p:nvPr userDrawn="1"/>
          </p:nvSpPr>
          <p:spPr>
            <a:xfrm rot="18900000">
              <a:off x="1765332" y="5646703"/>
              <a:ext cx="2138868" cy="430887"/>
            </a:xfrm>
            <a:prstGeom prst="rect">
              <a:avLst/>
            </a:prstGeom>
            <a:noFill/>
          </p:spPr>
          <p:txBody>
            <a:bodyPr wrap="none" rtlCol="0">
              <a:spAutoFit/>
            </a:bodyPr>
            <a:lstStyle/>
            <a:p>
              <a:r>
                <a:rPr lang="en-GB" sz="2200" dirty="0">
                  <a:solidFill>
                    <a:srgbClr val="2F5079"/>
                  </a:solidFill>
                </a:rPr>
                <a:t>Sessional Meetings</a:t>
              </a:r>
            </a:p>
          </p:txBody>
        </p:sp>
        <p:sp>
          <p:nvSpPr>
            <p:cNvPr id="11" name="TextBox 10"/>
            <p:cNvSpPr txBox="1"/>
            <p:nvPr userDrawn="1"/>
          </p:nvSpPr>
          <p:spPr>
            <a:xfrm rot="18900000">
              <a:off x="2490868" y="6024206"/>
              <a:ext cx="1169852" cy="430887"/>
            </a:xfrm>
            <a:prstGeom prst="rect">
              <a:avLst/>
            </a:prstGeom>
            <a:noFill/>
          </p:spPr>
          <p:txBody>
            <a:bodyPr wrap="none" rtlCol="0">
              <a:spAutoFit/>
            </a:bodyPr>
            <a:lstStyle/>
            <a:p>
              <a:r>
                <a:rPr lang="en-GB" sz="2200" dirty="0">
                  <a:solidFill>
                    <a:srgbClr val="2F5079"/>
                  </a:solidFill>
                </a:rPr>
                <a:t>Education</a:t>
              </a:r>
            </a:p>
          </p:txBody>
        </p:sp>
        <p:sp>
          <p:nvSpPr>
            <p:cNvPr id="12" name="TextBox 11"/>
            <p:cNvSpPr txBox="1"/>
            <p:nvPr userDrawn="1"/>
          </p:nvSpPr>
          <p:spPr>
            <a:xfrm rot="18900000">
              <a:off x="2910553" y="5797705"/>
              <a:ext cx="1740113" cy="430887"/>
            </a:xfrm>
            <a:prstGeom prst="rect">
              <a:avLst/>
            </a:prstGeom>
            <a:noFill/>
          </p:spPr>
          <p:txBody>
            <a:bodyPr wrap="none" rtlCol="0">
              <a:spAutoFit/>
            </a:bodyPr>
            <a:lstStyle/>
            <a:p>
              <a:pPr algn="l"/>
              <a:r>
                <a:rPr lang="en-GB" sz="2200" dirty="0">
                  <a:solidFill>
                    <a:srgbClr val="2F5079"/>
                  </a:solidFill>
                </a:rPr>
                <a:t>Working parties</a:t>
              </a:r>
            </a:p>
          </p:txBody>
        </p:sp>
        <p:sp>
          <p:nvSpPr>
            <p:cNvPr id="13" name="TextBox 12"/>
            <p:cNvSpPr txBox="1"/>
            <p:nvPr userDrawn="1"/>
          </p:nvSpPr>
          <p:spPr>
            <a:xfrm rot="18900000">
              <a:off x="3505942" y="5948709"/>
              <a:ext cx="1425495" cy="430887"/>
            </a:xfrm>
            <a:prstGeom prst="rect">
              <a:avLst/>
            </a:prstGeom>
            <a:noFill/>
          </p:spPr>
          <p:txBody>
            <a:bodyPr wrap="none" rtlCol="0">
              <a:spAutoFit/>
            </a:bodyPr>
            <a:lstStyle/>
            <a:p>
              <a:r>
                <a:rPr lang="en-GB" sz="2200" dirty="0">
                  <a:solidFill>
                    <a:srgbClr val="2F5079"/>
                  </a:solidFill>
                </a:rPr>
                <a:t>Volunteering</a:t>
              </a:r>
            </a:p>
          </p:txBody>
        </p:sp>
        <p:sp>
          <p:nvSpPr>
            <p:cNvPr id="14" name="TextBox 13"/>
            <p:cNvSpPr txBox="1"/>
            <p:nvPr userDrawn="1"/>
          </p:nvSpPr>
          <p:spPr>
            <a:xfrm rot="18900000">
              <a:off x="4110578" y="6040986"/>
              <a:ext cx="1132081" cy="430887"/>
            </a:xfrm>
            <a:prstGeom prst="rect">
              <a:avLst/>
            </a:prstGeom>
            <a:noFill/>
          </p:spPr>
          <p:txBody>
            <a:bodyPr wrap="none" rtlCol="0">
              <a:spAutoFit/>
            </a:bodyPr>
            <a:lstStyle/>
            <a:p>
              <a:r>
                <a:rPr lang="en-GB" sz="2200" dirty="0">
                  <a:solidFill>
                    <a:srgbClr val="2F5079"/>
                  </a:solidFill>
                </a:rPr>
                <a:t>Research</a:t>
              </a:r>
            </a:p>
          </p:txBody>
        </p:sp>
        <p:sp>
          <p:nvSpPr>
            <p:cNvPr id="15" name="TextBox 14"/>
            <p:cNvSpPr txBox="1"/>
            <p:nvPr userDrawn="1"/>
          </p:nvSpPr>
          <p:spPr>
            <a:xfrm rot="18900000">
              <a:off x="4470578" y="5680258"/>
              <a:ext cx="2025555" cy="430887"/>
            </a:xfrm>
            <a:prstGeom prst="rect">
              <a:avLst/>
            </a:prstGeom>
            <a:noFill/>
          </p:spPr>
          <p:txBody>
            <a:bodyPr wrap="none" rtlCol="0">
              <a:spAutoFit/>
            </a:bodyPr>
            <a:lstStyle/>
            <a:p>
              <a:r>
                <a:rPr lang="en-GB" sz="2200" dirty="0">
                  <a:solidFill>
                    <a:srgbClr val="2F5079"/>
                  </a:solidFill>
                </a:rPr>
                <a:t>Shaping</a:t>
              </a:r>
              <a:r>
                <a:rPr lang="en-GB" sz="2200" baseline="0" dirty="0">
                  <a:solidFill>
                    <a:srgbClr val="2F5079"/>
                  </a:solidFill>
                </a:rPr>
                <a:t> the future</a:t>
              </a:r>
              <a:endParaRPr lang="en-GB" sz="2200" dirty="0">
                <a:solidFill>
                  <a:srgbClr val="2F5079"/>
                </a:solidFill>
              </a:endParaRPr>
            </a:p>
          </p:txBody>
        </p:sp>
        <p:sp>
          <p:nvSpPr>
            <p:cNvPr id="16" name="TextBox 15"/>
            <p:cNvSpPr txBox="1"/>
            <p:nvPr userDrawn="1"/>
          </p:nvSpPr>
          <p:spPr>
            <a:xfrm rot="18900000">
              <a:off x="5196326" y="5960094"/>
              <a:ext cx="1297491" cy="430887"/>
            </a:xfrm>
            <a:prstGeom prst="rect">
              <a:avLst/>
            </a:prstGeom>
            <a:noFill/>
          </p:spPr>
          <p:txBody>
            <a:bodyPr wrap="none" rtlCol="0">
              <a:spAutoFit/>
            </a:bodyPr>
            <a:lstStyle/>
            <a:p>
              <a:r>
                <a:rPr lang="en-GB" sz="2200" dirty="0">
                  <a:solidFill>
                    <a:srgbClr val="2F5079"/>
                  </a:solidFill>
                </a:rPr>
                <a:t>Networking</a:t>
              </a:r>
            </a:p>
          </p:txBody>
        </p:sp>
        <p:sp>
          <p:nvSpPr>
            <p:cNvPr id="17" name="TextBox 16"/>
            <p:cNvSpPr txBox="1"/>
            <p:nvPr userDrawn="1"/>
          </p:nvSpPr>
          <p:spPr>
            <a:xfrm rot="18900000">
              <a:off x="5577996" y="5565807"/>
              <a:ext cx="2241760" cy="430887"/>
            </a:xfrm>
            <a:prstGeom prst="rect">
              <a:avLst/>
            </a:prstGeom>
            <a:noFill/>
          </p:spPr>
          <p:txBody>
            <a:bodyPr wrap="none" rtlCol="0">
              <a:spAutoFit/>
            </a:bodyPr>
            <a:lstStyle/>
            <a:p>
              <a:r>
                <a:rPr lang="en-GB" sz="2200" dirty="0">
                  <a:solidFill>
                    <a:srgbClr val="2F5079"/>
                  </a:solidFill>
                </a:rPr>
                <a:t>Professional</a:t>
              </a:r>
              <a:r>
                <a:rPr lang="en-GB" sz="2200" baseline="0" dirty="0">
                  <a:solidFill>
                    <a:srgbClr val="2F5079"/>
                  </a:solidFill>
                </a:rPr>
                <a:t> support</a:t>
              </a:r>
              <a:endParaRPr lang="en-GB" sz="2200" dirty="0">
                <a:solidFill>
                  <a:srgbClr val="2F5079"/>
                </a:solidFill>
              </a:endParaRPr>
            </a:p>
          </p:txBody>
        </p:sp>
        <p:sp>
          <p:nvSpPr>
            <p:cNvPr id="18" name="TextBox 17"/>
            <p:cNvSpPr txBox="1"/>
            <p:nvPr userDrawn="1"/>
          </p:nvSpPr>
          <p:spPr>
            <a:xfrm rot="18900000">
              <a:off x="6136684" y="5641309"/>
              <a:ext cx="2063326" cy="430887"/>
            </a:xfrm>
            <a:prstGeom prst="rect">
              <a:avLst/>
            </a:prstGeom>
            <a:noFill/>
          </p:spPr>
          <p:txBody>
            <a:bodyPr wrap="none" rtlCol="0">
              <a:spAutoFit/>
            </a:bodyPr>
            <a:lstStyle/>
            <a:p>
              <a:r>
                <a:rPr lang="en-GB" sz="2200" dirty="0">
                  <a:solidFill>
                    <a:srgbClr val="2F5079"/>
                  </a:solidFill>
                </a:rPr>
                <a:t>Enterprise and risk</a:t>
              </a:r>
            </a:p>
          </p:txBody>
        </p:sp>
        <p:sp>
          <p:nvSpPr>
            <p:cNvPr id="19" name="TextBox 18"/>
            <p:cNvSpPr txBox="1"/>
            <p:nvPr userDrawn="1"/>
          </p:nvSpPr>
          <p:spPr>
            <a:xfrm rot="18900000">
              <a:off x="6736813" y="5767143"/>
              <a:ext cx="1770277" cy="430887"/>
            </a:xfrm>
            <a:prstGeom prst="rect">
              <a:avLst/>
            </a:prstGeom>
            <a:noFill/>
          </p:spPr>
          <p:txBody>
            <a:bodyPr wrap="none" rtlCol="0">
              <a:spAutoFit/>
            </a:bodyPr>
            <a:lstStyle/>
            <a:p>
              <a:r>
                <a:rPr lang="en-GB" sz="2200" dirty="0">
                  <a:solidFill>
                    <a:srgbClr val="2F5079"/>
                  </a:solidFill>
                </a:rPr>
                <a:t>Learned</a:t>
              </a:r>
              <a:r>
                <a:rPr lang="en-GB" sz="2200" baseline="0" dirty="0">
                  <a:solidFill>
                    <a:srgbClr val="2F5079"/>
                  </a:solidFill>
                </a:rPr>
                <a:t> society</a:t>
              </a:r>
              <a:endParaRPr lang="en-GB" sz="2200" dirty="0">
                <a:solidFill>
                  <a:srgbClr val="2F5079"/>
                </a:solidFill>
              </a:endParaRPr>
            </a:p>
          </p:txBody>
        </p:sp>
        <p:sp>
          <p:nvSpPr>
            <p:cNvPr id="20" name="TextBox 19"/>
            <p:cNvSpPr txBox="1"/>
            <p:nvPr userDrawn="1"/>
          </p:nvSpPr>
          <p:spPr>
            <a:xfrm rot="18900000">
              <a:off x="7357541" y="5993647"/>
              <a:ext cx="1336564" cy="430887"/>
            </a:xfrm>
            <a:prstGeom prst="rect">
              <a:avLst/>
            </a:prstGeom>
            <a:noFill/>
          </p:spPr>
          <p:txBody>
            <a:bodyPr wrap="none" rtlCol="0">
              <a:spAutoFit/>
            </a:bodyPr>
            <a:lstStyle/>
            <a:p>
              <a:r>
                <a:rPr lang="en-GB" sz="2200" dirty="0">
                  <a:solidFill>
                    <a:srgbClr val="2F5079"/>
                  </a:solidFill>
                </a:rPr>
                <a:t>Opportunity</a:t>
              </a:r>
            </a:p>
          </p:txBody>
        </p:sp>
        <p:sp>
          <p:nvSpPr>
            <p:cNvPr id="21" name="TextBox 20"/>
            <p:cNvSpPr txBox="1"/>
            <p:nvPr userDrawn="1"/>
          </p:nvSpPr>
          <p:spPr>
            <a:xfrm rot="18900000">
              <a:off x="7802599" y="5607753"/>
              <a:ext cx="2102399" cy="430887"/>
            </a:xfrm>
            <a:prstGeom prst="rect">
              <a:avLst/>
            </a:prstGeom>
            <a:noFill/>
          </p:spPr>
          <p:txBody>
            <a:bodyPr wrap="none" rtlCol="0">
              <a:spAutoFit/>
            </a:bodyPr>
            <a:lstStyle/>
            <a:p>
              <a:r>
                <a:rPr lang="en-GB" sz="2200" dirty="0">
                  <a:solidFill>
                    <a:srgbClr val="2F5079"/>
                  </a:solidFill>
                </a:rPr>
                <a:t>International profile</a:t>
              </a:r>
            </a:p>
          </p:txBody>
        </p:sp>
        <p:sp>
          <p:nvSpPr>
            <p:cNvPr id="22" name="TextBox 21"/>
            <p:cNvSpPr txBox="1"/>
            <p:nvPr userDrawn="1"/>
          </p:nvSpPr>
          <p:spPr>
            <a:xfrm rot="18900000">
              <a:off x="8518697" y="6052369"/>
              <a:ext cx="1017466" cy="430887"/>
            </a:xfrm>
            <a:prstGeom prst="rect">
              <a:avLst/>
            </a:prstGeom>
            <a:noFill/>
          </p:spPr>
          <p:txBody>
            <a:bodyPr wrap="none" rtlCol="0">
              <a:spAutoFit/>
            </a:bodyPr>
            <a:lstStyle/>
            <a:p>
              <a:r>
                <a:rPr lang="en-GB" sz="2200" dirty="0">
                  <a:solidFill>
                    <a:srgbClr val="2F5079"/>
                  </a:solidFill>
                </a:rPr>
                <a:t>Journals</a:t>
              </a:r>
            </a:p>
          </p:txBody>
        </p:sp>
        <p:sp>
          <p:nvSpPr>
            <p:cNvPr id="23" name="TextBox 22"/>
            <p:cNvSpPr txBox="1"/>
            <p:nvPr userDrawn="1"/>
          </p:nvSpPr>
          <p:spPr>
            <a:xfrm rot="18900000">
              <a:off x="8978520" y="6002036"/>
              <a:ext cx="1259720" cy="430887"/>
            </a:xfrm>
            <a:prstGeom prst="rect">
              <a:avLst/>
            </a:prstGeom>
            <a:noFill/>
          </p:spPr>
          <p:txBody>
            <a:bodyPr wrap="none" rtlCol="0">
              <a:spAutoFit/>
            </a:bodyPr>
            <a:lstStyle/>
            <a:p>
              <a:r>
                <a:rPr lang="en-GB" sz="2200" dirty="0">
                  <a:solidFill>
                    <a:srgbClr val="2F5079"/>
                  </a:solidFill>
                </a:rPr>
                <a:t>Supporting</a:t>
              </a:r>
            </a:p>
          </p:txBody>
        </p:sp>
        <p:sp>
          <p:nvSpPr>
            <p:cNvPr id="24" name="TextBox 23"/>
            <p:cNvSpPr txBox="1"/>
            <p:nvPr userDrawn="1"/>
          </p:nvSpPr>
          <p:spPr>
            <a:xfrm rot="18900000">
              <a:off x="-285849" y="5546036"/>
              <a:ext cx="1106032" cy="430887"/>
            </a:xfrm>
            <a:prstGeom prst="rect">
              <a:avLst/>
            </a:prstGeom>
            <a:noFill/>
          </p:spPr>
          <p:txBody>
            <a:bodyPr wrap="none" rtlCol="0">
              <a:spAutoFit/>
            </a:bodyPr>
            <a:lstStyle/>
            <a:p>
              <a:r>
                <a:rPr lang="en-GB" sz="2200" dirty="0">
                  <a:solidFill>
                    <a:srgbClr val="2F5079"/>
                  </a:solidFill>
                </a:rPr>
                <a:t>Expertise</a:t>
              </a:r>
            </a:p>
          </p:txBody>
        </p:sp>
        <p:sp>
          <p:nvSpPr>
            <p:cNvPr id="25" name="TextBox 24"/>
            <p:cNvSpPr txBox="1"/>
            <p:nvPr userDrawn="1"/>
          </p:nvSpPr>
          <p:spPr>
            <a:xfrm rot="18900000">
              <a:off x="-163868" y="5873207"/>
              <a:ext cx="1425130" cy="430887"/>
            </a:xfrm>
            <a:prstGeom prst="rect">
              <a:avLst/>
            </a:prstGeom>
            <a:noFill/>
          </p:spPr>
          <p:txBody>
            <a:bodyPr wrap="none" rtlCol="0">
              <a:spAutoFit/>
            </a:bodyPr>
            <a:lstStyle/>
            <a:p>
              <a:r>
                <a:rPr lang="en-GB" sz="2200" dirty="0">
                  <a:solidFill>
                    <a:srgbClr val="2F5079"/>
                  </a:solidFill>
                </a:rPr>
                <a:t>Sponsorship</a:t>
              </a:r>
            </a:p>
          </p:txBody>
        </p:sp>
        <p:sp>
          <p:nvSpPr>
            <p:cNvPr id="26" name="TextBox 25"/>
            <p:cNvSpPr txBox="1"/>
            <p:nvPr userDrawn="1"/>
          </p:nvSpPr>
          <p:spPr>
            <a:xfrm rot="18900000">
              <a:off x="237530" y="5655092"/>
              <a:ext cx="2115424" cy="430887"/>
            </a:xfrm>
            <a:prstGeom prst="rect">
              <a:avLst/>
            </a:prstGeom>
            <a:noFill/>
          </p:spPr>
          <p:txBody>
            <a:bodyPr wrap="none" rtlCol="0">
              <a:spAutoFit/>
            </a:bodyPr>
            <a:lstStyle/>
            <a:p>
              <a:r>
                <a:rPr lang="en-GB" sz="2200" dirty="0">
                  <a:solidFill>
                    <a:srgbClr val="2F5079"/>
                  </a:solidFill>
                </a:rPr>
                <a:t>Thought leadership</a:t>
              </a:r>
            </a:p>
          </p:txBody>
        </p:sp>
      </p:grpSp>
      <p:sp>
        <p:nvSpPr>
          <p:cNvPr id="3074" name="Rectangle 2"/>
          <p:cNvSpPr>
            <a:spLocks noGrp="1" noChangeArrowheads="1"/>
          </p:cNvSpPr>
          <p:nvPr>
            <p:ph type="ctrTitle"/>
          </p:nvPr>
        </p:nvSpPr>
        <p:spPr>
          <a:xfrm>
            <a:off x="527050" y="2133608"/>
            <a:ext cx="10902949" cy="1295399"/>
          </a:xfrm>
        </p:spPr>
        <p:txBody>
          <a:bodyPr anchor="t"/>
          <a:lstStyle>
            <a:lvl1pPr>
              <a:defRPr sz="3600">
                <a:solidFill>
                  <a:schemeClr val="accent3"/>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10128760"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E76392AD-AFA9-44FE-9E74-BE3C4C10E47F}" type="datetime3">
              <a:rPr lang="en-US" smtClean="0"/>
              <a:t>22 July 2024</a:t>
            </a:fld>
            <a:endParaRPr lang="en-GB"/>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51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55266" y="1557338"/>
            <a:ext cx="5427134"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fld id="{A978B6D0-AB09-4B3E-9118-B4659F37B303}" type="datetime4">
              <a:rPr lang="en-GB"/>
              <a:pPr/>
              <a:t>22 July 2024</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3537693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F2D14434-9E7D-48B3-A0B1-B61FF5889F61}" type="datetime4">
              <a:rPr lang="en-GB"/>
              <a:pPr/>
              <a:t>22 July 2024</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1570111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00CB7BE8-6A98-487E-A0BA-75F334DA4484}" type="datetime4">
              <a:rPr lang="en-GB"/>
              <a:pPr/>
              <a:t>22 July 2024</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179131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B165FE-1D5F-4086-A6F1-ADCC09BA4FF2}" type="datetime4">
              <a:rPr lang="en-GB"/>
              <a:pPr/>
              <a:t>22 July 2024</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3458443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5" y="404813"/>
            <a:ext cx="11055349"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6155266" y="1557338"/>
            <a:ext cx="5427134" cy="4640262"/>
          </a:xfrm>
        </p:spPr>
        <p:txBody>
          <a:bodyPr/>
          <a:lstStyle>
            <a:lvl1pPr>
              <a:defRPr sz="2200"/>
            </a:lvl1pPr>
          </a:lstStyle>
          <a:p>
            <a:r>
              <a:rPr lang="en-US"/>
              <a:t>Click icon to add chart</a:t>
            </a:r>
            <a:endParaRPr lang="en-GB"/>
          </a:p>
        </p:txBody>
      </p:sp>
      <p:sp>
        <p:nvSpPr>
          <p:cNvPr id="5" name="Date Placeholder 4"/>
          <p:cNvSpPr>
            <a:spLocks noGrp="1"/>
          </p:cNvSpPr>
          <p:nvPr>
            <p:ph type="dt" sz="half" idx="10"/>
          </p:nvPr>
        </p:nvSpPr>
        <p:spPr>
          <a:xfrm>
            <a:off x="527054" y="6410325"/>
            <a:ext cx="2688166" cy="331788"/>
          </a:xfrm>
        </p:spPr>
        <p:txBody>
          <a:bodyPr/>
          <a:lstStyle>
            <a:lvl1pPr>
              <a:defRPr/>
            </a:lvl1pPr>
          </a:lstStyle>
          <a:p>
            <a:fld id="{E55E8865-9CB5-4569-9D00-F0979EDB96F2}" type="datetime4">
              <a:rPr lang="en-GB"/>
              <a:pPr/>
              <a:t>22 July 2024</a:t>
            </a:fld>
            <a:endParaRPr lang="en-GB"/>
          </a:p>
        </p:txBody>
      </p:sp>
      <p:sp>
        <p:nvSpPr>
          <p:cNvPr id="6" name="Footer Placeholder 5"/>
          <p:cNvSpPr>
            <a:spLocks noGrp="1"/>
          </p:cNvSpPr>
          <p:nvPr>
            <p:ph type="ftr" sz="quarter" idx="11"/>
          </p:nvPr>
        </p:nvSpPr>
        <p:spPr>
          <a:xfrm>
            <a:off x="3215223" y="6410325"/>
            <a:ext cx="5761567"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10801353" y="6402396"/>
            <a:ext cx="8636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233113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0" y="2133608"/>
            <a:ext cx="10902949" cy="1295399"/>
          </a:xfrm>
        </p:spPr>
        <p:txBody>
          <a:bodyPr anchor="t"/>
          <a:lstStyle>
            <a:lvl1pPr>
              <a:defRPr sz="3600" b="1">
                <a:solidFill>
                  <a:schemeClr val="accent3"/>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9531345"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75AE88C6-A810-4584-BF25-1B056B8A9B85}" type="datetime3">
              <a:rPr lang="en-US" smtClean="0"/>
              <a:t>22 July 2024</a:t>
            </a:fld>
            <a:endParaRPr lang="en-GB"/>
          </a:p>
        </p:txBody>
      </p:sp>
      <p:grpSp>
        <p:nvGrpSpPr>
          <p:cNvPr id="4" name="Group 3"/>
          <p:cNvGrpSpPr/>
          <p:nvPr userDrawn="1"/>
        </p:nvGrpSpPr>
        <p:grpSpPr>
          <a:xfrm>
            <a:off x="9588402" y="404664"/>
            <a:ext cx="2340244" cy="897997"/>
            <a:chOff x="7905328" y="493473"/>
            <a:chExt cx="1718172"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userDrawn="1"/>
          </p:nvSpPr>
          <p:spPr>
            <a:xfrm>
              <a:off x="8615388" y="594713"/>
              <a:ext cx="1008112" cy="454355"/>
            </a:xfrm>
            <a:prstGeom prst="rect">
              <a:avLst/>
            </a:prstGeom>
            <a:noFill/>
          </p:spPr>
          <p:txBody>
            <a:bodyPr wrap="square" rtlCol="0">
              <a:spAutoFit/>
            </a:bodyPr>
            <a:lstStyle/>
            <a:p>
              <a:r>
                <a:rPr lang="en-GB" sz="1800" dirty="0">
                  <a:solidFill>
                    <a:schemeClr val="bg1"/>
                  </a:solidFill>
                </a:rPr>
                <a:t>Partner</a:t>
              </a:r>
            </a:p>
            <a:p>
              <a:r>
                <a:rPr lang="en-GB" sz="1800" dirty="0">
                  <a:solidFill>
                    <a:schemeClr val="bg1"/>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98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8693149" cy="1295399"/>
          </a:xfrm>
        </p:spPr>
        <p:txBody>
          <a:bodyPr anchor="t"/>
          <a:lstStyle>
            <a:lvl1pPr>
              <a:defRPr sz="3600">
                <a:solidFill>
                  <a:schemeClr val="bg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3"/>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2C98D55A-C7DE-4930-9FED-08F904F4919E}" type="datetime3">
              <a:rPr lang="en-US" smtClean="0"/>
              <a:t>22 July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2B5E93A1-97F2-4F0B-97B4-7DE5BCAEF38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8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255F9976-A2DA-4049-A823-03CB9CF89762}" type="datetime3">
              <a:rPr lang="en-US" smtClean="0"/>
              <a:t>22 July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89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CD128374-4460-4779-9D36-94D757D05C95}" type="datetime3">
              <a:rPr lang="en-US" smtClean="0"/>
              <a:t>22 July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28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814FC349-348A-4A67-901E-015E97F362AB}" type="datetime3">
              <a:rPr lang="en-US" smtClean="0"/>
              <a:t>22 July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52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DE6F87C5-C63C-42CA-87EA-4F83D4C59067}" type="datetime3">
              <a:rPr lang="en-US" smtClean="0"/>
              <a:t>22 July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733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wmf"/><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5"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527055" y="1557338"/>
            <a:ext cx="11055349"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527054" y="6410325"/>
            <a:ext cx="2688166"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98DE283A-5DD9-436E-8BE0-90A46CF9C5E5}" type="datetime3">
              <a:rPr lang="en-US" smtClean="0"/>
              <a:t>22 July 2024</a:t>
            </a:fld>
            <a:endParaRPr lang="en-GB" dirty="0"/>
          </a:p>
        </p:txBody>
      </p:sp>
      <p:sp>
        <p:nvSpPr>
          <p:cNvPr id="1029" name="Rectangle 5"/>
          <p:cNvSpPr>
            <a:spLocks noGrp="1" noChangeArrowheads="1"/>
          </p:cNvSpPr>
          <p:nvPr>
            <p:ph type="ftr" sz="quarter" idx="3"/>
          </p:nvPr>
        </p:nvSpPr>
        <p:spPr bwMode="auto">
          <a:xfrm>
            <a:off x="3215223" y="6410325"/>
            <a:ext cx="745277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10801353" y="6402396"/>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624423"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0" name="Picture 2" descr="E:\Pants Work\Current Work\Actuaries 2011\Logos all\IFOA Logo\Lanscape - Standard\WMF logos\IFOA_logo_L_RGB.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9906000" y="5563121"/>
            <a:ext cx="1656184"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userDrawn="1"/>
        </p:nvGrpSpPr>
        <p:grpSpPr>
          <a:xfrm>
            <a:off x="-3137354" y="0"/>
            <a:ext cx="3018256"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userDrawn="1"/>
          </p:nvSpPr>
          <p:spPr>
            <a:xfrm>
              <a:off x="-2982572" y="99308"/>
              <a:ext cx="2839661" cy="153888"/>
            </a:xfrm>
            <a:prstGeom prst="rect">
              <a:avLst/>
            </a:prstGeom>
            <a:noFill/>
          </p:spPr>
          <p:txBody>
            <a:bodyPr wrap="square" lIns="0" tIns="0" rIns="0" bIns="0" rtlCol="0">
              <a:spAutoFit/>
            </a:bodyPr>
            <a:lstStyle/>
            <a:p>
              <a:r>
                <a:rPr lang="en-GB" sz="1000" b="1" dirty="0">
                  <a:solidFill>
                    <a:schemeClr val="accent2"/>
                  </a:solidFill>
                </a:rPr>
                <a:t>Colour</a:t>
              </a:r>
              <a:r>
                <a:rPr lang="en-GB" sz="1000" b="1" baseline="0" dirty="0">
                  <a:solidFill>
                    <a:schemeClr val="accent2"/>
                  </a:solidFill>
                </a:rPr>
                <a:t> palette for PowerPoint presentations</a:t>
              </a:r>
              <a:endParaRPr lang="en-US" sz="1000" b="1" dirty="0">
                <a:solidFill>
                  <a:schemeClr val="accent2"/>
                </a:solidFill>
              </a:endParaRPr>
            </a:p>
          </p:txBody>
        </p:sp>
        <p:grpSp>
          <p:nvGrpSpPr>
            <p:cNvPr id="64" name="Group 58"/>
            <p:cNvGrpSpPr/>
            <p:nvPr userDrawn="1"/>
          </p:nvGrpSpPr>
          <p:grpSpPr>
            <a:xfrm>
              <a:off x="-2982571" y="476672"/>
              <a:ext cx="2863473" cy="307777"/>
              <a:chOff x="-2982571" y="476672"/>
              <a:chExt cx="2863473" cy="307777"/>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dirty="0"/>
                  <a:t>Dark blue</a:t>
                </a:r>
              </a:p>
              <a:p>
                <a:r>
                  <a:rPr lang="en-GB" sz="1000" dirty="0"/>
                  <a:t>R:17</a:t>
                </a:r>
                <a:r>
                  <a:rPr lang="en-GB" sz="1000" baseline="0" dirty="0"/>
                  <a:t>  G:52  B:88</a:t>
                </a:r>
                <a:endParaRPr lang="en-US" sz="1000" dirty="0"/>
              </a:p>
            </p:txBody>
          </p:sp>
        </p:grpSp>
        <p:grpSp>
          <p:nvGrpSpPr>
            <p:cNvPr id="65" name="Group 13"/>
            <p:cNvGrpSpPr/>
            <p:nvPr userDrawn="1"/>
          </p:nvGrpSpPr>
          <p:grpSpPr>
            <a:xfrm>
              <a:off x="-2982575" y="882170"/>
              <a:ext cx="2863476" cy="307777"/>
              <a:chOff x="-2928990" y="365095"/>
              <a:chExt cx="2643206" cy="307777"/>
            </a:xfrm>
          </p:grpSpPr>
          <p:sp>
            <p:nvSpPr>
              <p:cNvPr id="104" name="Rectangle 14"/>
              <p:cNvSpPr/>
              <p:nvPr userDrawn="1"/>
            </p:nvSpPr>
            <p:spPr>
              <a:xfrm>
                <a:off x="-2928990" y="365095"/>
                <a:ext cx="285752" cy="285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dirty="0"/>
                  <a:t>Gold</a:t>
                </a:r>
              </a:p>
              <a:p>
                <a:r>
                  <a:rPr lang="en-GB" sz="1000" dirty="0"/>
                  <a:t>R:217</a:t>
                </a:r>
                <a:r>
                  <a:rPr lang="en-GB" sz="1000" baseline="0" dirty="0"/>
                  <a:t>  G:171  B:22</a:t>
                </a:r>
                <a:endParaRPr lang="en-US" sz="800" dirty="0"/>
              </a:p>
            </p:txBody>
          </p:sp>
        </p:grpSp>
        <p:grpSp>
          <p:nvGrpSpPr>
            <p:cNvPr id="66" name="Group 16"/>
            <p:cNvGrpSpPr/>
            <p:nvPr userDrawn="1"/>
          </p:nvGrpSpPr>
          <p:grpSpPr>
            <a:xfrm>
              <a:off x="-2982575" y="1277829"/>
              <a:ext cx="2863476" cy="307777"/>
              <a:chOff x="-2928990" y="63509"/>
              <a:chExt cx="2643206" cy="307777"/>
            </a:xfrm>
          </p:grpSpPr>
          <p:sp>
            <p:nvSpPr>
              <p:cNvPr id="102" name="Rectangle 17"/>
              <p:cNvSpPr/>
              <p:nvPr userDrawn="1"/>
            </p:nvSpPr>
            <p:spPr>
              <a:xfrm>
                <a:off x="-2928990" y="63509"/>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dirty="0"/>
                  <a:t>Mid blue</a:t>
                </a:r>
              </a:p>
              <a:p>
                <a:r>
                  <a:rPr lang="en-GB" sz="1000" dirty="0"/>
                  <a:t>R:64</a:t>
                </a:r>
                <a:r>
                  <a:rPr lang="en-GB" sz="1000" baseline="0" dirty="0"/>
                  <a:t>  G:150  B:184</a:t>
                </a:r>
                <a:endParaRPr lang="en-US" sz="1000" dirty="0"/>
              </a:p>
            </p:txBody>
          </p:sp>
        </p:grpSp>
        <p:sp>
          <p:nvSpPr>
            <p:cNvPr id="67" name="TextBox 66"/>
            <p:cNvSpPr txBox="1"/>
            <p:nvPr userDrawn="1"/>
          </p:nvSpPr>
          <p:spPr>
            <a:xfrm>
              <a:off x="-2982571" y="2122984"/>
              <a:ext cx="2399126" cy="153888"/>
            </a:xfrm>
            <a:prstGeom prst="rect">
              <a:avLst/>
            </a:prstGeom>
            <a:noFill/>
          </p:spPr>
          <p:txBody>
            <a:bodyPr wrap="square" lIns="0" tIns="0" rIns="0" bIns="0" rtlCol="0">
              <a:spAutoFit/>
            </a:bodyPr>
            <a:lstStyle/>
            <a:p>
              <a:r>
                <a:rPr lang="en-GB" sz="1000" b="1" dirty="0">
                  <a:solidFill>
                    <a:schemeClr val="accent1"/>
                  </a:solidFill>
                </a:rPr>
                <a:t>Secondary colour palette</a:t>
              </a:r>
              <a:endParaRPr lang="en-US" sz="1000" b="1" dirty="0">
                <a:solidFill>
                  <a:schemeClr val="accent1"/>
                </a:solidFill>
              </a:endParaRPr>
            </a:p>
          </p:txBody>
        </p:sp>
        <p:sp>
          <p:nvSpPr>
            <p:cNvPr id="68" name="TextBox 6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dirty="0">
                  <a:solidFill>
                    <a:schemeClr val="accent1"/>
                  </a:solidFill>
                </a:rPr>
                <a:t>Primary colour palette</a:t>
              </a:r>
              <a:endParaRPr lang="en-US" sz="1000" b="1" dirty="0">
                <a:solidFill>
                  <a:schemeClr val="accent1"/>
                </a:solidFill>
              </a:endParaRPr>
            </a:p>
          </p:txBody>
        </p:sp>
        <p:grpSp>
          <p:nvGrpSpPr>
            <p:cNvPr id="69" name="Group 24"/>
            <p:cNvGrpSpPr/>
            <p:nvPr userDrawn="1"/>
          </p:nvGrpSpPr>
          <p:grpSpPr>
            <a:xfrm>
              <a:off x="-2982575" y="1688965"/>
              <a:ext cx="2863476" cy="307777"/>
              <a:chOff x="-2928990" y="63509"/>
              <a:chExt cx="2643206" cy="307777"/>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userDrawn="1"/>
            </p:nvSpPr>
            <p:spPr>
              <a:xfrm>
                <a:off x="-2500362" y="63509"/>
                <a:ext cx="2214578" cy="307777"/>
              </a:xfrm>
              <a:prstGeom prst="rect">
                <a:avLst/>
              </a:prstGeom>
              <a:noFill/>
            </p:spPr>
            <p:txBody>
              <a:bodyPr wrap="square" lIns="0" tIns="0" rIns="0" bIns="0" rtlCol="0">
                <a:spAutoFit/>
              </a:bodyPr>
              <a:lstStyle/>
              <a:p>
                <a:r>
                  <a:rPr lang="en-GB" sz="1000" dirty="0"/>
                  <a:t>Light grey</a:t>
                </a:r>
              </a:p>
              <a:p>
                <a:r>
                  <a:rPr lang="en-GB" sz="1000" dirty="0"/>
                  <a:t>R:220</a:t>
                </a:r>
                <a:r>
                  <a:rPr lang="en-GB" sz="1000" baseline="0" dirty="0"/>
                  <a:t>  G:221  B:217</a:t>
                </a:r>
                <a:endParaRPr lang="en-US" sz="1000" dirty="0"/>
              </a:p>
            </p:txBody>
          </p:sp>
        </p:grpSp>
        <p:grpSp>
          <p:nvGrpSpPr>
            <p:cNvPr id="70" name="Group 27"/>
            <p:cNvGrpSpPr/>
            <p:nvPr userDrawn="1"/>
          </p:nvGrpSpPr>
          <p:grpSpPr>
            <a:xfrm>
              <a:off x="-2982575" y="2373330"/>
              <a:ext cx="2863476" cy="307777"/>
              <a:chOff x="-2928990" y="336738"/>
              <a:chExt cx="2643206" cy="307777"/>
            </a:xfrm>
          </p:grpSpPr>
          <p:sp>
            <p:nvSpPr>
              <p:cNvPr id="98" name="Rectangle 97"/>
              <p:cNvSpPr/>
              <p:nvPr userDrawn="1"/>
            </p:nvSpPr>
            <p:spPr>
              <a:xfrm>
                <a:off x="-2928990" y="33673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p:cNvSpPr txBox="1"/>
              <p:nvPr userDrawn="1"/>
            </p:nvSpPr>
            <p:spPr>
              <a:xfrm>
                <a:off x="-2500362" y="336738"/>
                <a:ext cx="2214578" cy="307777"/>
              </a:xfrm>
              <a:prstGeom prst="rect">
                <a:avLst/>
              </a:prstGeom>
              <a:noFill/>
            </p:spPr>
            <p:txBody>
              <a:bodyPr wrap="square" lIns="0" tIns="0" rIns="0" bIns="0" rtlCol="0">
                <a:spAutoFit/>
              </a:bodyPr>
              <a:lstStyle/>
              <a:p>
                <a:r>
                  <a:rPr lang="en-GB" sz="1000" dirty="0"/>
                  <a:t>Pea green</a:t>
                </a:r>
              </a:p>
              <a:p>
                <a:r>
                  <a:rPr lang="en-GB" sz="1000" dirty="0"/>
                  <a:t>R:121</a:t>
                </a:r>
                <a:r>
                  <a:rPr lang="en-GB" sz="1000" baseline="0" dirty="0"/>
                  <a:t>  G:163  B:42</a:t>
                </a:r>
                <a:endParaRPr lang="en-US" sz="1000" dirty="0"/>
              </a:p>
            </p:txBody>
          </p:sp>
        </p:grpSp>
        <p:grpSp>
          <p:nvGrpSpPr>
            <p:cNvPr id="71" name="Group 60"/>
            <p:cNvGrpSpPr/>
            <p:nvPr userDrawn="1"/>
          </p:nvGrpSpPr>
          <p:grpSpPr>
            <a:xfrm>
              <a:off x="-2982571" y="2784466"/>
              <a:ext cx="2863473" cy="307777"/>
              <a:chOff x="-2982571" y="2784466"/>
              <a:chExt cx="2863473" cy="307777"/>
            </a:xfrm>
          </p:grpSpPr>
          <p:sp>
            <p:nvSpPr>
              <p:cNvPr id="96" name="Rectangle 95"/>
              <p:cNvSpPr/>
              <p:nvPr userDrawn="1"/>
            </p:nvSpPr>
            <p:spPr>
              <a:xfrm>
                <a:off x="-2982571" y="278446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userDrawn="1"/>
            </p:nvSpPr>
            <p:spPr>
              <a:xfrm>
                <a:off x="-2518224" y="2784466"/>
                <a:ext cx="2399126" cy="307777"/>
              </a:xfrm>
              <a:prstGeom prst="rect">
                <a:avLst/>
              </a:prstGeom>
              <a:noFill/>
            </p:spPr>
            <p:txBody>
              <a:bodyPr wrap="square" lIns="0" tIns="0" rIns="0" bIns="0" rtlCol="0">
                <a:spAutoFit/>
              </a:bodyPr>
              <a:lstStyle/>
              <a:p>
                <a:r>
                  <a:rPr lang="en-GB" sz="1000" dirty="0"/>
                  <a:t>Forest green</a:t>
                </a:r>
              </a:p>
              <a:p>
                <a:r>
                  <a:rPr lang="en-GB" sz="1000" dirty="0"/>
                  <a:t>R:</a:t>
                </a:r>
                <a:r>
                  <a:rPr lang="en-GB" sz="1000" baseline="0" dirty="0"/>
                  <a:t>0 G:132  B:82</a:t>
                </a:r>
                <a:endParaRPr lang="en-US" sz="1000" dirty="0"/>
              </a:p>
            </p:txBody>
          </p:sp>
        </p:grpSp>
        <p:grpSp>
          <p:nvGrpSpPr>
            <p:cNvPr id="72" name="Group 33"/>
            <p:cNvGrpSpPr/>
            <p:nvPr userDrawn="1"/>
          </p:nvGrpSpPr>
          <p:grpSpPr>
            <a:xfrm>
              <a:off x="-2982575" y="3195602"/>
              <a:ext cx="2863476" cy="307777"/>
              <a:chOff x="-2928990" y="336738"/>
              <a:chExt cx="2643206" cy="307777"/>
            </a:xfrm>
          </p:grpSpPr>
          <p:sp>
            <p:nvSpPr>
              <p:cNvPr id="94" name="Rectangle 93"/>
              <p:cNvSpPr/>
              <p:nvPr userDrawn="1"/>
            </p:nvSpPr>
            <p:spPr>
              <a:xfrm>
                <a:off x="-2928990" y="33673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userDrawn="1"/>
            </p:nvSpPr>
            <p:spPr>
              <a:xfrm>
                <a:off x="-2500362" y="336738"/>
                <a:ext cx="2214578" cy="307777"/>
              </a:xfrm>
              <a:prstGeom prst="rect">
                <a:avLst/>
              </a:prstGeom>
              <a:noFill/>
            </p:spPr>
            <p:txBody>
              <a:bodyPr wrap="square" lIns="0" tIns="0" rIns="0" bIns="0" rtlCol="0">
                <a:spAutoFit/>
              </a:bodyPr>
              <a:lstStyle/>
              <a:p>
                <a:r>
                  <a:rPr lang="en-GB" sz="1000" dirty="0"/>
                  <a:t>Bottle green</a:t>
                </a:r>
              </a:p>
              <a:p>
                <a:r>
                  <a:rPr lang="en-GB" sz="1000" dirty="0"/>
                  <a:t>R:17</a:t>
                </a:r>
                <a:r>
                  <a:rPr lang="en-GB" sz="1000" baseline="0" dirty="0"/>
                  <a:t>  G:179  B:162</a:t>
                </a:r>
                <a:endParaRPr lang="en-US" sz="1000" dirty="0"/>
              </a:p>
            </p:txBody>
          </p:sp>
        </p:grpSp>
        <p:grpSp>
          <p:nvGrpSpPr>
            <p:cNvPr id="74" name="Group 63"/>
            <p:cNvGrpSpPr/>
            <p:nvPr userDrawn="1"/>
          </p:nvGrpSpPr>
          <p:grpSpPr>
            <a:xfrm>
              <a:off x="-2982571" y="3645024"/>
              <a:ext cx="2863473" cy="307777"/>
              <a:chOff x="-2982571" y="3645024"/>
              <a:chExt cx="2863473" cy="307777"/>
            </a:xfrm>
          </p:grpSpPr>
          <p:sp>
            <p:nvSpPr>
              <p:cNvPr id="90" name="Rectangle 89"/>
              <p:cNvSpPr/>
              <p:nvPr userDrawn="1"/>
            </p:nvSpPr>
            <p:spPr>
              <a:xfrm>
                <a:off x="-2982571" y="364502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userDrawn="1"/>
            </p:nvSpPr>
            <p:spPr>
              <a:xfrm>
                <a:off x="-2518224" y="3645024"/>
                <a:ext cx="2399126" cy="307777"/>
              </a:xfrm>
              <a:prstGeom prst="rect">
                <a:avLst/>
              </a:prstGeom>
              <a:noFill/>
            </p:spPr>
            <p:txBody>
              <a:bodyPr wrap="square" lIns="0" tIns="0" rIns="0" bIns="0" rtlCol="0">
                <a:spAutoFit/>
              </a:bodyPr>
              <a:lstStyle/>
              <a:p>
                <a:r>
                  <a:rPr lang="en-GB" sz="1000" dirty="0"/>
                  <a:t>Light blue</a:t>
                </a:r>
              </a:p>
              <a:p>
                <a:r>
                  <a:rPr lang="en-GB" sz="1000" dirty="0"/>
                  <a:t>R:124</a:t>
                </a:r>
                <a:r>
                  <a:rPr lang="en-GB" sz="1000" baseline="0" dirty="0"/>
                  <a:t>  G:179  B:225</a:t>
                </a:r>
                <a:endParaRPr lang="en-US" sz="1000" dirty="0"/>
              </a:p>
            </p:txBody>
          </p:sp>
        </p:grpSp>
        <p:grpSp>
          <p:nvGrpSpPr>
            <p:cNvPr id="75" name="Group 43"/>
            <p:cNvGrpSpPr/>
            <p:nvPr userDrawn="1"/>
          </p:nvGrpSpPr>
          <p:grpSpPr>
            <a:xfrm>
              <a:off x="-2982575" y="4056160"/>
              <a:ext cx="2863476" cy="307777"/>
              <a:chOff x="-2928990" y="-36112"/>
              <a:chExt cx="2643206" cy="307777"/>
            </a:xfrm>
          </p:grpSpPr>
          <p:sp>
            <p:nvSpPr>
              <p:cNvPr id="88" name="Rectangle 87"/>
              <p:cNvSpPr/>
              <p:nvPr userDrawn="1"/>
            </p:nvSpPr>
            <p:spPr>
              <a:xfrm>
                <a:off x="-2928990" y="-36112"/>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userDrawn="1"/>
            </p:nvSpPr>
            <p:spPr>
              <a:xfrm>
                <a:off x="-2500362" y="-36112"/>
                <a:ext cx="2214578" cy="307777"/>
              </a:xfrm>
              <a:prstGeom prst="rect">
                <a:avLst/>
              </a:prstGeom>
              <a:noFill/>
            </p:spPr>
            <p:txBody>
              <a:bodyPr wrap="square" lIns="0" tIns="0" rIns="0" bIns="0" rtlCol="0">
                <a:spAutoFit/>
              </a:bodyPr>
              <a:lstStyle/>
              <a:p>
                <a:r>
                  <a:rPr lang="en-GB" sz="1000" dirty="0"/>
                  <a:t>Violet</a:t>
                </a:r>
              </a:p>
              <a:p>
                <a:r>
                  <a:rPr lang="en-GB" sz="1000" dirty="0"/>
                  <a:t>R:128</a:t>
                </a:r>
                <a:r>
                  <a:rPr lang="en-GB" sz="1000" baseline="0" dirty="0"/>
                  <a:t>  G:118  B:207</a:t>
                </a:r>
                <a:endParaRPr lang="en-US" sz="1000" dirty="0"/>
              </a:p>
            </p:txBody>
          </p:sp>
        </p:grpSp>
        <p:grpSp>
          <p:nvGrpSpPr>
            <p:cNvPr id="76" name="Group 46"/>
            <p:cNvGrpSpPr/>
            <p:nvPr userDrawn="1"/>
          </p:nvGrpSpPr>
          <p:grpSpPr>
            <a:xfrm>
              <a:off x="-2982575" y="4467296"/>
              <a:ext cx="2863476" cy="307777"/>
              <a:chOff x="-2928990" y="-36112"/>
              <a:chExt cx="2643206" cy="307777"/>
            </a:xfrm>
          </p:grpSpPr>
          <p:sp>
            <p:nvSpPr>
              <p:cNvPr id="86" name="Rectangle 85"/>
              <p:cNvSpPr/>
              <p:nvPr userDrawn="1"/>
            </p:nvSpPr>
            <p:spPr>
              <a:xfrm>
                <a:off x="-2928990" y="-36112"/>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userDrawn="1"/>
            </p:nvSpPr>
            <p:spPr>
              <a:xfrm>
                <a:off x="-2500362" y="-36112"/>
                <a:ext cx="2214578" cy="307777"/>
              </a:xfrm>
              <a:prstGeom prst="rect">
                <a:avLst/>
              </a:prstGeom>
              <a:noFill/>
            </p:spPr>
            <p:txBody>
              <a:bodyPr wrap="square" lIns="0" tIns="0" rIns="0" bIns="0" rtlCol="0">
                <a:spAutoFit/>
              </a:bodyPr>
              <a:lstStyle/>
              <a:p>
                <a:r>
                  <a:rPr lang="en-GB" sz="1000" dirty="0"/>
                  <a:t>Purple</a:t>
                </a:r>
              </a:p>
              <a:p>
                <a:r>
                  <a:rPr lang="en-GB" sz="1000" dirty="0"/>
                  <a:t>R:143</a:t>
                </a:r>
                <a:r>
                  <a:rPr lang="en-GB" sz="1000" baseline="0" dirty="0"/>
                  <a:t>  G:70  B:147</a:t>
                </a:r>
                <a:endParaRPr lang="en-US" sz="1000" dirty="0"/>
              </a:p>
            </p:txBody>
          </p:sp>
        </p:grpSp>
        <p:grpSp>
          <p:nvGrpSpPr>
            <p:cNvPr id="77" name="Group 49"/>
            <p:cNvGrpSpPr/>
            <p:nvPr userDrawn="1"/>
          </p:nvGrpSpPr>
          <p:grpSpPr>
            <a:xfrm>
              <a:off x="-2982575" y="5713511"/>
              <a:ext cx="2863476" cy="307777"/>
              <a:chOff x="-2928990" y="798967"/>
              <a:chExt cx="2643206" cy="307777"/>
            </a:xfrm>
          </p:grpSpPr>
          <p:sp>
            <p:nvSpPr>
              <p:cNvPr id="84" name="Rectangle 83"/>
              <p:cNvSpPr/>
              <p:nvPr userDrawn="1"/>
            </p:nvSpPr>
            <p:spPr>
              <a:xfrm>
                <a:off x="-2928990" y="798967"/>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userDrawn="1"/>
            </p:nvSpPr>
            <p:spPr>
              <a:xfrm>
                <a:off x="-2500362" y="798967"/>
                <a:ext cx="2214578" cy="307777"/>
              </a:xfrm>
              <a:prstGeom prst="rect">
                <a:avLst/>
              </a:prstGeom>
              <a:noFill/>
            </p:spPr>
            <p:txBody>
              <a:bodyPr wrap="square" lIns="0" tIns="0" rIns="0" bIns="0" rtlCol="0">
                <a:spAutoFit/>
              </a:bodyPr>
              <a:lstStyle/>
              <a:p>
                <a:r>
                  <a:rPr lang="en-GB" sz="1000" dirty="0" err="1"/>
                  <a:t>Fuscia</a:t>
                </a:r>
                <a:endParaRPr lang="en-GB" sz="1000" dirty="0"/>
              </a:p>
              <a:p>
                <a:r>
                  <a:rPr lang="en-GB" sz="1000" dirty="0"/>
                  <a:t>R:233</a:t>
                </a:r>
                <a:r>
                  <a:rPr lang="en-GB" sz="1000" baseline="0" dirty="0"/>
                  <a:t>  G:69  B:140</a:t>
                </a:r>
                <a:endParaRPr lang="en-US" sz="1000" dirty="0"/>
              </a:p>
            </p:txBody>
          </p:sp>
        </p:grpSp>
        <p:grpSp>
          <p:nvGrpSpPr>
            <p:cNvPr id="78" name="Group 52"/>
            <p:cNvGrpSpPr/>
            <p:nvPr userDrawn="1"/>
          </p:nvGrpSpPr>
          <p:grpSpPr>
            <a:xfrm>
              <a:off x="-2982575" y="5281463"/>
              <a:ext cx="2863476" cy="307777"/>
              <a:chOff x="-2928990" y="-44217"/>
              <a:chExt cx="2643206" cy="307777"/>
            </a:xfrm>
          </p:grpSpPr>
          <p:sp>
            <p:nvSpPr>
              <p:cNvPr id="82" name="Rectangle 81"/>
              <p:cNvSpPr/>
              <p:nvPr userDrawn="1"/>
            </p:nvSpPr>
            <p:spPr>
              <a:xfrm>
                <a:off x="-2928990" y="-44217"/>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userDrawn="1"/>
            </p:nvSpPr>
            <p:spPr>
              <a:xfrm>
                <a:off x="-2500362" y="-44217"/>
                <a:ext cx="2214578" cy="307777"/>
              </a:xfrm>
              <a:prstGeom prst="rect">
                <a:avLst/>
              </a:prstGeom>
              <a:noFill/>
            </p:spPr>
            <p:txBody>
              <a:bodyPr wrap="square" lIns="0" tIns="0" rIns="0" bIns="0" rtlCol="0">
                <a:spAutoFit/>
              </a:bodyPr>
              <a:lstStyle/>
              <a:p>
                <a:r>
                  <a:rPr lang="en-GB" sz="1000" dirty="0"/>
                  <a:t>Red</a:t>
                </a:r>
              </a:p>
              <a:p>
                <a:r>
                  <a:rPr lang="en-GB" sz="1000" dirty="0"/>
                  <a:t>R:200</a:t>
                </a:r>
                <a:r>
                  <a:rPr lang="en-GB" sz="1000" baseline="0" dirty="0"/>
                  <a:t>  G:30  B:69</a:t>
                </a:r>
                <a:endParaRPr lang="en-US" sz="1000" dirty="0"/>
              </a:p>
            </p:txBody>
          </p:sp>
        </p:grpSp>
        <p:grpSp>
          <p:nvGrpSpPr>
            <p:cNvPr id="79" name="Group 55"/>
            <p:cNvGrpSpPr/>
            <p:nvPr userDrawn="1"/>
          </p:nvGrpSpPr>
          <p:grpSpPr>
            <a:xfrm>
              <a:off x="-2982575" y="6145559"/>
              <a:ext cx="2863476" cy="307777"/>
              <a:chOff x="-2928990" y="408746"/>
              <a:chExt cx="2643206" cy="307777"/>
            </a:xfrm>
          </p:grpSpPr>
          <p:sp>
            <p:nvSpPr>
              <p:cNvPr id="80" name="Rectangle 79"/>
              <p:cNvSpPr/>
              <p:nvPr userDrawn="1"/>
            </p:nvSpPr>
            <p:spPr>
              <a:xfrm>
                <a:off x="-2928990" y="408746"/>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userDrawn="1"/>
            </p:nvSpPr>
            <p:spPr>
              <a:xfrm>
                <a:off x="-2500362" y="408746"/>
                <a:ext cx="2214578" cy="307777"/>
              </a:xfrm>
              <a:prstGeom prst="rect">
                <a:avLst/>
              </a:prstGeom>
              <a:noFill/>
            </p:spPr>
            <p:txBody>
              <a:bodyPr wrap="square" lIns="0" tIns="0" rIns="0" bIns="0" rtlCol="0">
                <a:spAutoFit/>
              </a:bodyPr>
              <a:lstStyle/>
              <a:p>
                <a:r>
                  <a:rPr lang="en-GB" sz="1000" dirty="0"/>
                  <a:t>Orange</a:t>
                </a:r>
              </a:p>
              <a:p>
                <a:r>
                  <a:rPr lang="en-GB" sz="1000" dirty="0"/>
                  <a:t>R:238</a:t>
                </a:r>
                <a:r>
                  <a:rPr lang="en-GB" sz="1000" baseline="0" dirty="0"/>
                  <a:t>  G:116  B:29</a:t>
                </a:r>
                <a:endParaRPr lang="en-US" sz="1000" dirty="0"/>
              </a:p>
            </p:txBody>
          </p:sp>
        </p:grpSp>
      </p:grpSp>
      <p:sp>
        <p:nvSpPr>
          <p:cNvPr id="57" name="Rectangle 56">
            <a:extLst>
              <a:ext uri="{FF2B5EF4-FFF2-40B4-BE49-F238E27FC236}">
                <a16:creationId xmlns:a16="http://schemas.microsoft.com/office/drawing/2014/main" id="{13806877-BA01-4216-88CE-219A8CE4A280}"/>
              </a:ext>
            </a:extLst>
          </p:cNvPr>
          <p:cNvSpPr/>
          <p:nvPr userDrawn="1"/>
        </p:nvSpPr>
        <p:spPr>
          <a:xfrm>
            <a:off x="-2977008" y="4869160"/>
            <a:ext cx="309565" cy="285752"/>
          </a:xfrm>
          <a:prstGeom prst="rect">
            <a:avLst/>
          </a:prstGeom>
          <a:solidFill>
            <a:srgbClr val="952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7A47EF7E-4961-40F5-A2E0-ED88A6A0CF09}"/>
              </a:ext>
            </a:extLst>
          </p:cNvPr>
          <p:cNvSpPr txBox="1"/>
          <p:nvPr userDrawn="1"/>
        </p:nvSpPr>
        <p:spPr>
          <a:xfrm>
            <a:off x="-2512661" y="4869160"/>
            <a:ext cx="2399129" cy="307777"/>
          </a:xfrm>
          <a:prstGeom prst="rect">
            <a:avLst/>
          </a:prstGeom>
          <a:noFill/>
        </p:spPr>
        <p:txBody>
          <a:bodyPr wrap="square" lIns="0" tIns="0" rIns="0" bIns="0" rtlCol="0">
            <a:spAutoFit/>
          </a:bodyPr>
          <a:lstStyle/>
          <a:p>
            <a:r>
              <a:rPr lang="en-GB" sz="1000" dirty="0"/>
              <a:t>Plum</a:t>
            </a:r>
          </a:p>
          <a:p>
            <a:r>
              <a:rPr lang="en-GB" sz="1000" dirty="0"/>
              <a:t>R:149</a:t>
            </a:r>
            <a:r>
              <a:rPr lang="en-GB" sz="1000" baseline="0" dirty="0"/>
              <a:t>  G:46  B:100</a:t>
            </a:r>
            <a:endParaRPr lang="en-US" sz="1000" dirty="0"/>
          </a:p>
        </p:txBody>
      </p:sp>
    </p:spTree>
    <p:extLst>
      <p:ext uri="{BB962C8B-B14F-4D97-AF65-F5344CB8AC3E}">
        <p14:creationId xmlns:p14="http://schemas.microsoft.com/office/powerpoint/2010/main" val="1890430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24" algn="l" rtl="0" eaLnBrk="1" fontAlgn="base" hangingPunct="1">
        <a:spcBef>
          <a:spcPct val="0"/>
        </a:spcBef>
        <a:spcAft>
          <a:spcPct val="0"/>
        </a:spcAft>
        <a:defRPr sz="3200">
          <a:solidFill>
            <a:srgbClr val="D9AB16"/>
          </a:solidFill>
          <a:latin typeface="Arial" charset="0"/>
          <a:cs typeface="Arial" charset="0"/>
        </a:defRPr>
      </a:lvl6pPr>
      <a:lvl7pPr marL="914446" algn="l" rtl="0" eaLnBrk="1" fontAlgn="base" hangingPunct="1">
        <a:spcBef>
          <a:spcPct val="0"/>
        </a:spcBef>
        <a:spcAft>
          <a:spcPct val="0"/>
        </a:spcAft>
        <a:defRPr sz="3200">
          <a:solidFill>
            <a:srgbClr val="D9AB16"/>
          </a:solidFill>
          <a:latin typeface="Arial" charset="0"/>
          <a:cs typeface="Arial" charset="0"/>
        </a:defRPr>
      </a:lvl7pPr>
      <a:lvl8pPr marL="1371668" algn="l" rtl="0" eaLnBrk="1" fontAlgn="base" hangingPunct="1">
        <a:spcBef>
          <a:spcPct val="0"/>
        </a:spcBef>
        <a:spcAft>
          <a:spcPct val="0"/>
        </a:spcAft>
        <a:defRPr sz="3200">
          <a:solidFill>
            <a:srgbClr val="D9AB16"/>
          </a:solidFill>
          <a:latin typeface="Arial" charset="0"/>
          <a:cs typeface="Arial" charset="0"/>
        </a:defRPr>
      </a:lvl8pPr>
      <a:lvl9pPr marL="1828892" algn="l" rtl="0" eaLnBrk="1" fontAlgn="base" hangingPunct="1">
        <a:spcBef>
          <a:spcPct val="0"/>
        </a:spcBef>
        <a:spcAft>
          <a:spcPct val="0"/>
        </a:spcAft>
        <a:defRPr sz="3200">
          <a:solidFill>
            <a:srgbClr val="D9AB16"/>
          </a:solidFill>
          <a:latin typeface="Arial" charset="0"/>
          <a:cs typeface="Arial" charset="0"/>
        </a:defRPr>
      </a:lvl9pPr>
    </p:titleStyle>
    <p:bodyStyle>
      <a:lvl1pPr marL="269889" indent="-269889" algn="l" rtl="0" eaLnBrk="1" fontAlgn="base" hangingPunct="1">
        <a:spcBef>
          <a:spcPct val="50000"/>
        </a:spcBef>
        <a:spcAft>
          <a:spcPct val="0"/>
        </a:spcAft>
        <a:buClr>
          <a:schemeClr val="accent1"/>
        </a:buClr>
        <a:buChar char="•"/>
        <a:defRPr sz="2000">
          <a:solidFill>
            <a:srgbClr val="3F4548"/>
          </a:solidFill>
          <a:latin typeface="+mn-lt"/>
          <a:ea typeface="+mn-ea"/>
          <a:cs typeface="+mn-cs"/>
        </a:defRPr>
      </a:lvl1pPr>
      <a:lvl2pPr marL="717586" indent="-268301" algn="l" rtl="0" eaLnBrk="1" fontAlgn="base" hangingPunct="1">
        <a:spcBef>
          <a:spcPct val="50000"/>
        </a:spcBef>
        <a:spcAft>
          <a:spcPct val="0"/>
        </a:spcAft>
        <a:buClr>
          <a:schemeClr val="accent1"/>
        </a:buClr>
        <a:buChar char="–"/>
        <a:defRPr sz="1800">
          <a:solidFill>
            <a:srgbClr val="3F4548"/>
          </a:solidFill>
          <a:latin typeface="+mn-lt"/>
          <a:cs typeface="+mn-cs"/>
        </a:defRPr>
      </a:lvl2pPr>
      <a:lvl3pPr marL="1071617" indent="-174633" algn="l" rtl="0" eaLnBrk="1" fontAlgn="base" hangingPunct="1">
        <a:spcBef>
          <a:spcPct val="50000"/>
        </a:spcBef>
        <a:spcAft>
          <a:spcPct val="0"/>
        </a:spcAft>
        <a:buClr>
          <a:schemeClr val="accent1"/>
        </a:buClr>
        <a:buChar char="•"/>
        <a:defRPr sz="1600">
          <a:solidFill>
            <a:srgbClr val="3F4548"/>
          </a:solidFill>
          <a:latin typeface="+mn-lt"/>
          <a:cs typeface="+mn-cs"/>
        </a:defRPr>
      </a:lvl3pPr>
      <a:lvl4pPr marL="1433585" indent="-182573" algn="l" rtl="0" eaLnBrk="1" fontAlgn="base" hangingPunct="1">
        <a:spcBef>
          <a:spcPct val="50000"/>
        </a:spcBef>
        <a:spcAft>
          <a:spcPct val="0"/>
        </a:spcAft>
        <a:buClr>
          <a:schemeClr val="accent1"/>
        </a:buClr>
        <a:buChar char="–"/>
        <a:defRPr sz="1400">
          <a:solidFill>
            <a:srgbClr val="3F4548"/>
          </a:solidFill>
          <a:latin typeface="+mn-lt"/>
          <a:cs typeface="+mn-cs"/>
        </a:defRPr>
      </a:lvl4pPr>
      <a:lvl5pPr marL="1792377" indent="-176222" algn="l" rtl="0" eaLnBrk="1" fontAlgn="base" hangingPunct="1">
        <a:spcBef>
          <a:spcPct val="50000"/>
        </a:spcBef>
        <a:spcAft>
          <a:spcPct val="0"/>
        </a:spcAft>
        <a:buClr>
          <a:schemeClr val="accent1"/>
        </a:buClr>
        <a:buFont typeface="Arial" pitchFamily="34" charset="0"/>
        <a:buChar char="•"/>
        <a:defRPr sz="1200">
          <a:solidFill>
            <a:srgbClr val="3F4548"/>
          </a:solidFill>
          <a:latin typeface="+mn-lt"/>
          <a:cs typeface="+mn-cs"/>
        </a:defRPr>
      </a:lvl5pPr>
      <a:lvl6pPr marL="2249600" indent="-176222"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823" indent="-176222"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4046" indent="-176222"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269" indent="-176222"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4"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2"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5"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527055" y="1557338"/>
            <a:ext cx="11055349"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527054" y="6410325"/>
            <a:ext cx="2688166"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0D5A5B80-4E0E-41F8-BFF5-504EC24C412E}" type="datetime4">
              <a:rPr lang="en-GB" smtClean="0"/>
              <a:pPr/>
              <a:t>22 July 2024</a:t>
            </a:fld>
            <a:endParaRPr lang="en-GB"/>
          </a:p>
        </p:txBody>
      </p:sp>
      <p:sp>
        <p:nvSpPr>
          <p:cNvPr id="1029" name="Rectangle 5"/>
          <p:cNvSpPr>
            <a:spLocks noGrp="1" noChangeArrowheads="1"/>
          </p:cNvSpPr>
          <p:nvPr>
            <p:ph type="ftr" sz="quarter" idx="3"/>
          </p:nvPr>
        </p:nvSpPr>
        <p:spPr bwMode="auto">
          <a:xfrm>
            <a:off x="3215223" y="6410325"/>
            <a:ext cx="745277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10801353" y="6402396"/>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a:p>
        </p:txBody>
      </p:sp>
      <p:sp>
        <p:nvSpPr>
          <p:cNvPr id="1031" name="Line 7"/>
          <p:cNvSpPr>
            <a:spLocks noChangeShapeType="1"/>
          </p:cNvSpPr>
          <p:nvPr/>
        </p:nvSpPr>
        <p:spPr bwMode="auto">
          <a:xfrm>
            <a:off x="624423"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0" name="Picture 2" descr="E:\Pants Work\Current Work\Actuaries 2011\Logos all\IFOA Logo\Lanscape - Standard\WMF logos\IFOA_logo_L_RGB.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9906000" y="5563121"/>
            <a:ext cx="1656184"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userDrawn="1"/>
        </p:nvGrpSpPr>
        <p:grpSpPr>
          <a:xfrm>
            <a:off x="-3137354" y="0"/>
            <a:ext cx="3018256"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userDrawn="1"/>
          </p:nvSpPr>
          <p:spPr>
            <a:xfrm>
              <a:off x="-2982572" y="99308"/>
              <a:ext cx="2839661" cy="153888"/>
            </a:xfrm>
            <a:prstGeom prst="rect">
              <a:avLst/>
            </a:prstGeom>
            <a:noFill/>
          </p:spPr>
          <p:txBody>
            <a:bodyPr wrap="square" lIns="0" tIns="0" rIns="0" bIns="0" rtlCol="0">
              <a:spAutoFit/>
            </a:bodyPr>
            <a:lstStyle/>
            <a:p>
              <a:r>
                <a:rPr lang="en-GB" sz="1000" b="1">
                  <a:solidFill>
                    <a:schemeClr val="accent2"/>
                  </a:solidFill>
                </a:rPr>
                <a:t>Colour</a:t>
              </a:r>
              <a:r>
                <a:rPr lang="en-GB" sz="1000" b="1" baseline="0">
                  <a:solidFill>
                    <a:schemeClr val="accent2"/>
                  </a:solidFill>
                </a:rPr>
                <a:t> palette for PowerPoint presentations</a:t>
              </a:r>
              <a:endParaRPr lang="en-US" sz="1000" b="1">
                <a:solidFill>
                  <a:schemeClr val="accent2"/>
                </a:solidFill>
              </a:endParaRPr>
            </a:p>
          </p:txBody>
        </p:sp>
        <p:grpSp>
          <p:nvGrpSpPr>
            <p:cNvPr id="64" name="Group 58"/>
            <p:cNvGrpSpPr/>
            <p:nvPr userDrawn="1"/>
          </p:nvGrpSpPr>
          <p:grpSpPr>
            <a:xfrm>
              <a:off x="-2982571" y="476672"/>
              <a:ext cx="2863473" cy="307777"/>
              <a:chOff x="-2982571" y="476672"/>
              <a:chExt cx="2863473" cy="307777"/>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a:t>Dark blue</a:t>
                </a:r>
              </a:p>
              <a:p>
                <a:r>
                  <a:rPr lang="en-GB" sz="1000"/>
                  <a:t>R:17</a:t>
                </a:r>
                <a:r>
                  <a:rPr lang="en-GB" sz="1000" baseline="0"/>
                  <a:t>  G:52  B:88</a:t>
                </a:r>
                <a:endParaRPr lang="en-US" sz="1000"/>
              </a:p>
            </p:txBody>
          </p:sp>
        </p:grpSp>
        <p:grpSp>
          <p:nvGrpSpPr>
            <p:cNvPr id="65" name="Group 13"/>
            <p:cNvGrpSpPr/>
            <p:nvPr userDrawn="1"/>
          </p:nvGrpSpPr>
          <p:grpSpPr>
            <a:xfrm>
              <a:off x="-2982575" y="882170"/>
              <a:ext cx="2863476" cy="307777"/>
              <a:chOff x="-2928990" y="365095"/>
              <a:chExt cx="2643206" cy="307777"/>
            </a:xfrm>
          </p:grpSpPr>
          <p:sp>
            <p:nvSpPr>
              <p:cNvPr id="104" name="Rectangle 14"/>
              <p:cNvSpPr/>
              <p:nvPr userDrawn="1"/>
            </p:nvSpPr>
            <p:spPr>
              <a:xfrm>
                <a:off x="-2928990" y="365095"/>
                <a:ext cx="285752" cy="285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a:t>Gold</a:t>
                </a:r>
              </a:p>
              <a:p>
                <a:r>
                  <a:rPr lang="en-GB" sz="1000"/>
                  <a:t>R:217</a:t>
                </a:r>
                <a:r>
                  <a:rPr lang="en-GB" sz="1000" baseline="0"/>
                  <a:t>  G:171  B:22</a:t>
                </a:r>
                <a:endParaRPr lang="en-US" sz="800"/>
              </a:p>
            </p:txBody>
          </p:sp>
        </p:grpSp>
        <p:grpSp>
          <p:nvGrpSpPr>
            <p:cNvPr id="66" name="Group 16"/>
            <p:cNvGrpSpPr/>
            <p:nvPr userDrawn="1"/>
          </p:nvGrpSpPr>
          <p:grpSpPr>
            <a:xfrm>
              <a:off x="-2982575" y="1277829"/>
              <a:ext cx="2863476" cy="307777"/>
              <a:chOff x="-2928990" y="63509"/>
              <a:chExt cx="2643206" cy="307777"/>
            </a:xfrm>
          </p:grpSpPr>
          <p:sp>
            <p:nvSpPr>
              <p:cNvPr id="102" name="Rectangle 17"/>
              <p:cNvSpPr/>
              <p:nvPr userDrawn="1"/>
            </p:nvSpPr>
            <p:spPr>
              <a:xfrm>
                <a:off x="-2928990" y="63509"/>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a:t>Mid blue</a:t>
                </a:r>
              </a:p>
              <a:p>
                <a:r>
                  <a:rPr lang="en-GB" sz="1000"/>
                  <a:t>R:64</a:t>
                </a:r>
                <a:r>
                  <a:rPr lang="en-GB" sz="1000" baseline="0"/>
                  <a:t>  G:150  B:184</a:t>
                </a:r>
                <a:endParaRPr lang="en-US" sz="1000"/>
              </a:p>
            </p:txBody>
          </p:sp>
        </p:grpSp>
        <p:sp>
          <p:nvSpPr>
            <p:cNvPr id="67" name="TextBox 66"/>
            <p:cNvSpPr txBox="1"/>
            <p:nvPr userDrawn="1"/>
          </p:nvSpPr>
          <p:spPr>
            <a:xfrm>
              <a:off x="-2982571" y="2122984"/>
              <a:ext cx="2399126" cy="153888"/>
            </a:xfrm>
            <a:prstGeom prst="rect">
              <a:avLst/>
            </a:prstGeom>
            <a:noFill/>
          </p:spPr>
          <p:txBody>
            <a:bodyPr wrap="square" lIns="0" tIns="0" rIns="0" bIns="0" rtlCol="0">
              <a:spAutoFit/>
            </a:bodyPr>
            <a:lstStyle/>
            <a:p>
              <a:r>
                <a:rPr lang="en-GB" sz="1000" b="1">
                  <a:solidFill>
                    <a:schemeClr val="accent1"/>
                  </a:solidFill>
                </a:rPr>
                <a:t>Secondary colour palette</a:t>
              </a:r>
              <a:endParaRPr lang="en-US" sz="1000" b="1">
                <a:solidFill>
                  <a:schemeClr val="accent1"/>
                </a:solidFill>
              </a:endParaRPr>
            </a:p>
          </p:txBody>
        </p:sp>
        <p:sp>
          <p:nvSpPr>
            <p:cNvPr id="68" name="TextBox 6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a:solidFill>
                    <a:schemeClr val="accent1"/>
                  </a:solidFill>
                </a:rPr>
                <a:t>Primary colour palette</a:t>
              </a:r>
              <a:endParaRPr lang="en-US" sz="1000" b="1">
                <a:solidFill>
                  <a:schemeClr val="accent1"/>
                </a:solidFill>
              </a:endParaRPr>
            </a:p>
          </p:txBody>
        </p:sp>
        <p:grpSp>
          <p:nvGrpSpPr>
            <p:cNvPr id="69" name="Group 24"/>
            <p:cNvGrpSpPr/>
            <p:nvPr userDrawn="1"/>
          </p:nvGrpSpPr>
          <p:grpSpPr>
            <a:xfrm>
              <a:off x="-2982575" y="1688965"/>
              <a:ext cx="2863476" cy="307777"/>
              <a:chOff x="-2928990" y="63509"/>
              <a:chExt cx="2643206" cy="307777"/>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userDrawn="1"/>
            </p:nvSpPr>
            <p:spPr>
              <a:xfrm>
                <a:off x="-2500362" y="63509"/>
                <a:ext cx="2214578" cy="307777"/>
              </a:xfrm>
              <a:prstGeom prst="rect">
                <a:avLst/>
              </a:prstGeom>
              <a:noFill/>
            </p:spPr>
            <p:txBody>
              <a:bodyPr wrap="square" lIns="0" tIns="0" rIns="0" bIns="0" rtlCol="0">
                <a:spAutoFit/>
              </a:bodyPr>
              <a:lstStyle/>
              <a:p>
                <a:r>
                  <a:rPr lang="en-GB" sz="1000"/>
                  <a:t>Light grey</a:t>
                </a:r>
              </a:p>
              <a:p>
                <a:r>
                  <a:rPr lang="en-GB" sz="1000"/>
                  <a:t>R:220</a:t>
                </a:r>
                <a:r>
                  <a:rPr lang="en-GB" sz="1000" baseline="0"/>
                  <a:t>  G:221  B:217</a:t>
                </a:r>
                <a:endParaRPr lang="en-US" sz="1000"/>
              </a:p>
            </p:txBody>
          </p:sp>
        </p:grpSp>
        <p:grpSp>
          <p:nvGrpSpPr>
            <p:cNvPr id="70" name="Group 27"/>
            <p:cNvGrpSpPr/>
            <p:nvPr userDrawn="1"/>
          </p:nvGrpSpPr>
          <p:grpSpPr>
            <a:xfrm>
              <a:off x="-2982575" y="2373330"/>
              <a:ext cx="2863476" cy="307777"/>
              <a:chOff x="-2928990" y="336738"/>
              <a:chExt cx="2643206" cy="307777"/>
            </a:xfrm>
          </p:grpSpPr>
          <p:sp>
            <p:nvSpPr>
              <p:cNvPr id="98" name="Rectangle 97"/>
              <p:cNvSpPr/>
              <p:nvPr userDrawn="1"/>
            </p:nvSpPr>
            <p:spPr>
              <a:xfrm>
                <a:off x="-2928990" y="33673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userDrawn="1"/>
            </p:nvSpPr>
            <p:spPr>
              <a:xfrm>
                <a:off x="-2500362" y="336738"/>
                <a:ext cx="2214578" cy="307777"/>
              </a:xfrm>
              <a:prstGeom prst="rect">
                <a:avLst/>
              </a:prstGeom>
              <a:noFill/>
            </p:spPr>
            <p:txBody>
              <a:bodyPr wrap="square" lIns="0" tIns="0" rIns="0" bIns="0" rtlCol="0">
                <a:spAutoFit/>
              </a:bodyPr>
              <a:lstStyle/>
              <a:p>
                <a:r>
                  <a:rPr lang="en-GB" sz="1000"/>
                  <a:t>Pea green</a:t>
                </a:r>
              </a:p>
              <a:p>
                <a:r>
                  <a:rPr lang="en-GB" sz="1000"/>
                  <a:t>R:121</a:t>
                </a:r>
                <a:r>
                  <a:rPr lang="en-GB" sz="1000" baseline="0"/>
                  <a:t>  G:163  B:42</a:t>
                </a:r>
                <a:endParaRPr lang="en-US" sz="1000"/>
              </a:p>
            </p:txBody>
          </p:sp>
        </p:grpSp>
        <p:grpSp>
          <p:nvGrpSpPr>
            <p:cNvPr id="71" name="Group 60"/>
            <p:cNvGrpSpPr/>
            <p:nvPr userDrawn="1"/>
          </p:nvGrpSpPr>
          <p:grpSpPr>
            <a:xfrm>
              <a:off x="-2982571" y="2784466"/>
              <a:ext cx="2863473" cy="307777"/>
              <a:chOff x="-2982571" y="2784466"/>
              <a:chExt cx="2863473" cy="307777"/>
            </a:xfrm>
          </p:grpSpPr>
          <p:sp>
            <p:nvSpPr>
              <p:cNvPr id="96" name="Rectangle 95"/>
              <p:cNvSpPr/>
              <p:nvPr userDrawn="1"/>
            </p:nvSpPr>
            <p:spPr>
              <a:xfrm>
                <a:off x="-2982571" y="278446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userDrawn="1"/>
            </p:nvSpPr>
            <p:spPr>
              <a:xfrm>
                <a:off x="-2518224" y="2784466"/>
                <a:ext cx="2399126" cy="307777"/>
              </a:xfrm>
              <a:prstGeom prst="rect">
                <a:avLst/>
              </a:prstGeom>
              <a:noFill/>
            </p:spPr>
            <p:txBody>
              <a:bodyPr wrap="square" lIns="0" tIns="0" rIns="0" bIns="0" rtlCol="0">
                <a:spAutoFit/>
              </a:bodyPr>
              <a:lstStyle/>
              <a:p>
                <a:r>
                  <a:rPr lang="en-GB" sz="1000"/>
                  <a:t>Forest green</a:t>
                </a:r>
              </a:p>
              <a:p>
                <a:r>
                  <a:rPr lang="en-GB" sz="1000"/>
                  <a:t>R:</a:t>
                </a:r>
                <a:r>
                  <a:rPr lang="en-GB" sz="1000" baseline="0"/>
                  <a:t>0 G:132  B:82</a:t>
                </a:r>
                <a:endParaRPr lang="en-US" sz="1000"/>
              </a:p>
            </p:txBody>
          </p:sp>
        </p:grpSp>
        <p:grpSp>
          <p:nvGrpSpPr>
            <p:cNvPr id="72" name="Group 33"/>
            <p:cNvGrpSpPr/>
            <p:nvPr userDrawn="1"/>
          </p:nvGrpSpPr>
          <p:grpSpPr>
            <a:xfrm>
              <a:off x="-2982575" y="3195602"/>
              <a:ext cx="2863476" cy="307777"/>
              <a:chOff x="-2928990" y="336738"/>
              <a:chExt cx="2643206" cy="307777"/>
            </a:xfrm>
          </p:grpSpPr>
          <p:sp>
            <p:nvSpPr>
              <p:cNvPr id="94" name="Rectangle 93"/>
              <p:cNvSpPr/>
              <p:nvPr userDrawn="1"/>
            </p:nvSpPr>
            <p:spPr>
              <a:xfrm>
                <a:off x="-2928990" y="33673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userDrawn="1"/>
            </p:nvSpPr>
            <p:spPr>
              <a:xfrm>
                <a:off x="-2500362" y="336738"/>
                <a:ext cx="2214578" cy="307777"/>
              </a:xfrm>
              <a:prstGeom prst="rect">
                <a:avLst/>
              </a:prstGeom>
              <a:noFill/>
            </p:spPr>
            <p:txBody>
              <a:bodyPr wrap="square" lIns="0" tIns="0" rIns="0" bIns="0" rtlCol="0">
                <a:spAutoFit/>
              </a:bodyPr>
              <a:lstStyle/>
              <a:p>
                <a:r>
                  <a:rPr lang="en-GB" sz="1000"/>
                  <a:t>Bottle green</a:t>
                </a:r>
              </a:p>
              <a:p>
                <a:r>
                  <a:rPr lang="en-GB" sz="1000"/>
                  <a:t>R:17</a:t>
                </a:r>
                <a:r>
                  <a:rPr lang="en-GB" sz="1000" baseline="0"/>
                  <a:t>  G:179  B:162</a:t>
                </a:r>
                <a:endParaRPr lang="en-US" sz="1000"/>
              </a:p>
            </p:txBody>
          </p:sp>
        </p:grpSp>
        <p:grpSp>
          <p:nvGrpSpPr>
            <p:cNvPr id="74" name="Group 63"/>
            <p:cNvGrpSpPr/>
            <p:nvPr userDrawn="1"/>
          </p:nvGrpSpPr>
          <p:grpSpPr>
            <a:xfrm>
              <a:off x="-2982571" y="3645024"/>
              <a:ext cx="2863473" cy="307777"/>
              <a:chOff x="-2982571" y="3645024"/>
              <a:chExt cx="2863473" cy="307777"/>
            </a:xfrm>
          </p:grpSpPr>
          <p:sp>
            <p:nvSpPr>
              <p:cNvPr id="90" name="Rectangle 89"/>
              <p:cNvSpPr/>
              <p:nvPr userDrawn="1"/>
            </p:nvSpPr>
            <p:spPr>
              <a:xfrm>
                <a:off x="-2982571" y="364502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userDrawn="1"/>
            </p:nvSpPr>
            <p:spPr>
              <a:xfrm>
                <a:off x="-2518224" y="3645024"/>
                <a:ext cx="2399126" cy="307777"/>
              </a:xfrm>
              <a:prstGeom prst="rect">
                <a:avLst/>
              </a:prstGeom>
              <a:noFill/>
            </p:spPr>
            <p:txBody>
              <a:bodyPr wrap="square" lIns="0" tIns="0" rIns="0" bIns="0" rtlCol="0">
                <a:spAutoFit/>
              </a:bodyPr>
              <a:lstStyle/>
              <a:p>
                <a:r>
                  <a:rPr lang="en-GB" sz="1000"/>
                  <a:t>Light blue</a:t>
                </a:r>
              </a:p>
              <a:p>
                <a:r>
                  <a:rPr lang="en-GB" sz="1000"/>
                  <a:t>R:124</a:t>
                </a:r>
                <a:r>
                  <a:rPr lang="en-GB" sz="1000" baseline="0"/>
                  <a:t>  G:179  B:225</a:t>
                </a:r>
                <a:endParaRPr lang="en-US" sz="1000"/>
              </a:p>
            </p:txBody>
          </p:sp>
        </p:grpSp>
        <p:grpSp>
          <p:nvGrpSpPr>
            <p:cNvPr id="75" name="Group 43"/>
            <p:cNvGrpSpPr/>
            <p:nvPr userDrawn="1"/>
          </p:nvGrpSpPr>
          <p:grpSpPr>
            <a:xfrm>
              <a:off x="-2982575" y="4056160"/>
              <a:ext cx="2863476" cy="307777"/>
              <a:chOff x="-2928990" y="-36112"/>
              <a:chExt cx="2643206" cy="307777"/>
            </a:xfrm>
          </p:grpSpPr>
          <p:sp>
            <p:nvSpPr>
              <p:cNvPr id="88" name="Rectangle 87"/>
              <p:cNvSpPr/>
              <p:nvPr userDrawn="1"/>
            </p:nvSpPr>
            <p:spPr>
              <a:xfrm>
                <a:off x="-2928990" y="-36112"/>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userDrawn="1"/>
            </p:nvSpPr>
            <p:spPr>
              <a:xfrm>
                <a:off x="-2500362" y="-36112"/>
                <a:ext cx="2214578" cy="307777"/>
              </a:xfrm>
              <a:prstGeom prst="rect">
                <a:avLst/>
              </a:prstGeom>
              <a:noFill/>
            </p:spPr>
            <p:txBody>
              <a:bodyPr wrap="square" lIns="0" tIns="0" rIns="0" bIns="0" rtlCol="0">
                <a:spAutoFit/>
              </a:bodyPr>
              <a:lstStyle/>
              <a:p>
                <a:r>
                  <a:rPr lang="en-GB" sz="1000"/>
                  <a:t>Violet</a:t>
                </a:r>
              </a:p>
              <a:p>
                <a:r>
                  <a:rPr lang="en-GB" sz="1000"/>
                  <a:t>R:128</a:t>
                </a:r>
                <a:r>
                  <a:rPr lang="en-GB" sz="1000" baseline="0"/>
                  <a:t>  G:118  B:207</a:t>
                </a:r>
                <a:endParaRPr lang="en-US" sz="1000"/>
              </a:p>
            </p:txBody>
          </p:sp>
        </p:grpSp>
        <p:grpSp>
          <p:nvGrpSpPr>
            <p:cNvPr id="76" name="Group 46"/>
            <p:cNvGrpSpPr/>
            <p:nvPr userDrawn="1"/>
          </p:nvGrpSpPr>
          <p:grpSpPr>
            <a:xfrm>
              <a:off x="-2982575" y="4467296"/>
              <a:ext cx="2863476" cy="307777"/>
              <a:chOff x="-2928990" y="-36112"/>
              <a:chExt cx="2643206" cy="307777"/>
            </a:xfrm>
          </p:grpSpPr>
          <p:sp>
            <p:nvSpPr>
              <p:cNvPr id="86" name="Rectangle 85"/>
              <p:cNvSpPr/>
              <p:nvPr userDrawn="1"/>
            </p:nvSpPr>
            <p:spPr>
              <a:xfrm>
                <a:off x="-2928990" y="-36112"/>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userDrawn="1"/>
            </p:nvSpPr>
            <p:spPr>
              <a:xfrm>
                <a:off x="-2500362" y="-36112"/>
                <a:ext cx="2214578" cy="307777"/>
              </a:xfrm>
              <a:prstGeom prst="rect">
                <a:avLst/>
              </a:prstGeom>
              <a:noFill/>
            </p:spPr>
            <p:txBody>
              <a:bodyPr wrap="square" lIns="0" tIns="0" rIns="0" bIns="0" rtlCol="0">
                <a:spAutoFit/>
              </a:bodyPr>
              <a:lstStyle/>
              <a:p>
                <a:r>
                  <a:rPr lang="en-GB" sz="1000"/>
                  <a:t>Purple</a:t>
                </a:r>
              </a:p>
              <a:p>
                <a:r>
                  <a:rPr lang="en-GB" sz="1000"/>
                  <a:t>R:143</a:t>
                </a:r>
                <a:r>
                  <a:rPr lang="en-GB" sz="1000" baseline="0"/>
                  <a:t>  G:70  B:147</a:t>
                </a:r>
                <a:endParaRPr lang="en-US" sz="1000"/>
              </a:p>
            </p:txBody>
          </p:sp>
        </p:grpSp>
        <p:grpSp>
          <p:nvGrpSpPr>
            <p:cNvPr id="77" name="Group 49"/>
            <p:cNvGrpSpPr/>
            <p:nvPr userDrawn="1"/>
          </p:nvGrpSpPr>
          <p:grpSpPr>
            <a:xfrm>
              <a:off x="-2982575" y="5713511"/>
              <a:ext cx="2863476" cy="307777"/>
              <a:chOff x="-2928990" y="798967"/>
              <a:chExt cx="2643206" cy="307777"/>
            </a:xfrm>
          </p:grpSpPr>
          <p:sp>
            <p:nvSpPr>
              <p:cNvPr id="84" name="Rectangle 83"/>
              <p:cNvSpPr/>
              <p:nvPr userDrawn="1"/>
            </p:nvSpPr>
            <p:spPr>
              <a:xfrm>
                <a:off x="-2928990" y="798967"/>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userDrawn="1"/>
            </p:nvSpPr>
            <p:spPr>
              <a:xfrm>
                <a:off x="-2500362" y="798967"/>
                <a:ext cx="2214578" cy="307777"/>
              </a:xfrm>
              <a:prstGeom prst="rect">
                <a:avLst/>
              </a:prstGeom>
              <a:noFill/>
            </p:spPr>
            <p:txBody>
              <a:bodyPr wrap="square" lIns="0" tIns="0" rIns="0" bIns="0" rtlCol="0">
                <a:spAutoFit/>
              </a:bodyPr>
              <a:lstStyle/>
              <a:p>
                <a:r>
                  <a:rPr lang="en-GB" sz="1000" err="1"/>
                  <a:t>Fuscia</a:t>
                </a:r>
                <a:endParaRPr lang="en-GB" sz="1000"/>
              </a:p>
              <a:p>
                <a:r>
                  <a:rPr lang="en-GB" sz="1000"/>
                  <a:t>R:233</a:t>
                </a:r>
                <a:r>
                  <a:rPr lang="en-GB" sz="1000" baseline="0"/>
                  <a:t>  G:69  B:140</a:t>
                </a:r>
                <a:endParaRPr lang="en-US" sz="1000"/>
              </a:p>
            </p:txBody>
          </p:sp>
        </p:grpSp>
        <p:grpSp>
          <p:nvGrpSpPr>
            <p:cNvPr id="78" name="Group 52"/>
            <p:cNvGrpSpPr/>
            <p:nvPr userDrawn="1"/>
          </p:nvGrpSpPr>
          <p:grpSpPr>
            <a:xfrm>
              <a:off x="-2982575" y="5281463"/>
              <a:ext cx="2863476" cy="307777"/>
              <a:chOff x="-2928990" y="-44217"/>
              <a:chExt cx="2643206" cy="307777"/>
            </a:xfrm>
          </p:grpSpPr>
          <p:sp>
            <p:nvSpPr>
              <p:cNvPr id="82" name="Rectangle 81"/>
              <p:cNvSpPr/>
              <p:nvPr userDrawn="1"/>
            </p:nvSpPr>
            <p:spPr>
              <a:xfrm>
                <a:off x="-2928990" y="-44217"/>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userDrawn="1"/>
            </p:nvSpPr>
            <p:spPr>
              <a:xfrm>
                <a:off x="-2500362" y="-44217"/>
                <a:ext cx="2214578" cy="307777"/>
              </a:xfrm>
              <a:prstGeom prst="rect">
                <a:avLst/>
              </a:prstGeom>
              <a:noFill/>
            </p:spPr>
            <p:txBody>
              <a:bodyPr wrap="square" lIns="0" tIns="0" rIns="0" bIns="0" rtlCol="0">
                <a:spAutoFit/>
              </a:bodyPr>
              <a:lstStyle/>
              <a:p>
                <a:r>
                  <a:rPr lang="en-GB" sz="1000"/>
                  <a:t>Red</a:t>
                </a:r>
              </a:p>
              <a:p>
                <a:r>
                  <a:rPr lang="en-GB" sz="1000"/>
                  <a:t>R:200</a:t>
                </a:r>
                <a:r>
                  <a:rPr lang="en-GB" sz="1000" baseline="0"/>
                  <a:t>  G:30  B:69</a:t>
                </a:r>
                <a:endParaRPr lang="en-US" sz="1000"/>
              </a:p>
            </p:txBody>
          </p:sp>
        </p:grpSp>
        <p:grpSp>
          <p:nvGrpSpPr>
            <p:cNvPr id="79" name="Group 55"/>
            <p:cNvGrpSpPr/>
            <p:nvPr userDrawn="1"/>
          </p:nvGrpSpPr>
          <p:grpSpPr>
            <a:xfrm>
              <a:off x="-2982575" y="6145559"/>
              <a:ext cx="2863476" cy="307777"/>
              <a:chOff x="-2928990" y="408746"/>
              <a:chExt cx="2643206" cy="307777"/>
            </a:xfrm>
          </p:grpSpPr>
          <p:sp>
            <p:nvSpPr>
              <p:cNvPr id="80" name="Rectangle 79"/>
              <p:cNvSpPr/>
              <p:nvPr userDrawn="1"/>
            </p:nvSpPr>
            <p:spPr>
              <a:xfrm>
                <a:off x="-2928990" y="408746"/>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userDrawn="1"/>
            </p:nvSpPr>
            <p:spPr>
              <a:xfrm>
                <a:off x="-2500362" y="408746"/>
                <a:ext cx="2214578" cy="307777"/>
              </a:xfrm>
              <a:prstGeom prst="rect">
                <a:avLst/>
              </a:prstGeom>
              <a:noFill/>
            </p:spPr>
            <p:txBody>
              <a:bodyPr wrap="square" lIns="0" tIns="0" rIns="0" bIns="0" rtlCol="0">
                <a:spAutoFit/>
              </a:bodyPr>
              <a:lstStyle/>
              <a:p>
                <a:r>
                  <a:rPr lang="en-GB" sz="1000"/>
                  <a:t>Orange</a:t>
                </a:r>
              </a:p>
              <a:p>
                <a:r>
                  <a:rPr lang="en-GB" sz="1000"/>
                  <a:t>R:238</a:t>
                </a:r>
                <a:r>
                  <a:rPr lang="en-GB" sz="1000" baseline="0"/>
                  <a:t>  G:116  B:29</a:t>
                </a:r>
                <a:endParaRPr lang="en-US" sz="1000"/>
              </a:p>
            </p:txBody>
          </p:sp>
        </p:grpSp>
      </p:grpSp>
      <p:sp>
        <p:nvSpPr>
          <p:cNvPr id="57" name="Rectangle 56">
            <a:extLst>
              <a:ext uri="{FF2B5EF4-FFF2-40B4-BE49-F238E27FC236}">
                <a16:creationId xmlns:a16="http://schemas.microsoft.com/office/drawing/2014/main" id="{13806877-BA01-4216-88CE-219A8CE4A280}"/>
              </a:ext>
            </a:extLst>
          </p:cNvPr>
          <p:cNvSpPr/>
          <p:nvPr userDrawn="1"/>
        </p:nvSpPr>
        <p:spPr>
          <a:xfrm>
            <a:off x="-2977008" y="4869160"/>
            <a:ext cx="309565" cy="285752"/>
          </a:xfrm>
          <a:prstGeom prst="rect">
            <a:avLst/>
          </a:prstGeom>
          <a:solidFill>
            <a:srgbClr val="952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A47EF7E-4961-40F5-A2E0-ED88A6A0CF09}"/>
              </a:ext>
            </a:extLst>
          </p:cNvPr>
          <p:cNvSpPr txBox="1"/>
          <p:nvPr userDrawn="1"/>
        </p:nvSpPr>
        <p:spPr>
          <a:xfrm>
            <a:off x="-2512661" y="4869160"/>
            <a:ext cx="2399129" cy="307777"/>
          </a:xfrm>
          <a:prstGeom prst="rect">
            <a:avLst/>
          </a:prstGeom>
          <a:noFill/>
        </p:spPr>
        <p:txBody>
          <a:bodyPr wrap="square" lIns="0" tIns="0" rIns="0" bIns="0" rtlCol="0">
            <a:spAutoFit/>
          </a:bodyPr>
          <a:lstStyle/>
          <a:p>
            <a:r>
              <a:rPr lang="en-GB" sz="1000"/>
              <a:t>Plum</a:t>
            </a:r>
          </a:p>
          <a:p>
            <a:r>
              <a:rPr lang="en-GB" sz="1000"/>
              <a:t>R:149</a:t>
            </a:r>
            <a:r>
              <a:rPr lang="en-GB" sz="1000" baseline="0"/>
              <a:t>  G:46  B:100</a:t>
            </a:r>
            <a:endParaRPr lang="en-US" sz="1000"/>
          </a:p>
        </p:txBody>
      </p:sp>
    </p:spTree>
    <p:extLst>
      <p:ext uri="{BB962C8B-B14F-4D97-AF65-F5344CB8AC3E}">
        <p14:creationId xmlns:p14="http://schemas.microsoft.com/office/powerpoint/2010/main" val="29244647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24" algn="l" rtl="0" eaLnBrk="1" fontAlgn="base" hangingPunct="1">
        <a:spcBef>
          <a:spcPct val="0"/>
        </a:spcBef>
        <a:spcAft>
          <a:spcPct val="0"/>
        </a:spcAft>
        <a:defRPr sz="3200">
          <a:solidFill>
            <a:srgbClr val="D9AB16"/>
          </a:solidFill>
          <a:latin typeface="Arial" charset="0"/>
          <a:cs typeface="Arial" charset="0"/>
        </a:defRPr>
      </a:lvl6pPr>
      <a:lvl7pPr marL="914446" algn="l" rtl="0" eaLnBrk="1" fontAlgn="base" hangingPunct="1">
        <a:spcBef>
          <a:spcPct val="0"/>
        </a:spcBef>
        <a:spcAft>
          <a:spcPct val="0"/>
        </a:spcAft>
        <a:defRPr sz="3200">
          <a:solidFill>
            <a:srgbClr val="D9AB16"/>
          </a:solidFill>
          <a:latin typeface="Arial" charset="0"/>
          <a:cs typeface="Arial" charset="0"/>
        </a:defRPr>
      </a:lvl7pPr>
      <a:lvl8pPr marL="1371668" algn="l" rtl="0" eaLnBrk="1" fontAlgn="base" hangingPunct="1">
        <a:spcBef>
          <a:spcPct val="0"/>
        </a:spcBef>
        <a:spcAft>
          <a:spcPct val="0"/>
        </a:spcAft>
        <a:defRPr sz="3200">
          <a:solidFill>
            <a:srgbClr val="D9AB16"/>
          </a:solidFill>
          <a:latin typeface="Arial" charset="0"/>
          <a:cs typeface="Arial" charset="0"/>
        </a:defRPr>
      </a:lvl8pPr>
      <a:lvl9pPr marL="1828892" algn="l" rtl="0" eaLnBrk="1" fontAlgn="base" hangingPunct="1">
        <a:spcBef>
          <a:spcPct val="0"/>
        </a:spcBef>
        <a:spcAft>
          <a:spcPct val="0"/>
        </a:spcAft>
        <a:defRPr sz="3200">
          <a:solidFill>
            <a:srgbClr val="D9AB16"/>
          </a:solidFill>
          <a:latin typeface="Arial" charset="0"/>
          <a:cs typeface="Arial" charset="0"/>
        </a:defRPr>
      </a:lvl9pPr>
    </p:titleStyle>
    <p:bodyStyle>
      <a:lvl1pPr marL="269889" indent="-269889" algn="l" rtl="0" eaLnBrk="1" fontAlgn="base" hangingPunct="1">
        <a:spcBef>
          <a:spcPct val="50000"/>
        </a:spcBef>
        <a:spcAft>
          <a:spcPct val="0"/>
        </a:spcAft>
        <a:buClr>
          <a:schemeClr val="accent1"/>
        </a:buClr>
        <a:buChar char="•"/>
        <a:defRPr sz="2000">
          <a:solidFill>
            <a:srgbClr val="3F4548"/>
          </a:solidFill>
          <a:latin typeface="+mn-lt"/>
          <a:ea typeface="+mn-ea"/>
          <a:cs typeface="+mn-cs"/>
        </a:defRPr>
      </a:lvl1pPr>
      <a:lvl2pPr marL="717586" indent="-268301" algn="l" rtl="0" eaLnBrk="1" fontAlgn="base" hangingPunct="1">
        <a:spcBef>
          <a:spcPct val="50000"/>
        </a:spcBef>
        <a:spcAft>
          <a:spcPct val="0"/>
        </a:spcAft>
        <a:buClr>
          <a:schemeClr val="accent1"/>
        </a:buClr>
        <a:buChar char="–"/>
        <a:defRPr sz="1800">
          <a:solidFill>
            <a:srgbClr val="3F4548"/>
          </a:solidFill>
          <a:latin typeface="+mn-lt"/>
          <a:cs typeface="+mn-cs"/>
        </a:defRPr>
      </a:lvl2pPr>
      <a:lvl3pPr marL="1071617" indent="-174633" algn="l" rtl="0" eaLnBrk="1" fontAlgn="base" hangingPunct="1">
        <a:spcBef>
          <a:spcPct val="50000"/>
        </a:spcBef>
        <a:spcAft>
          <a:spcPct val="0"/>
        </a:spcAft>
        <a:buClr>
          <a:schemeClr val="accent1"/>
        </a:buClr>
        <a:buChar char="•"/>
        <a:defRPr sz="1600">
          <a:solidFill>
            <a:srgbClr val="3F4548"/>
          </a:solidFill>
          <a:latin typeface="+mn-lt"/>
          <a:cs typeface="+mn-cs"/>
        </a:defRPr>
      </a:lvl3pPr>
      <a:lvl4pPr marL="1433585" indent="-182573" algn="l" rtl="0" eaLnBrk="1" fontAlgn="base" hangingPunct="1">
        <a:spcBef>
          <a:spcPct val="50000"/>
        </a:spcBef>
        <a:spcAft>
          <a:spcPct val="0"/>
        </a:spcAft>
        <a:buClr>
          <a:schemeClr val="accent1"/>
        </a:buClr>
        <a:buChar char="–"/>
        <a:defRPr sz="1400">
          <a:solidFill>
            <a:srgbClr val="3F4548"/>
          </a:solidFill>
          <a:latin typeface="+mn-lt"/>
          <a:cs typeface="+mn-cs"/>
        </a:defRPr>
      </a:lvl4pPr>
      <a:lvl5pPr marL="1792377" indent="-176222" algn="l" rtl="0" eaLnBrk="1" fontAlgn="base" hangingPunct="1">
        <a:spcBef>
          <a:spcPct val="50000"/>
        </a:spcBef>
        <a:spcAft>
          <a:spcPct val="0"/>
        </a:spcAft>
        <a:buClr>
          <a:schemeClr val="accent1"/>
        </a:buClr>
        <a:buFont typeface="Arial" pitchFamily="34" charset="0"/>
        <a:buChar char="•"/>
        <a:defRPr sz="1200">
          <a:solidFill>
            <a:srgbClr val="3F4548"/>
          </a:solidFill>
          <a:latin typeface="+mn-lt"/>
          <a:cs typeface="+mn-cs"/>
        </a:defRPr>
      </a:lvl5pPr>
      <a:lvl6pPr marL="2249600" indent="-176222"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823" indent="-176222"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4046" indent="-176222"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269" indent="-176222"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4"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2"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s://www.learningeverest.com/go-beyond-theory-with-the-70-20-10-model/"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dirty="0"/>
              <a:t>CPD and Reflective Practice</a:t>
            </a:r>
            <a:br>
              <a:rPr lang="en-GB" dirty="0"/>
            </a:br>
            <a:endParaRPr lang="en-GB" dirty="0"/>
          </a:p>
        </p:txBody>
      </p:sp>
      <p:sp>
        <p:nvSpPr>
          <p:cNvPr id="2051" name="Rectangle 3"/>
          <p:cNvSpPr>
            <a:spLocks noGrp="1" noChangeArrowheads="1"/>
          </p:cNvSpPr>
          <p:nvPr>
            <p:ph type="subTitle" idx="1"/>
          </p:nvPr>
        </p:nvSpPr>
        <p:spPr>
          <a:xfrm>
            <a:off x="527056" y="2708279"/>
            <a:ext cx="7675696" cy="1296789"/>
          </a:xfrm>
        </p:spPr>
        <p:txBody>
          <a:bodyPr/>
          <a:lstStyle/>
          <a:p>
            <a:endParaRPr lang="en-GB" dirty="0"/>
          </a:p>
          <a:p>
            <a:r>
              <a:rPr lang="en-GB" dirty="0"/>
              <a:t> </a:t>
            </a:r>
          </a:p>
          <a:p>
            <a:r>
              <a:rPr lang="en-GB" dirty="0"/>
              <a:t>Caoimhe McDonagh</a:t>
            </a:r>
          </a:p>
          <a:p>
            <a:r>
              <a:rPr lang="en-GB" dirty="0"/>
              <a:t>CPD and Reflective Practice Manager</a:t>
            </a:r>
          </a:p>
          <a:p>
            <a:endParaRPr lang="en-GB" dirty="0"/>
          </a:p>
          <a:p>
            <a:endParaRPr lang="en-GB" dirty="0"/>
          </a:p>
        </p:txBody>
      </p:sp>
      <p:sp>
        <p:nvSpPr>
          <p:cNvPr id="4" name="Rectangle 4"/>
          <p:cNvSpPr>
            <a:spLocks noGrp="1" noChangeArrowheads="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C36042-36A8-4BFE-AA02-9C8C8E058928}" type="datetime3">
              <a:rPr kumimoji="0" lang="en-US" sz="1200" b="0" i="0" u="none" strike="noStrike" kern="1200" cap="none" spc="0" normalizeH="0" baseline="0" noProof="0" smtClean="0">
                <a:ln>
                  <a:noFill/>
                </a:ln>
                <a:solidFill>
                  <a:prstClr val="white"/>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85FD-B423-4372-B386-83D41C0717D2}"/>
              </a:ext>
            </a:extLst>
          </p:cNvPr>
          <p:cNvSpPr>
            <a:spLocks noGrp="1"/>
          </p:cNvSpPr>
          <p:nvPr>
            <p:ph type="ctrTitle"/>
          </p:nvPr>
        </p:nvSpPr>
        <p:spPr/>
        <p:txBody>
          <a:bodyPr/>
          <a:lstStyle/>
          <a:p>
            <a:r>
              <a:rPr lang="en-GB" dirty="0"/>
              <a:t>Reflective Practice Discussion (RPD) with an Appropriate Person  </a:t>
            </a:r>
          </a:p>
        </p:txBody>
      </p:sp>
      <p:sp>
        <p:nvSpPr>
          <p:cNvPr id="4" name="Date Placeholder 3">
            <a:extLst>
              <a:ext uri="{FF2B5EF4-FFF2-40B4-BE49-F238E27FC236}">
                <a16:creationId xmlns:a16="http://schemas.microsoft.com/office/drawing/2014/main" id="{9078DFF9-8FEA-40C5-B83A-8C459DFF1D2D}"/>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F363BBC-EBE8-4624-8BE5-0DEEF2B31FB3}" type="datetime3">
              <a:rPr kumimoji="0" lang="en-US" sz="1200" b="0" i="0" u="none" strike="noStrike" kern="1200" cap="none" spc="0" normalizeH="0" baseline="0" noProof="0" smtClean="0">
                <a:ln>
                  <a:noFill/>
                </a:ln>
                <a:solidFill>
                  <a:prstClr val="white"/>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2658971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97768"/>
            <a:ext cx="11055349" cy="1143000"/>
          </a:xfrm>
        </p:spPr>
        <p:txBody>
          <a:bodyPr/>
          <a:lstStyle/>
          <a:p>
            <a:r>
              <a:rPr lang="en-GB" dirty="0"/>
              <a:t>RPD with an Appropriate Person </a:t>
            </a:r>
          </a:p>
        </p:txBody>
      </p:sp>
      <p:sp>
        <p:nvSpPr>
          <p:cNvPr id="3" name="Content Placeholder 2"/>
          <p:cNvSpPr>
            <a:spLocks noGrp="1"/>
          </p:cNvSpPr>
          <p:nvPr>
            <p:ph idx="1"/>
          </p:nvPr>
        </p:nvSpPr>
        <p:spPr>
          <a:xfrm>
            <a:off x="508825" y="1485260"/>
            <a:ext cx="11137898" cy="4751982"/>
          </a:xfrm>
        </p:spPr>
        <p:txBody>
          <a:bodyPr/>
          <a:lstStyle/>
          <a:p>
            <a:r>
              <a:rPr lang="en-GB" sz="2200" dirty="0"/>
              <a:t>As part of the </a:t>
            </a:r>
            <a:r>
              <a:rPr lang="en-GB" sz="2200" dirty="0" err="1"/>
              <a:t>IFoA</a:t>
            </a:r>
            <a:r>
              <a:rPr lang="en-GB" sz="2200" dirty="0"/>
              <a:t> CPD scheme members should carry out a Reflective Practice Discussion with an ‘Appropriate Person' of their choosing each CPD year</a:t>
            </a:r>
          </a:p>
          <a:p>
            <a:r>
              <a:rPr lang="en-GB" sz="2400" dirty="0"/>
              <a:t>The Scheme defines an Appropriate Person as “An individual identified by the Member, who understands the nature of the Member’s Actuarial Work, their development and their Learning Outcomes. Such an individual could be a peer, a colleague, a line manager or a volunteer of the </a:t>
            </a:r>
            <a:r>
              <a:rPr lang="en-GB" sz="2400" dirty="0" err="1"/>
              <a:t>IFoA</a:t>
            </a:r>
            <a:r>
              <a:rPr lang="en-GB" sz="2400" dirty="0"/>
              <a:t>, amongst others.”   </a:t>
            </a:r>
            <a:endParaRPr lang="en-GB" sz="2200" dirty="0"/>
          </a:p>
          <a:p>
            <a:r>
              <a:rPr lang="en-GB" sz="2200" dirty="0"/>
              <a:t>The aim of an RPD is to allow the member to reflect on how their CPD activities have helped to meet their learning objectives for the year, and how they have applied what was learnt </a:t>
            </a:r>
          </a:p>
          <a:p>
            <a:endParaRPr lang="en-GB" sz="1800" dirty="0"/>
          </a:p>
          <a:p>
            <a:pPr marL="0" indent="0">
              <a:buNone/>
            </a:pPr>
            <a:r>
              <a:rPr lang="en-GB" sz="1800" dirty="0"/>
              <a:t> </a:t>
            </a:r>
          </a:p>
          <a:p>
            <a:endParaRPr lang="en-GB" sz="1800" b="1"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0063741-CA0F-4988-B710-864DEAB19BBB}" type="datetime3">
              <a:rPr kumimoji="0" lang="en-US"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dirty="0">
              <a:ln>
                <a:noFill/>
              </a:ln>
              <a:solidFill>
                <a:srgbClr val="3F4548"/>
              </a:solidFill>
              <a:effectLst/>
              <a:uLnTx/>
              <a:uFillTx/>
              <a:latin typeface="Arial"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Tree>
    <p:extLst>
      <p:ext uri="{BB962C8B-B14F-4D97-AF65-F5344CB8AC3E}">
        <p14:creationId xmlns:p14="http://schemas.microsoft.com/office/powerpoint/2010/main" val="1953192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7C41FA-453E-AA9A-8D6A-93C78D2C35BC}"/>
              </a:ext>
            </a:extLst>
          </p:cNvPr>
          <p:cNvSpPr>
            <a:spLocks noGrp="1"/>
          </p:cNvSpPr>
          <p:nvPr>
            <p:ph type="dt" sz="half" idx="10"/>
          </p:nvPr>
        </p:nvSpPr>
        <p:spPr>
          <a:xfrm>
            <a:off x="527054" y="6410325"/>
            <a:ext cx="2688166" cy="331788"/>
          </a:xfrm>
        </p:spPr>
        <p:txBody>
          <a:bodyPr wrap="square"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3071BF0-DA33-4C52-90F4-27A20DC8CC7F}" type="datetime3">
              <a:rPr kumimoji="0" lang="en-US" sz="1200" b="0" i="0" u="none" strike="noStrike" kern="1200" cap="none" spc="0" normalizeH="0" baseline="0" noProof="0" smtClean="0">
                <a:ln>
                  <a:noFill/>
                </a:ln>
                <a:solidFill>
                  <a:srgbClr val="3F454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600"/>
                </a:spcAft>
                <a:buClrTx/>
                <a:buSzTx/>
                <a:buFontTx/>
                <a:buNone/>
                <a:tabLst/>
                <a:defRPr/>
              </a:pPr>
              <a:t>22 July 2024</a:t>
            </a:fld>
            <a:endParaRPr kumimoji="0" lang="en-GB" sz="1200" b="0" i="0" u="none" strike="noStrike" kern="1200" cap="none" spc="0" normalizeH="0" baseline="0" noProof="0">
              <a:ln>
                <a:noFill/>
              </a:ln>
              <a:solidFill>
                <a:srgbClr val="3F4548"/>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399B5229-0FD4-1730-4E22-E9A0C78D0CB3}"/>
              </a:ext>
            </a:extLst>
          </p:cNvPr>
          <p:cNvSpPr>
            <a:spLocks noGrp="1"/>
          </p:cNvSpPr>
          <p:nvPr>
            <p:ph type="sldNum" sz="quarter" idx="12"/>
          </p:nvPr>
        </p:nvSpPr>
        <p:spPr>
          <a:xfrm>
            <a:off x="10801353" y="6402396"/>
            <a:ext cx="863600" cy="339725"/>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GB" sz="1200" b="0" i="0" u="none" strike="noStrike" kern="1200" cap="none" spc="0" normalizeH="0" baseline="0" noProof="0">
              <a:ln>
                <a:noFill/>
              </a:ln>
              <a:solidFill>
                <a:srgbClr val="3F4548"/>
              </a:solidFill>
              <a:effectLst/>
              <a:uLnTx/>
              <a:uFillTx/>
              <a:latin typeface="Arial"/>
              <a:ea typeface="+mn-ea"/>
              <a:cs typeface="Arial"/>
            </a:endParaRPr>
          </a:p>
        </p:txBody>
      </p:sp>
      <p:graphicFrame>
        <p:nvGraphicFramePr>
          <p:cNvPr id="7" name="Content Placeholder 2">
            <a:extLst>
              <a:ext uri="{FF2B5EF4-FFF2-40B4-BE49-F238E27FC236}">
                <a16:creationId xmlns:a16="http://schemas.microsoft.com/office/drawing/2014/main" id="{ED22D9AF-962A-64A8-1851-F3D8F2B716ED}"/>
              </a:ext>
            </a:extLst>
          </p:cNvPr>
          <p:cNvGraphicFramePr>
            <a:graphicFrameLocks noGrp="1"/>
          </p:cNvGraphicFramePr>
          <p:nvPr>
            <p:ph idx="1"/>
            <p:extLst>
              <p:ext uri="{D42A27DB-BD31-4B8C-83A1-F6EECF244321}">
                <p14:modId xmlns:p14="http://schemas.microsoft.com/office/powerpoint/2010/main" val="726971963"/>
              </p:ext>
            </p:extLst>
          </p:nvPr>
        </p:nvGraphicFramePr>
        <p:xfrm>
          <a:off x="-576407" y="1130803"/>
          <a:ext cx="1224136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75C44AF-4788-0EE9-0347-4D54CC28C2A2}"/>
              </a:ext>
            </a:extLst>
          </p:cNvPr>
          <p:cNvSpPr txBox="1"/>
          <p:nvPr/>
        </p:nvSpPr>
        <p:spPr>
          <a:xfrm>
            <a:off x="5991027" y="4094972"/>
            <a:ext cx="2880320" cy="2031325"/>
          </a:xfrm>
          <a:prstGeom prst="rect">
            <a:avLst/>
          </a:prstGeom>
          <a:solidFill>
            <a:srgbClr val="2F50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Arial"/>
              </a:rPr>
              <a:t>NEXT STEPS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Would other areas could you look in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Will you take a different approach when planning your CPD in the future?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What type of CPD activities do you favor or are most fruitful for you?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Does your CPD log capture your real learning? </a:t>
            </a:r>
            <a:endParaRPr kumimoji="0" lang="en-GB"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a:extLst>
              <a:ext uri="{FF2B5EF4-FFF2-40B4-BE49-F238E27FC236}">
                <a16:creationId xmlns:a16="http://schemas.microsoft.com/office/drawing/2014/main" id="{0F39A50B-71DC-A8CC-7040-17C19CAA7015}"/>
              </a:ext>
            </a:extLst>
          </p:cNvPr>
          <p:cNvSpPr txBox="1"/>
          <p:nvPr/>
        </p:nvSpPr>
        <p:spPr>
          <a:xfrm>
            <a:off x="366762" y="362371"/>
            <a:ext cx="114584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9CC8"/>
                </a:solidFill>
                <a:effectLst/>
                <a:uLnTx/>
                <a:uFillTx/>
                <a:latin typeface="Arial"/>
                <a:ea typeface="+mn-ea"/>
                <a:cs typeface="Arial"/>
              </a:rPr>
              <a:t>Possible Questions to use during RPDs: </a:t>
            </a:r>
            <a:endParaRPr kumimoji="0" lang="en-GB" sz="3200" b="1" i="0" u="none" strike="noStrike" kern="1200" cap="none" spc="0" normalizeH="0" baseline="0" noProof="0" dirty="0">
              <a:ln>
                <a:noFill/>
              </a:ln>
              <a:solidFill>
                <a:srgbClr val="009CC8"/>
              </a:solidFill>
              <a:effectLst/>
              <a:uLnTx/>
              <a:uFillTx/>
              <a:latin typeface="Arial"/>
              <a:ea typeface="+mn-ea"/>
              <a:cs typeface="Arial"/>
            </a:endParaRPr>
          </a:p>
        </p:txBody>
      </p:sp>
    </p:spTree>
    <p:extLst>
      <p:ext uri="{BB962C8B-B14F-4D97-AF65-F5344CB8AC3E}">
        <p14:creationId xmlns:p14="http://schemas.microsoft.com/office/powerpoint/2010/main" val="375613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85FD-B423-4372-B386-83D41C0717D2}"/>
              </a:ext>
            </a:extLst>
          </p:cNvPr>
          <p:cNvSpPr>
            <a:spLocks noGrp="1"/>
          </p:cNvSpPr>
          <p:nvPr>
            <p:ph type="ctrTitle"/>
          </p:nvPr>
        </p:nvSpPr>
        <p:spPr/>
        <p:txBody>
          <a:bodyPr/>
          <a:lstStyle/>
          <a:p>
            <a:r>
              <a:rPr lang="en-GB" dirty="0"/>
              <a:t>Reflective Practice Discussion (RPD) with the </a:t>
            </a:r>
            <a:r>
              <a:rPr lang="en-GB" dirty="0" err="1"/>
              <a:t>IFoA</a:t>
            </a:r>
            <a:r>
              <a:rPr lang="en-GB" dirty="0"/>
              <a:t>   </a:t>
            </a:r>
          </a:p>
        </p:txBody>
      </p:sp>
      <p:sp>
        <p:nvSpPr>
          <p:cNvPr id="4" name="Date Placeholder 3">
            <a:extLst>
              <a:ext uri="{FF2B5EF4-FFF2-40B4-BE49-F238E27FC236}">
                <a16:creationId xmlns:a16="http://schemas.microsoft.com/office/drawing/2014/main" id="{9078DFF9-8FEA-40C5-B83A-8C459DFF1D2D}"/>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0FA133B-86E7-46E9-AD58-C3809EE8DEED}" type="datetime3">
              <a:rPr kumimoji="0" lang="en-US" sz="1200" b="0" i="0" u="none" strike="noStrike" kern="1200" cap="none" spc="0" normalizeH="0" baseline="0" noProof="0" smtClean="0">
                <a:ln>
                  <a:noFill/>
                </a:ln>
                <a:solidFill>
                  <a:prstClr val="white"/>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3192134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97768"/>
            <a:ext cx="11055349" cy="1143000"/>
          </a:xfrm>
        </p:spPr>
        <p:txBody>
          <a:bodyPr/>
          <a:lstStyle/>
          <a:p>
            <a:r>
              <a:rPr lang="en-GB" dirty="0"/>
              <a:t>RPD with the </a:t>
            </a:r>
            <a:r>
              <a:rPr lang="en-GB" dirty="0" err="1"/>
              <a:t>IFoA</a:t>
            </a:r>
            <a:r>
              <a:rPr lang="en-GB" dirty="0"/>
              <a:t> </a:t>
            </a:r>
          </a:p>
        </p:txBody>
      </p:sp>
      <p:sp>
        <p:nvSpPr>
          <p:cNvPr id="3" name="Content Placeholder 2"/>
          <p:cNvSpPr>
            <a:spLocks noGrp="1"/>
          </p:cNvSpPr>
          <p:nvPr>
            <p:ph idx="1"/>
          </p:nvPr>
        </p:nvSpPr>
        <p:spPr>
          <a:xfrm>
            <a:off x="508825" y="1485260"/>
            <a:ext cx="11137898" cy="4751982"/>
          </a:xfrm>
        </p:spPr>
        <p:txBody>
          <a:bodyPr/>
          <a:lstStyle/>
          <a:p>
            <a:r>
              <a:rPr lang="en-GB" sz="2200" dirty="0"/>
              <a:t>Each year a number of members will be selected to participate in a reflective practice discussion with the </a:t>
            </a:r>
            <a:r>
              <a:rPr lang="en-GB" sz="2200" dirty="0" err="1"/>
              <a:t>IFoA</a:t>
            </a:r>
            <a:r>
              <a:rPr lang="en-GB" sz="2200" dirty="0"/>
              <a:t>, this year a random selection process was adopted </a:t>
            </a:r>
          </a:p>
          <a:p>
            <a:r>
              <a:rPr lang="en-GB" sz="2200" dirty="0"/>
              <a:t>The aim of the discussion is to reflect upon the member’s learning: what they have done over the last year and how they are applying that in practice</a:t>
            </a:r>
          </a:p>
          <a:p>
            <a:r>
              <a:rPr lang="en-GB" sz="2200" dirty="0"/>
              <a:t>Members will reflect on their approach to CPD, how they chose relevant activities and how they identify or measure the success of a CPD activity  </a:t>
            </a:r>
          </a:p>
          <a:p>
            <a:r>
              <a:rPr lang="en-GB" sz="2200" dirty="0"/>
              <a:t>The discussions should also enable members to identify areas of focus for future learning </a:t>
            </a:r>
          </a:p>
          <a:p>
            <a:r>
              <a:rPr lang="en-GB" sz="2200" dirty="0"/>
              <a:t>The member will have the opportunity to request support, or seek advice and suggestions from the </a:t>
            </a:r>
            <a:r>
              <a:rPr lang="en-GB" sz="2200" dirty="0" err="1"/>
              <a:t>IFoA</a:t>
            </a:r>
            <a:endParaRPr lang="en-GB" sz="2200" dirty="0"/>
          </a:p>
          <a:p>
            <a:endParaRPr lang="en-GB" sz="1800" b="1"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9F350A7-C8E7-4297-9B64-B1FC98DBAD78}" type="datetime3">
              <a:rPr kumimoji="0" lang="en-US"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dirty="0">
              <a:ln>
                <a:noFill/>
              </a:ln>
              <a:solidFill>
                <a:srgbClr val="3F4548"/>
              </a:solidFill>
              <a:effectLst/>
              <a:uLnTx/>
              <a:uFillTx/>
              <a:latin typeface="Arial"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Tree>
    <p:extLst>
      <p:ext uri="{BB962C8B-B14F-4D97-AF65-F5344CB8AC3E}">
        <p14:creationId xmlns:p14="http://schemas.microsoft.com/office/powerpoint/2010/main" val="155500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97768"/>
            <a:ext cx="11055349" cy="1143000"/>
          </a:xfrm>
        </p:spPr>
        <p:txBody>
          <a:bodyPr/>
          <a:lstStyle/>
          <a:p>
            <a:r>
              <a:rPr lang="en-US" dirty="0"/>
              <a:t>Reflective Practice Tips and Findings</a:t>
            </a:r>
            <a:endParaRPr lang="en-GB" dirty="0"/>
          </a:p>
        </p:txBody>
      </p:sp>
      <p:sp>
        <p:nvSpPr>
          <p:cNvPr id="3" name="Content Placeholder 2"/>
          <p:cNvSpPr>
            <a:spLocks noGrp="1"/>
          </p:cNvSpPr>
          <p:nvPr>
            <p:ph idx="1"/>
          </p:nvPr>
        </p:nvSpPr>
        <p:spPr>
          <a:xfrm>
            <a:off x="438101" y="1143970"/>
            <a:ext cx="11137898" cy="5714030"/>
          </a:xfrm>
        </p:spPr>
        <p:txBody>
          <a:bodyPr/>
          <a:lstStyle/>
          <a:p>
            <a:r>
              <a:rPr lang="en-GB" dirty="0"/>
              <a:t>Keep a reflective journal or use digital tools to document your thoughts. </a:t>
            </a:r>
          </a:p>
          <a:p>
            <a:r>
              <a:rPr lang="en-GB" dirty="0"/>
              <a:t>Connect your learning to your professional goals.</a:t>
            </a:r>
          </a:p>
          <a:p>
            <a:r>
              <a:rPr lang="en-GB" dirty="0"/>
              <a:t>Reflective practice works best when it is not a one-time activity. </a:t>
            </a:r>
          </a:p>
          <a:p>
            <a:r>
              <a:rPr lang="en-GB" dirty="0"/>
              <a:t>If possible, seek feedback from colleagues or peers who also participated in the CPD activity. </a:t>
            </a:r>
          </a:p>
          <a:p>
            <a:r>
              <a:rPr lang="en-GB" dirty="0"/>
              <a:t>Move beyond reflection to action planning and identifying specific actions you can take based on your reflections. </a:t>
            </a:r>
          </a:p>
          <a:p>
            <a:r>
              <a:rPr lang="en-GB" dirty="0"/>
              <a:t>Be honest in your reflections, acknowledge areas where you may have struggled or where you need further development. </a:t>
            </a:r>
          </a:p>
          <a:p>
            <a:r>
              <a:rPr lang="en-GB" dirty="0"/>
              <a:t>Use your reflections to identify specific areas for improvement or development.</a:t>
            </a:r>
          </a:p>
          <a:p>
            <a:endParaRPr lang="en-GB" sz="1800" dirty="0"/>
          </a:p>
          <a:p>
            <a:pPr marL="0" indent="0">
              <a:buNone/>
            </a:pPr>
            <a:r>
              <a:rPr lang="en-GB" sz="1800" dirty="0"/>
              <a:t> </a:t>
            </a:r>
          </a:p>
          <a:p>
            <a:endParaRPr lang="en-GB" sz="1800" b="1"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063741-CA0F-4988-B710-864DEAB19BBB}" type="datetime3">
              <a:rPr kumimoji="0" lang="en-US" sz="1200" b="0" i="0" u="none" strike="noStrike" kern="1200" cap="none" spc="0" normalizeH="0" baseline="0" noProof="0" smtClean="0">
                <a:ln>
                  <a:noFill/>
                </a:ln>
                <a:solidFill>
                  <a:srgbClr val="3F454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22 July 2024</a:t>
            </a:fld>
            <a:endParaRPr kumimoji="0" lang="en-GB" sz="1200" b="0" i="0" u="none" strike="noStrike" kern="1200" cap="none" spc="0" normalizeH="0" baseline="0" noProof="0" dirty="0">
              <a:ln>
                <a:noFill/>
              </a:ln>
              <a:solidFill>
                <a:srgbClr val="3F4548"/>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3F4548"/>
              </a:solidFill>
              <a:effectLst/>
              <a:uLnTx/>
              <a:uFillTx/>
              <a:latin typeface="Arial"/>
              <a:ea typeface="+mn-ea"/>
              <a:cs typeface="Arial"/>
            </a:endParaRPr>
          </a:p>
        </p:txBody>
      </p:sp>
    </p:spTree>
    <p:extLst>
      <p:ext uri="{BB962C8B-B14F-4D97-AF65-F5344CB8AC3E}">
        <p14:creationId xmlns:p14="http://schemas.microsoft.com/office/powerpoint/2010/main" val="3001469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078DFF9-8FEA-40C5-B83A-8C459DFF1D2D}"/>
              </a:ext>
            </a:extLst>
          </p:cNvPr>
          <p:cNvSpPr>
            <a:spLocks noGrp="1"/>
          </p:cNvSpPr>
          <p:nvPr>
            <p:ph type="dt" sz="half" idx="2"/>
          </p:nvPr>
        </p:nvSpPr>
        <p:spPr>
          <a:xfrm>
            <a:off x="527056" y="6410332"/>
            <a:ext cx="1846689" cy="300075"/>
          </a:xfrm>
        </p:spPr>
        <p:txBody>
          <a:bodyPr wrap="square" anchor="t">
            <a:normAutofit/>
          </a:bodyPr>
          <a:lstStyle/>
          <a:p>
            <a:pPr marL="0" marR="0" lvl="0" indent="0" defTabSz="914400" rtl="0" eaLnBrk="1" fontAlgn="base" latinLnBrk="0" hangingPunct="1">
              <a:spcBef>
                <a:spcPct val="0"/>
              </a:spcBef>
              <a:spcAft>
                <a:spcPts val="600"/>
              </a:spcAft>
              <a:buClrTx/>
              <a:buSzTx/>
              <a:buFontTx/>
              <a:buNone/>
              <a:tabLst/>
              <a:defRPr/>
            </a:pPr>
            <a:fld id="{59ADED13-687F-426D-82E4-70F09113B2F6}" type="datetime3">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22 July 2024</a:t>
            </a:fld>
            <a:endParaRPr kumimoji="0" lang="en-GB" b="0" i="0" u="none" strike="noStrike" kern="1200" cap="none" spc="0" normalizeH="0" baseline="0" noProof="0">
              <a:ln>
                <a:noFill/>
              </a:ln>
              <a:effectLst/>
              <a:uLnTx/>
              <a:uFillTx/>
            </a:endParaRPr>
          </a:p>
        </p:txBody>
      </p:sp>
      <p:sp>
        <p:nvSpPr>
          <p:cNvPr id="5" name="TextBox 4">
            <a:extLst>
              <a:ext uri="{FF2B5EF4-FFF2-40B4-BE49-F238E27FC236}">
                <a16:creationId xmlns:a16="http://schemas.microsoft.com/office/drawing/2014/main" id="{D1049B01-9205-0C8B-D7F2-8EAF487A9B38}"/>
              </a:ext>
            </a:extLst>
          </p:cNvPr>
          <p:cNvSpPr txBox="1"/>
          <p:nvPr/>
        </p:nvSpPr>
        <p:spPr>
          <a:xfrm>
            <a:off x="430138" y="1474658"/>
            <a:ext cx="5665862" cy="523220"/>
          </a:xfrm>
          <a:prstGeom prst="rect">
            <a:avLst/>
          </a:prstGeom>
          <a:noFill/>
        </p:spPr>
        <p:txBody>
          <a:bodyPr wrap="square" rtlCol="0">
            <a:spAutoFit/>
          </a:bodyPr>
          <a:lstStyle/>
          <a:p>
            <a:r>
              <a:rPr lang="en-GB" sz="2800" dirty="0">
                <a:solidFill>
                  <a:schemeClr val="bg2"/>
                </a:solidFill>
              </a:rPr>
              <a:t>Euan Munro – FIA </a:t>
            </a:r>
          </a:p>
        </p:txBody>
      </p:sp>
      <p:pic>
        <p:nvPicPr>
          <p:cNvPr id="3" name="Untitled (3) (1)">
            <a:hlinkClick r:id="" action="ppaction://media"/>
            <a:extLst>
              <a:ext uri="{FF2B5EF4-FFF2-40B4-BE49-F238E27FC236}">
                <a16:creationId xmlns:a16="http://schemas.microsoft.com/office/drawing/2014/main" id="{0DD31FA3-E7E7-B210-E191-F185BBAE5E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4169" y="258986"/>
            <a:ext cx="3986984" cy="6151346"/>
          </a:xfrm>
          <a:prstGeom prst="rect">
            <a:avLst/>
          </a:prstGeom>
        </p:spPr>
      </p:pic>
    </p:spTree>
    <p:extLst>
      <p:ext uri="{BB962C8B-B14F-4D97-AF65-F5344CB8AC3E}">
        <p14:creationId xmlns:p14="http://schemas.microsoft.com/office/powerpoint/2010/main" val="853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85FD-B423-4372-B386-83D41C0717D2}"/>
              </a:ext>
            </a:extLst>
          </p:cNvPr>
          <p:cNvSpPr>
            <a:spLocks noGrp="1"/>
          </p:cNvSpPr>
          <p:nvPr>
            <p:ph type="ctrTitle"/>
          </p:nvPr>
        </p:nvSpPr>
        <p:spPr/>
        <p:txBody>
          <a:bodyPr/>
          <a:lstStyle/>
          <a:p>
            <a:r>
              <a:rPr lang="en-GB" dirty="0"/>
              <a:t>Getting value from your CPD Activities: Exploring different Approaches    </a:t>
            </a:r>
          </a:p>
        </p:txBody>
      </p:sp>
      <p:sp>
        <p:nvSpPr>
          <p:cNvPr id="4" name="Date Placeholder 3">
            <a:extLst>
              <a:ext uri="{FF2B5EF4-FFF2-40B4-BE49-F238E27FC236}">
                <a16:creationId xmlns:a16="http://schemas.microsoft.com/office/drawing/2014/main" id="{9078DFF9-8FEA-40C5-B83A-8C459DFF1D2D}"/>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Arial" charset="0"/>
              </a:rPr>
              <a:t>19 May 2022</a:t>
            </a:r>
            <a:endParaRPr kumimoji="0" lang="en-GB" sz="1200" b="0" i="0" u="none" strike="noStrike" kern="1200" cap="none" spc="0" normalizeH="0" baseline="0" noProof="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302798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1EFC-F18D-DE25-0DAD-FE619607E9FF}"/>
              </a:ext>
            </a:extLst>
          </p:cNvPr>
          <p:cNvSpPr>
            <a:spLocks noGrp="1"/>
          </p:cNvSpPr>
          <p:nvPr>
            <p:ph type="title"/>
          </p:nvPr>
        </p:nvSpPr>
        <p:spPr>
          <a:xfrm>
            <a:off x="527054" y="3012"/>
            <a:ext cx="11055349" cy="1143000"/>
          </a:xfrm>
        </p:spPr>
        <p:txBody>
          <a:bodyPr/>
          <a:lstStyle/>
          <a:p>
            <a:r>
              <a:rPr lang="en-GB"/>
              <a:t>CPD CYCLE  </a:t>
            </a:r>
          </a:p>
        </p:txBody>
      </p:sp>
      <p:sp>
        <p:nvSpPr>
          <p:cNvPr id="3" name="Content Placeholder 2">
            <a:extLst>
              <a:ext uri="{FF2B5EF4-FFF2-40B4-BE49-F238E27FC236}">
                <a16:creationId xmlns:a16="http://schemas.microsoft.com/office/drawing/2014/main" id="{E4CB51E1-466A-EC79-C1B4-0B67D47D8F9C}"/>
              </a:ext>
            </a:extLst>
          </p:cNvPr>
          <p:cNvSpPr>
            <a:spLocks noGrp="1"/>
          </p:cNvSpPr>
          <p:nvPr>
            <p:ph idx="1"/>
          </p:nvPr>
        </p:nvSpPr>
        <p:spPr>
          <a:xfrm>
            <a:off x="527053" y="1108869"/>
            <a:ext cx="5496939" cy="4640262"/>
          </a:xfrm>
        </p:spPr>
        <p:txBody>
          <a:bodyPr/>
          <a:lstStyle/>
          <a:p>
            <a:pPr>
              <a:tabLst>
                <a:tab pos="457200" algn="l"/>
              </a:tabLst>
            </a:pPr>
            <a:r>
              <a:rPr lang="en-GB" sz="1800" dirty="0">
                <a:solidFill>
                  <a:srgbClr val="374151"/>
                </a:solidFill>
                <a:effectLst/>
                <a:latin typeface="Segoe UI" panose="020B0502040204020203" pitchFamily="34" charset="0"/>
              </a:rPr>
              <a:t>Conducting a </a:t>
            </a:r>
            <a:r>
              <a:rPr lang="en-GB" sz="1800" b="1" dirty="0">
                <a:solidFill>
                  <a:srgbClr val="374151"/>
                </a:solidFill>
                <a:effectLst/>
                <a:latin typeface="Segoe UI" panose="020B0502040204020203" pitchFamily="34" charset="0"/>
              </a:rPr>
              <a:t>self-assessment</a:t>
            </a:r>
            <a:r>
              <a:rPr lang="en-GB" sz="1800" dirty="0">
                <a:solidFill>
                  <a:srgbClr val="374151"/>
                </a:solidFill>
                <a:effectLst/>
                <a:latin typeface="Segoe UI" panose="020B0502040204020203" pitchFamily="34" charset="0"/>
              </a:rPr>
              <a:t> to identify any gaps in your understanding or competencies</a:t>
            </a:r>
            <a:endParaRPr lang="en-GB" dirty="0">
              <a:solidFill>
                <a:srgbClr val="374151"/>
              </a:solidFill>
              <a:effectLst/>
            </a:endParaRPr>
          </a:p>
          <a:p>
            <a:pPr>
              <a:tabLst>
                <a:tab pos="457200" algn="l"/>
              </a:tabLst>
            </a:pPr>
            <a:r>
              <a:rPr lang="en-GB" sz="1800" dirty="0">
                <a:solidFill>
                  <a:srgbClr val="374151"/>
                </a:solidFill>
                <a:effectLst/>
                <a:latin typeface="Segoe UI" panose="020B0502040204020203" pitchFamily="34" charset="0"/>
              </a:rPr>
              <a:t>Clearly define your </a:t>
            </a:r>
            <a:r>
              <a:rPr lang="en-GB" sz="1800" b="1" dirty="0">
                <a:solidFill>
                  <a:srgbClr val="374151"/>
                </a:solidFill>
                <a:effectLst/>
                <a:latin typeface="Segoe UI" panose="020B0502040204020203" pitchFamily="34" charset="0"/>
              </a:rPr>
              <a:t>learning goals</a:t>
            </a:r>
            <a:endParaRPr lang="en-GB" sz="1800" b="1" dirty="0">
              <a:solidFill>
                <a:srgbClr val="374151"/>
              </a:solidFill>
              <a:latin typeface="Segoe UI" panose="020B0502040204020203" pitchFamily="34" charset="0"/>
            </a:endParaRPr>
          </a:p>
          <a:p>
            <a:pPr>
              <a:tabLst>
                <a:tab pos="457200" algn="l"/>
              </a:tabLst>
            </a:pPr>
            <a:r>
              <a:rPr lang="en-GB" sz="1800" b="1" dirty="0">
                <a:solidFill>
                  <a:srgbClr val="374151"/>
                </a:solidFill>
                <a:latin typeface="Segoe UI" panose="020B0502040204020203" pitchFamily="34" charset="0"/>
              </a:rPr>
              <a:t>E</a:t>
            </a:r>
            <a:r>
              <a:rPr lang="en-GB" sz="1800" b="1" dirty="0">
                <a:solidFill>
                  <a:srgbClr val="374151"/>
                </a:solidFill>
                <a:effectLst/>
                <a:latin typeface="Segoe UI" panose="020B0502040204020203" pitchFamily="34" charset="0"/>
              </a:rPr>
              <a:t>xplore various resources </a:t>
            </a:r>
            <a:r>
              <a:rPr lang="en-GB" sz="1800" dirty="0">
                <a:solidFill>
                  <a:srgbClr val="374151"/>
                </a:solidFill>
                <a:effectLst/>
                <a:latin typeface="Segoe UI" panose="020B0502040204020203" pitchFamily="34" charset="0"/>
              </a:rPr>
              <a:t>related to the subject matter</a:t>
            </a:r>
          </a:p>
          <a:p>
            <a:pPr>
              <a:tabLst>
                <a:tab pos="457200" algn="l"/>
              </a:tabLst>
            </a:pPr>
            <a:r>
              <a:rPr lang="en-GB" sz="1800" dirty="0">
                <a:solidFill>
                  <a:srgbClr val="374151"/>
                </a:solidFill>
                <a:effectLst/>
                <a:latin typeface="Segoe UI" panose="020B0502040204020203" pitchFamily="34" charset="0"/>
              </a:rPr>
              <a:t>Determine the logical sequence for </a:t>
            </a:r>
            <a:r>
              <a:rPr lang="en-GB" sz="1800" dirty="0">
                <a:solidFill>
                  <a:srgbClr val="374151"/>
                </a:solidFill>
                <a:latin typeface="Segoe UI" panose="020B0502040204020203" pitchFamily="34" charset="0"/>
              </a:rPr>
              <a:t>your </a:t>
            </a:r>
            <a:r>
              <a:rPr lang="en-GB" sz="1800" b="1" dirty="0">
                <a:solidFill>
                  <a:srgbClr val="374151"/>
                </a:solidFill>
                <a:effectLst/>
                <a:latin typeface="Segoe UI" panose="020B0502040204020203" pitchFamily="34" charset="0"/>
              </a:rPr>
              <a:t>learning plan </a:t>
            </a:r>
            <a:r>
              <a:rPr lang="en-GB" sz="1800" dirty="0">
                <a:solidFill>
                  <a:srgbClr val="374151"/>
                </a:solidFill>
                <a:effectLst/>
                <a:latin typeface="Segoe UI" panose="020B0502040204020203" pitchFamily="34" charset="0"/>
              </a:rPr>
              <a:t>and </a:t>
            </a:r>
            <a:r>
              <a:rPr lang="en-GB" sz="1800" dirty="0">
                <a:solidFill>
                  <a:srgbClr val="374151"/>
                </a:solidFill>
                <a:latin typeface="Segoe UI" panose="020B0502040204020203" pitchFamily="34" charset="0"/>
              </a:rPr>
              <a:t>s</a:t>
            </a:r>
            <a:r>
              <a:rPr lang="en-GB" sz="1800" dirty="0">
                <a:solidFill>
                  <a:srgbClr val="374151"/>
                </a:solidFill>
                <a:effectLst/>
                <a:latin typeface="Segoe UI" panose="020B0502040204020203" pitchFamily="34" charset="0"/>
              </a:rPr>
              <a:t>et deadlines or </a:t>
            </a:r>
            <a:r>
              <a:rPr lang="en-GB" sz="1800" b="1" dirty="0">
                <a:solidFill>
                  <a:srgbClr val="374151"/>
                </a:solidFill>
                <a:effectLst/>
                <a:latin typeface="Segoe UI" panose="020B0502040204020203" pitchFamily="34" charset="0"/>
              </a:rPr>
              <a:t>milestones </a:t>
            </a:r>
          </a:p>
          <a:p>
            <a:pPr>
              <a:tabLst>
                <a:tab pos="457200" algn="l"/>
              </a:tabLst>
            </a:pPr>
            <a:r>
              <a:rPr lang="en-GB" sz="1800" dirty="0">
                <a:solidFill>
                  <a:srgbClr val="374151"/>
                </a:solidFill>
                <a:latin typeface="Segoe UI" panose="020B0502040204020203" pitchFamily="34" charset="0"/>
              </a:rPr>
              <a:t>Engage in the </a:t>
            </a:r>
            <a:r>
              <a:rPr lang="en-GB" sz="1800" b="1" dirty="0">
                <a:solidFill>
                  <a:srgbClr val="374151"/>
                </a:solidFill>
                <a:latin typeface="Segoe UI" panose="020B0502040204020203" pitchFamily="34" charset="0"/>
              </a:rPr>
              <a:t>learning process </a:t>
            </a:r>
            <a:endParaRPr lang="en-GB" sz="1800" b="1" dirty="0">
              <a:solidFill>
                <a:srgbClr val="374151"/>
              </a:solidFill>
              <a:effectLst/>
              <a:latin typeface="Segoe UI" panose="020B0502040204020203" pitchFamily="34" charset="0"/>
            </a:endParaRPr>
          </a:p>
          <a:p>
            <a:pPr>
              <a:tabLst>
                <a:tab pos="457200" algn="l"/>
              </a:tabLst>
            </a:pPr>
            <a:r>
              <a:rPr lang="en-GB" sz="1800" b="1" dirty="0">
                <a:solidFill>
                  <a:srgbClr val="374151"/>
                </a:solidFill>
                <a:latin typeface="Segoe UI" panose="020B0502040204020203" pitchFamily="34" charset="0"/>
              </a:rPr>
              <a:t>A</a:t>
            </a:r>
            <a:r>
              <a:rPr lang="en-GB" sz="1800" b="1" dirty="0">
                <a:solidFill>
                  <a:srgbClr val="374151"/>
                </a:solidFill>
                <a:effectLst/>
                <a:latin typeface="Segoe UI" panose="020B0502040204020203" pitchFamily="34" charset="0"/>
              </a:rPr>
              <a:t>pply </a:t>
            </a:r>
            <a:r>
              <a:rPr lang="en-GB" sz="1800" dirty="0">
                <a:solidFill>
                  <a:srgbClr val="374151"/>
                </a:solidFill>
                <a:effectLst/>
                <a:latin typeface="Segoe UI" panose="020B0502040204020203" pitchFamily="34" charset="0"/>
              </a:rPr>
              <a:t>your acquired knowledge to </a:t>
            </a:r>
            <a:r>
              <a:rPr lang="en-GB" sz="1800" b="1" dirty="0">
                <a:solidFill>
                  <a:srgbClr val="374151"/>
                </a:solidFill>
                <a:effectLst/>
                <a:latin typeface="Segoe UI" panose="020B0502040204020203" pitchFamily="34" charset="0"/>
              </a:rPr>
              <a:t>reinforce your understanding</a:t>
            </a:r>
          </a:p>
          <a:p>
            <a:pPr>
              <a:tabLst>
                <a:tab pos="457200" algn="l"/>
              </a:tabLst>
            </a:pPr>
            <a:r>
              <a:rPr lang="en-GB" sz="1800" dirty="0">
                <a:solidFill>
                  <a:srgbClr val="374151"/>
                </a:solidFill>
                <a:latin typeface="Segoe UI" panose="020B0502040204020203" pitchFamily="34" charset="0"/>
              </a:rPr>
              <a:t>E</a:t>
            </a:r>
            <a:r>
              <a:rPr lang="en-GB" sz="1800" dirty="0">
                <a:solidFill>
                  <a:srgbClr val="374151"/>
                </a:solidFill>
                <a:effectLst/>
                <a:latin typeface="Segoe UI" panose="020B0502040204020203" pitchFamily="34" charset="0"/>
              </a:rPr>
              <a:t>valuate your </a:t>
            </a:r>
            <a:r>
              <a:rPr lang="en-GB" sz="1800" b="1" dirty="0">
                <a:solidFill>
                  <a:srgbClr val="374151"/>
                </a:solidFill>
                <a:effectLst/>
                <a:latin typeface="Segoe UI" panose="020B0502040204020203" pitchFamily="34" charset="0"/>
              </a:rPr>
              <a:t>progress</a:t>
            </a:r>
            <a:r>
              <a:rPr lang="en-GB" sz="1800" dirty="0">
                <a:solidFill>
                  <a:srgbClr val="374151"/>
                </a:solidFill>
                <a:effectLst/>
                <a:latin typeface="Segoe UI" panose="020B0502040204020203" pitchFamily="34" charset="0"/>
              </a:rPr>
              <a:t> and reassess your </a:t>
            </a:r>
            <a:r>
              <a:rPr lang="en-GB" sz="1800" b="1" dirty="0">
                <a:solidFill>
                  <a:srgbClr val="374151"/>
                </a:solidFill>
                <a:effectLst/>
                <a:latin typeface="Segoe UI" panose="020B0502040204020203" pitchFamily="34" charset="0"/>
              </a:rPr>
              <a:t>learning needs</a:t>
            </a:r>
          </a:p>
          <a:p>
            <a:pPr>
              <a:tabLst>
                <a:tab pos="457200" algn="l"/>
              </a:tabLst>
            </a:pPr>
            <a:r>
              <a:rPr lang="en-GB" sz="1800" dirty="0">
                <a:solidFill>
                  <a:srgbClr val="374151"/>
                </a:solidFill>
                <a:latin typeface="Segoe UI" panose="020B0502040204020203" pitchFamily="34" charset="0"/>
              </a:rPr>
              <a:t>Reflect on the </a:t>
            </a:r>
            <a:r>
              <a:rPr lang="en-GB" sz="1800" b="1" dirty="0">
                <a:solidFill>
                  <a:srgbClr val="374151"/>
                </a:solidFill>
                <a:latin typeface="Segoe UI" panose="020B0502040204020203" pitchFamily="34" charset="0"/>
              </a:rPr>
              <a:t>learning outcome </a:t>
            </a:r>
            <a:r>
              <a:rPr lang="en-GB" sz="1800" dirty="0">
                <a:solidFill>
                  <a:srgbClr val="374151"/>
                </a:solidFill>
                <a:latin typeface="Segoe UI" panose="020B0502040204020203" pitchFamily="34" charset="0"/>
              </a:rPr>
              <a:t>and remaining learning needs</a:t>
            </a:r>
            <a:endParaRPr lang="en-GB" dirty="0"/>
          </a:p>
        </p:txBody>
      </p:sp>
      <p:sp>
        <p:nvSpPr>
          <p:cNvPr id="4" name="Date Placeholder 3">
            <a:extLst>
              <a:ext uri="{FF2B5EF4-FFF2-40B4-BE49-F238E27FC236}">
                <a16:creationId xmlns:a16="http://schemas.microsoft.com/office/drawing/2014/main" id="{9A63D42E-8653-4FF5-7589-7ADC10F4C9AC}"/>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C1242CF-12C1-4411-B532-E91306108269}" type="datetime4">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700970BE-D341-375A-213B-653A4378B02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graphicFrame>
        <p:nvGraphicFramePr>
          <p:cNvPr id="6" name="Diagram 5">
            <a:extLst>
              <a:ext uri="{FF2B5EF4-FFF2-40B4-BE49-F238E27FC236}">
                <a16:creationId xmlns:a16="http://schemas.microsoft.com/office/drawing/2014/main" id="{44387407-2F7A-AEE8-136A-2F6CBD10869D}"/>
              </a:ext>
            </a:extLst>
          </p:cNvPr>
          <p:cNvGraphicFramePr/>
          <p:nvPr/>
        </p:nvGraphicFramePr>
        <p:xfrm>
          <a:off x="6307494" y="719666"/>
          <a:ext cx="385250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820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21BE-9722-4F39-4C86-BD9BB50EA2EB}"/>
              </a:ext>
            </a:extLst>
          </p:cNvPr>
          <p:cNvSpPr>
            <a:spLocks noGrp="1"/>
          </p:cNvSpPr>
          <p:nvPr>
            <p:ph type="title"/>
          </p:nvPr>
        </p:nvSpPr>
        <p:spPr>
          <a:xfrm>
            <a:off x="505724" y="169381"/>
            <a:ext cx="11055349" cy="1143000"/>
          </a:xfrm>
        </p:spPr>
        <p:txBody>
          <a:bodyPr/>
          <a:lstStyle/>
          <a:p>
            <a:r>
              <a:rPr lang="en-GB"/>
              <a:t>Structured Approach:</a:t>
            </a:r>
          </a:p>
        </p:txBody>
      </p:sp>
      <p:sp>
        <p:nvSpPr>
          <p:cNvPr id="3" name="Content Placeholder 2">
            <a:extLst>
              <a:ext uri="{FF2B5EF4-FFF2-40B4-BE49-F238E27FC236}">
                <a16:creationId xmlns:a16="http://schemas.microsoft.com/office/drawing/2014/main" id="{848A1038-498B-5EB4-F58C-30BDF4F5A086}"/>
              </a:ext>
            </a:extLst>
          </p:cNvPr>
          <p:cNvSpPr>
            <a:spLocks noGrp="1"/>
          </p:cNvSpPr>
          <p:nvPr>
            <p:ph idx="1"/>
          </p:nvPr>
        </p:nvSpPr>
        <p:spPr>
          <a:xfrm>
            <a:off x="527054" y="1268760"/>
            <a:ext cx="11055349" cy="4640262"/>
          </a:xfrm>
        </p:spPr>
        <p:txBody>
          <a:bodyPr/>
          <a:lstStyle/>
          <a:p>
            <a:pPr marL="0" indent="0">
              <a:buNone/>
            </a:pPr>
            <a:r>
              <a:rPr lang="en-GB" sz="1800" dirty="0">
                <a:solidFill>
                  <a:srgbClr val="374151"/>
                </a:solidFill>
                <a:effectLst/>
                <a:latin typeface="Segoe UI" panose="020B0502040204020203" pitchFamily="34" charset="0"/>
                <a:ea typeface="Calibri" panose="020F0502020204030204" pitchFamily="34" charset="0"/>
              </a:rPr>
              <a:t>A </a:t>
            </a:r>
            <a:r>
              <a:rPr lang="en-GB" sz="1800" b="1" dirty="0">
                <a:solidFill>
                  <a:srgbClr val="374151"/>
                </a:solidFill>
                <a:effectLst/>
                <a:latin typeface="Segoe UI" panose="020B0502040204020203" pitchFamily="34" charset="0"/>
                <a:ea typeface="Calibri" panose="020F0502020204030204" pitchFamily="34" charset="0"/>
              </a:rPr>
              <a:t>structured approach </a:t>
            </a:r>
            <a:r>
              <a:rPr lang="en-GB" sz="1800" dirty="0">
                <a:solidFill>
                  <a:srgbClr val="374151"/>
                </a:solidFill>
                <a:effectLst/>
                <a:latin typeface="Segoe UI" panose="020B0502040204020203" pitchFamily="34" charset="0"/>
                <a:ea typeface="Calibri" panose="020F0502020204030204" pitchFamily="34" charset="0"/>
              </a:rPr>
              <a:t>to learning refers to a </a:t>
            </a:r>
            <a:r>
              <a:rPr lang="en-GB" sz="1800" b="1" dirty="0">
                <a:solidFill>
                  <a:srgbClr val="374151"/>
                </a:solidFill>
                <a:effectLst/>
                <a:latin typeface="Segoe UI" panose="020B0502040204020203" pitchFamily="34" charset="0"/>
                <a:ea typeface="Calibri" panose="020F0502020204030204" pitchFamily="34" charset="0"/>
              </a:rPr>
              <a:t>systematic and organized method </a:t>
            </a:r>
            <a:r>
              <a:rPr lang="en-GB" sz="1800" dirty="0">
                <a:solidFill>
                  <a:srgbClr val="374151"/>
                </a:solidFill>
                <a:effectLst/>
                <a:latin typeface="Segoe UI" panose="020B0502040204020203" pitchFamily="34" charset="0"/>
                <a:ea typeface="Calibri" panose="020F0502020204030204" pitchFamily="34" charset="0"/>
              </a:rPr>
              <a:t>of acquiring knowledge or developing skills. It involves </a:t>
            </a:r>
            <a:r>
              <a:rPr lang="en-GB" sz="1800" b="1" dirty="0">
                <a:solidFill>
                  <a:srgbClr val="374151"/>
                </a:solidFill>
                <a:effectLst/>
                <a:latin typeface="Segoe UI" panose="020B0502040204020203" pitchFamily="34" charset="0"/>
                <a:ea typeface="Calibri" panose="020F0502020204030204" pitchFamily="34" charset="0"/>
              </a:rPr>
              <a:t>breaking down the learning process</a:t>
            </a:r>
            <a:r>
              <a:rPr lang="en-GB" sz="1800" dirty="0">
                <a:solidFill>
                  <a:srgbClr val="374151"/>
                </a:solidFill>
                <a:effectLst/>
                <a:latin typeface="Segoe UI" panose="020B0502040204020203" pitchFamily="34" charset="0"/>
                <a:ea typeface="Calibri" panose="020F0502020204030204" pitchFamily="34" charset="0"/>
              </a:rPr>
              <a:t> into clear </a:t>
            </a:r>
            <a:r>
              <a:rPr lang="en-GB" sz="1800" b="1" dirty="0">
                <a:solidFill>
                  <a:srgbClr val="374151"/>
                </a:solidFill>
                <a:effectLst/>
                <a:latin typeface="Segoe UI" panose="020B0502040204020203" pitchFamily="34" charset="0"/>
                <a:ea typeface="Calibri" panose="020F0502020204030204" pitchFamily="34" charset="0"/>
              </a:rPr>
              <a:t>steps or stages</a:t>
            </a:r>
            <a:r>
              <a:rPr lang="en-GB" sz="1800" dirty="0">
                <a:solidFill>
                  <a:srgbClr val="374151"/>
                </a:solidFill>
                <a:effectLst/>
                <a:latin typeface="Segoe UI" panose="020B0502040204020203" pitchFamily="34" charset="0"/>
                <a:ea typeface="Calibri" panose="020F0502020204030204" pitchFamily="34" charset="0"/>
              </a:rPr>
              <a:t>, </a:t>
            </a:r>
            <a:r>
              <a:rPr lang="en-GB" sz="1800" b="1" dirty="0">
                <a:solidFill>
                  <a:srgbClr val="374151"/>
                </a:solidFill>
                <a:latin typeface="Segoe UI" panose="020B0502040204020203" pitchFamily="34" charset="0"/>
                <a:ea typeface="Calibri" panose="020F0502020204030204" pitchFamily="34" charset="0"/>
              </a:rPr>
              <a:t>setting</a:t>
            </a:r>
            <a:r>
              <a:rPr lang="en-GB" sz="1800" dirty="0">
                <a:solidFill>
                  <a:srgbClr val="374151"/>
                </a:solidFill>
                <a:latin typeface="Segoe UI" panose="020B0502040204020203" pitchFamily="34" charset="0"/>
                <a:ea typeface="Calibri" panose="020F0502020204030204" pitchFamily="34" charset="0"/>
              </a:rPr>
              <a:t> </a:t>
            </a:r>
            <a:r>
              <a:rPr lang="en-GB" sz="1800" b="1" dirty="0">
                <a:solidFill>
                  <a:srgbClr val="374151"/>
                </a:solidFill>
                <a:effectLst/>
                <a:latin typeface="Segoe UI" panose="020B0502040204020203" pitchFamily="34" charset="0"/>
                <a:ea typeface="Calibri" panose="020F0502020204030204" pitchFamily="34" charset="0"/>
              </a:rPr>
              <a:t>clear objectives</a:t>
            </a:r>
            <a:r>
              <a:rPr lang="en-GB" sz="1800" dirty="0">
                <a:solidFill>
                  <a:srgbClr val="374151"/>
                </a:solidFill>
                <a:effectLst/>
                <a:latin typeface="Segoe UI" panose="020B0502040204020203" pitchFamily="34" charset="0"/>
                <a:ea typeface="Calibri" panose="020F0502020204030204" pitchFamily="34" charset="0"/>
              </a:rPr>
              <a:t>, and following a </a:t>
            </a:r>
            <a:r>
              <a:rPr lang="en-GB" sz="1800" b="1" dirty="0">
                <a:solidFill>
                  <a:srgbClr val="374151"/>
                </a:solidFill>
                <a:effectLst/>
                <a:latin typeface="Segoe UI" panose="020B0502040204020203" pitchFamily="34" charset="0"/>
                <a:ea typeface="Calibri" panose="020F0502020204030204" pitchFamily="34" charset="0"/>
              </a:rPr>
              <a:t>well-defined plan </a:t>
            </a:r>
            <a:r>
              <a:rPr lang="en-GB" sz="1800" dirty="0">
                <a:solidFill>
                  <a:srgbClr val="374151"/>
                </a:solidFill>
                <a:effectLst/>
                <a:latin typeface="Segoe UI" panose="020B0502040204020203" pitchFamily="34" charset="0"/>
                <a:ea typeface="Calibri" panose="020F0502020204030204" pitchFamily="34" charset="0"/>
              </a:rPr>
              <a:t>to achieve those objectives. </a:t>
            </a:r>
            <a:endParaRPr lang="en-GB" dirty="0">
              <a:solidFill>
                <a:srgbClr val="202124"/>
              </a:solidFill>
              <a:latin typeface="Google Sans"/>
            </a:endParaRPr>
          </a:p>
          <a:p>
            <a:r>
              <a:rPr lang="en-GB" b="1" dirty="0">
                <a:solidFill>
                  <a:srgbClr val="000000"/>
                </a:solidFill>
                <a:latin typeface="Circular Std"/>
              </a:rPr>
              <a:t>P</a:t>
            </a:r>
            <a:r>
              <a:rPr lang="en-GB" b="1" i="0" dirty="0">
                <a:solidFill>
                  <a:srgbClr val="000000"/>
                </a:solidFill>
                <a:effectLst/>
                <a:latin typeface="Circular Std"/>
              </a:rPr>
              <a:t>roactive</a:t>
            </a:r>
            <a:r>
              <a:rPr lang="en-GB" b="0" i="0" dirty="0">
                <a:solidFill>
                  <a:srgbClr val="000000"/>
                </a:solidFill>
                <a:effectLst/>
                <a:latin typeface="Circular Std"/>
              </a:rPr>
              <a:t> in </a:t>
            </a:r>
            <a:r>
              <a:rPr lang="en-GB" dirty="0">
                <a:solidFill>
                  <a:srgbClr val="000000"/>
                </a:solidFill>
                <a:latin typeface="Circular Std"/>
              </a:rPr>
              <a:t>i</a:t>
            </a:r>
            <a:r>
              <a:rPr lang="en-GB" b="0" i="0" dirty="0">
                <a:solidFill>
                  <a:srgbClr val="000000"/>
                </a:solidFill>
                <a:effectLst/>
                <a:latin typeface="Circular Std"/>
              </a:rPr>
              <a:t>dentifying a learning need </a:t>
            </a:r>
          </a:p>
          <a:p>
            <a:r>
              <a:rPr lang="en-GB" dirty="0">
                <a:solidFill>
                  <a:srgbClr val="000000"/>
                </a:solidFill>
                <a:latin typeface="Circular Std"/>
              </a:rPr>
              <a:t>Create a </a:t>
            </a:r>
            <a:r>
              <a:rPr lang="en-GB" b="1" dirty="0">
                <a:solidFill>
                  <a:srgbClr val="000000"/>
                </a:solidFill>
                <a:latin typeface="Circular Std"/>
              </a:rPr>
              <a:t>learning plan </a:t>
            </a:r>
            <a:r>
              <a:rPr lang="en-GB" dirty="0">
                <a:solidFill>
                  <a:srgbClr val="000000"/>
                </a:solidFill>
                <a:latin typeface="Circular Std"/>
              </a:rPr>
              <a:t>and be </a:t>
            </a:r>
            <a:r>
              <a:rPr lang="en-GB" b="1" dirty="0">
                <a:solidFill>
                  <a:srgbClr val="000000"/>
                </a:solidFill>
                <a:latin typeface="Circular Std"/>
              </a:rPr>
              <a:t>goal orientated </a:t>
            </a:r>
            <a:endParaRPr lang="en-GB" b="1" i="0" dirty="0">
              <a:solidFill>
                <a:srgbClr val="000000"/>
              </a:solidFill>
              <a:effectLst/>
              <a:latin typeface="Circular Std"/>
            </a:endParaRPr>
          </a:p>
          <a:p>
            <a:r>
              <a:rPr lang="en-GB" b="1" dirty="0">
                <a:solidFill>
                  <a:srgbClr val="000000"/>
                </a:solidFill>
                <a:latin typeface="Circular Std"/>
              </a:rPr>
              <a:t>Research</a:t>
            </a:r>
            <a:r>
              <a:rPr lang="en-GB" dirty="0">
                <a:solidFill>
                  <a:srgbClr val="000000"/>
                </a:solidFill>
                <a:latin typeface="Circular Std"/>
              </a:rPr>
              <a:t> available learning resources – </a:t>
            </a:r>
            <a:r>
              <a:rPr lang="en-GB" b="1" dirty="0">
                <a:solidFill>
                  <a:srgbClr val="000000"/>
                </a:solidFill>
                <a:latin typeface="Circular Std"/>
              </a:rPr>
              <a:t>be discerning</a:t>
            </a:r>
            <a:endParaRPr lang="en-GB" b="0" i="0" dirty="0">
              <a:solidFill>
                <a:srgbClr val="000000"/>
              </a:solidFill>
              <a:effectLst/>
              <a:latin typeface="Circular Std"/>
            </a:endParaRPr>
          </a:p>
          <a:p>
            <a:r>
              <a:rPr lang="en-GB" sz="1800" b="1" dirty="0">
                <a:solidFill>
                  <a:srgbClr val="374151"/>
                </a:solidFill>
                <a:effectLst/>
                <a:latin typeface="Segoe UI" panose="020B0502040204020203" pitchFamily="34" charset="0"/>
                <a:ea typeface="Calibri" panose="020F0502020204030204" pitchFamily="34" charset="0"/>
              </a:rPr>
              <a:t>Active Engagement </a:t>
            </a:r>
            <a:r>
              <a:rPr lang="en-GB" sz="1800" dirty="0">
                <a:solidFill>
                  <a:srgbClr val="374151"/>
                </a:solidFill>
                <a:effectLst/>
                <a:latin typeface="Segoe UI" panose="020B0502040204020203" pitchFamily="34" charset="0"/>
                <a:ea typeface="Calibri" panose="020F0502020204030204" pitchFamily="34" charset="0"/>
              </a:rPr>
              <a:t>and </a:t>
            </a:r>
            <a:r>
              <a:rPr lang="en-GB" b="1" dirty="0">
                <a:solidFill>
                  <a:srgbClr val="000000"/>
                </a:solidFill>
                <a:latin typeface="Circular Std"/>
              </a:rPr>
              <a:t>Mindset</a:t>
            </a:r>
            <a:r>
              <a:rPr lang="en-GB" dirty="0">
                <a:solidFill>
                  <a:srgbClr val="000000"/>
                </a:solidFill>
                <a:latin typeface="Circular Std"/>
              </a:rPr>
              <a:t> </a:t>
            </a:r>
            <a:endParaRPr lang="en-GB" i="0" dirty="0">
              <a:solidFill>
                <a:srgbClr val="000000"/>
              </a:solidFill>
              <a:effectLst/>
              <a:latin typeface="Circular Std"/>
            </a:endParaRPr>
          </a:p>
          <a:p>
            <a:pPr algn="l"/>
            <a:r>
              <a:rPr lang="en-GB" b="1" dirty="0">
                <a:solidFill>
                  <a:srgbClr val="000000"/>
                </a:solidFill>
                <a:latin typeface="Circular Std"/>
              </a:rPr>
              <a:t>Reflect </a:t>
            </a:r>
            <a:r>
              <a:rPr lang="en-GB" dirty="0">
                <a:solidFill>
                  <a:srgbClr val="000000"/>
                </a:solidFill>
                <a:latin typeface="Circular Std"/>
              </a:rPr>
              <a:t>on learning </a:t>
            </a:r>
          </a:p>
          <a:p>
            <a:pPr algn="l"/>
            <a:r>
              <a:rPr lang="en-GB" dirty="0">
                <a:solidFill>
                  <a:srgbClr val="000000"/>
                </a:solidFill>
                <a:latin typeface="Circular Std"/>
              </a:rPr>
              <a:t>Plan how/ where to </a:t>
            </a:r>
            <a:r>
              <a:rPr lang="en-GB" b="1" dirty="0">
                <a:solidFill>
                  <a:srgbClr val="000000"/>
                </a:solidFill>
                <a:latin typeface="Circular Std"/>
              </a:rPr>
              <a:t>implement</a:t>
            </a:r>
            <a:r>
              <a:rPr lang="en-GB" dirty="0">
                <a:solidFill>
                  <a:srgbClr val="000000"/>
                </a:solidFill>
                <a:latin typeface="Circular Std"/>
              </a:rPr>
              <a:t> learning </a:t>
            </a:r>
          </a:p>
          <a:p>
            <a:pPr marL="0" indent="0">
              <a:buNone/>
            </a:pPr>
            <a:r>
              <a:rPr lang="en-GB" sz="1800" dirty="0">
                <a:solidFill>
                  <a:srgbClr val="374151"/>
                </a:solidFill>
                <a:effectLst/>
                <a:latin typeface="Segoe UI" panose="020B0502040204020203" pitchFamily="34" charset="0"/>
                <a:ea typeface="Calibri" panose="020F0502020204030204" pitchFamily="34" charset="0"/>
              </a:rPr>
              <a:t>Following a structured approach towards CPD, </a:t>
            </a:r>
            <a:r>
              <a:rPr lang="en-GB" sz="1800" dirty="0">
                <a:solidFill>
                  <a:srgbClr val="374151"/>
                </a:solidFill>
                <a:latin typeface="Segoe UI" panose="020B0502040204020203" pitchFamily="34" charset="0"/>
                <a:ea typeface="Calibri" panose="020F0502020204030204" pitchFamily="34" charset="0"/>
              </a:rPr>
              <a:t>can help you to </a:t>
            </a:r>
            <a:r>
              <a:rPr lang="en-GB" sz="1800" dirty="0">
                <a:solidFill>
                  <a:srgbClr val="374151"/>
                </a:solidFill>
                <a:effectLst/>
                <a:latin typeface="Segoe UI" panose="020B0502040204020203" pitchFamily="34" charset="0"/>
                <a:ea typeface="Calibri" panose="020F0502020204030204" pitchFamily="34" charset="0"/>
              </a:rPr>
              <a:t>create a framework that enhances your learning efficiency, helping you to stay on target, and progress towards meeting your goals.</a:t>
            </a:r>
            <a:endParaRPr lang="en-GB" sz="1800" dirty="0">
              <a:effectLst/>
              <a:latin typeface="Calibri" panose="020F0502020204030204" pitchFamily="34" charset="0"/>
              <a:ea typeface="Calibri" panose="020F0502020204030204" pitchFamily="34" charset="0"/>
            </a:endParaRPr>
          </a:p>
          <a:p>
            <a:pPr marL="0" indent="0" algn="l">
              <a:buNone/>
            </a:pPr>
            <a:endParaRPr lang="en-GB" b="0" i="0" dirty="0">
              <a:solidFill>
                <a:srgbClr val="FFFFFF"/>
              </a:solidFill>
              <a:effectLst/>
              <a:latin typeface="Circular Std"/>
            </a:endParaRPr>
          </a:p>
        </p:txBody>
      </p:sp>
      <p:sp>
        <p:nvSpPr>
          <p:cNvPr id="4" name="Date Placeholder 3">
            <a:extLst>
              <a:ext uri="{FF2B5EF4-FFF2-40B4-BE49-F238E27FC236}">
                <a16:creationId xmlns:a16="http://schemas.microsoft.com/office/drawing/2014/main" id="{755D963D-58D6-D87A-F64A-5E8B856C477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C1242CF-12C1-4411-B532-E91306108269}" type="datetime4">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2ECC01B0-9415-A795-7FAD-7CE6079FCD1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Tree>
    <p:extLst>
      <p:ext uri="{BB962C8B-B14F-4D97-AF65-F5344CB8AC3E}">
        <p14:creationId xmlns:p14="http://schemas.microsoft.com/office/powerpoint/2010/main" val="170108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session</a:t>
            </a:r>
            <a:endParaRPr lang="en-GB" dirty="0"/>
          </a:p>
        </p:txBody>
      </p:sp>
      <p:sp>
        <p:nvSpPr>
          <p:cNvPr id="3" name="Content Placeholder 2"/>
          <p:cNvSpPr>
            <a:spLocks noGrp="1"/>
          </p:cNvSpPr>
          <p:nvPr>
            <p:ph idx="1"/>
          </p:nvPr>
        </p:nvSpPr>
        <p:spPr/>
        <p:txBody>
          <a:bodyPr/>
          <a:lstStyle/>
          <a:p>
            <a:r>
              <a:rPr lang="en-US" dirty="0"/>
              <a:t>Recap of </a:t>
            </a:r>
            <a:r>
              <a:rPr lang="en-GB" dirty="0"/>
              <a:t>Continuing Professional Development (CPD) Scheme </a:t>
            </a:r>
          </a:p>
          <a:p>
            <a:r>
              <a:rPr lang="en-US" dirty="0"/>
              <a:t>Reflective Practice Discussion (RPD) </a:t>
            </a:r>
          </a:p>
          <a:p>
            <a:r>
              <a:rPr lang="en-GB" dirty="0"/>
              <a:t>Exploring different Approaches</a:t>
            </a:r>
            <a:endParaRPr lang="en-US" dirty="0"/>
          </a:p>
          <a:p>
            <a:r>
              <a:rPr lang="en-US" dirty="0"/>
              <a:t>Darshika Agarwal FIA </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F0ABE96-3A3E-4A5D-BFDB-9B8EB861CC88}" type="datetime3">
              <a:rPr kumimoji="0" lang="en-US"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dirty="0">
              <a:ln>
                <a:noFill/>
              </a:ln>
              <a:solidFill>
                <a:srgbClr val="3F4548"/>
              </a:solidFill>
              <a:effectLst/>
              <a:uLnTx/>
              <a:uFillTx/>
              <a:latin typeface="Arial"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Tree>
    <p:extLst>
      <p:ext uri="{BB962C8B-B14F-4D97-AF65-F5344CB8AC3E}">
        <p14:creationId xmlns:p14="http://schemas.microsoft.com/office/powerpoint/2010/main" val="724029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838C-0B18-37C8-DD39-31EFB39563C7}"/>
              </a:ext>
            </a:extLst>
          </p:cNvPr>
          <p:cNvSpPr>
            <a:spLocks noGrp="1"/>
          </p:cNvSpPr>
          <p:nvPr>
            <p:ph type="title"/>
          </p:nvPr>
        </p:nvSpPr>
        <p:spPr/>
        <p:txBody>
          <a:bodyPr/>
          <a:lstStyle/>
          <a:p>
            <a:r>
              <a:rPr lang="en-GB"/>
              <a:t>Experiential Approach  </a:t>
            </a:r>
            <a:br>
              <a:rPr lang="en-GB" b="0" i="0">
                <a:solidFill>
                  <a:srgbClr val="000000"/>
                </a:solidFill>
                <a:effectLst/>
                <a:latin typeface="pt-serif"/>
              </a:rPr>
            </a:br>
            <a:endParaRPr lang="en-GB"/>
          </a:p>
        </p:txBody>
      </p:sp>
      <p:sp>
        <p:nvSpPr>
          <p:cNvPr id="3" name="Content Placeholder 2">
            <a:extLst>
              <a:ext uri="{FF2B5EF4-FFF2-40B4-BE49-F238E27FC236}">
                <a16:creationId xmlns:a16="http://schemas.microsoft.com/office/drawing/2014/main" id="{C1925CD8-5041-6A50-54D2-07ECE55D030F}"/>
              </a:ext>
            </a:extLst>
          </p:cNvPr>
          <p:cNvSpPr>
            <a:spLocks noGrp="1"/>
          </p:cNvSpPr>
          <p:nvPr>
            <p:ph idx="1"/>
          </p:nvPr>
        </p:nvSpPr>
        <p:spPr>
          <a:xfrm>
            <a:off x="527054" y="1268760"/>
            <a:ext cx="11055349" cy="4640262"/>
          </a:xfrm>
        </p:spPr>
        <p:txBody>
          <a:bodyPr/>
          <a:lstStyle/>
          <a:p>
            <a:pPr marL="0" indent="0">
              <a:buNone/>
            </a:pPr>
            <a:r>
              <a:rPr lang="en-GB" sz="1800">
                <a:solidFill>
                  <a:srgbClr val="000000"/>
                </a:solidFill>
                <a:effectLst/>
                <a:latin typeface="Segoe UI" panose="020B0502040204020203" pitchFamily="34" charset="0"/>
                <a:ea typeface="Calibri" panose="020F0502020204030204" pitchFamily="34" charset="0"/>
              </a:rPr>
              <a:t>An experiential approach emphasizes learning through </a:t>
            </a:r>
            <a:r>
              <a:rPr lang="en-GB" sz="1800" b="1">
                <a:solidFill>
                  <a:srgbClr val="000000"/>
                </a:solidFill>
                <a:effectLst/>
                <a:latin typeface="Segoe UI" panose="020B0502040204020203" pitchFamily="34" charset="0"/>
                <a:ea typeface="Calibri" panose="020F0502020204030204" pitchFamily="34" charset="0"/>
              </a:rPr>
              <a:t>hands-on experiences</a:t>
            </a:r>
            <a:r>
              <a:rPr lang="en-GB" sz="1800">
                <a:solidFill>
                  <a:srgbClr val="000000"/>
                </a:solidFill>
                <a:effectLst/>
                <a:latin typeface="Segoe UI" panose="020B0502040204020203" pitchFamily="34" charset="0"/>
                <a:ea typeface="Calibri" panose="020F0502020204030204" pitchFamily="34" charset="0"/>
              </a:rPr>
              <a:t>, </a:t>
            </a:r>
            <a:r>
              <a:rPr lang="en-GB" sz="1800" b="1">
                <a:solidFill>
                  <a:srgbClr val="000000"/>
                </a:solidFill>
                <a:effectLst/>
                <a:latin typeface="Segoe UI" panose="020B0502040204020203" pitchFamily="34" charset="0"/>
                <a:ea typeface="Calibri" panose="020F0502020204030204" pitchFamily="34" charset="0"/>
              </a:rPr>
              <a:t>active participation</a:t>
            </a:r>
            <a:r>
              <a:rPr lang="en-GB" sz="1800">
                <a:solidFill>
                  <a:srgbClr val="000000"/>
                </a:solidFill>
                <a:effectLst/>
                <a:latin typeface="Segoe UI" panose="020B0502040204020203" pitchFamily="34" charset="0"/>
                <a:ea typeface="Calibri" panose="020F0502020204030204" pitchFamily="34" charset="0"/>
              </a:rPr>
              <a:t>, and </a:t>
            </a:r>
            <a:r>
              <a:rPr lang="en-GB" sz="1800" b="1">
                <a:solidFill>
                  <a:srgbClr val="000000"/>
                </a:solidFill>
                <a:effectLst/>
                <a:latin typeface="Segoe UI" panose="020B0502040204020203" pitchFamily="34" charset="0"/>
                <a:ea typeface="Calibri" panose="020F0502020204030204" pitchFamily="34" charset="0"/>
              </a:rPr>
              <a:t>reflection</a:t>
            </a:r>
            <a:r>
              <a:rPr lang="en-GB" sz="1800">
                <a:solidFill>
                  <a:srgbClr val="000000"/>
                </a:solidFill>
                <a:effectLst/>
                <a:latin typeface="Segoe UI" panose="020B0502040204020203" pitchFamily="34" charset="0"/>
                <a:ea typeface="Calibri" panose="020F0502020204030204" pitchFamily="34" charset="0"/>
              </a:rPr>
              <a:t>. It involves </a:t>
            </a:r>
            <a:r>
              <a:rPr lang="en-GB" sz="1800" b="1">
                <a:solidFill>
                  <a:srgbClr val="000000"/>
                </a:solidFill>
                <a:effectLst/>
                <a:latin typeface="Segoe UI" panose="020B0502040204020203" pitchFamily="34" charset="0"/>
                <a:ea typeface="Calibri" panose="020F0502020204030204" pitchFamily="34" charset="0"/>
              </a:rPr>
              <a:t>engaging in practical activities, projects</a:t>
            </a:r>
            <a:r>
              <a:rPr lang="en-GB" sz="1800">
                <a:solidFill>
                  <a:srgbClr val="000000"/>
                </a:solidFill>
                <a:effectLst/>
                <a:latin typeface="Segoe UI" panose="020B0502040204020203" pitchFamily="34" charset="0"/>
                <a:ea typeface="Calibri" panose="020F0502020204030204" pitchFamily="34" charset="0"/>
              </a:rPr>
              <a:t>, or real-world scenarios to acquire new knowledge, develop skills, and enhance professional growth. </a:t>
            </a:r>
            <a:endParaRPr lang="en-GB">
              <a:solidFill>
                <a:srgbClr val="000000"/>
              </a:solidFill>
              <a:latin typeface="Circular Std"/>
            </a:endParaRPr>
          </a:p>
          <a:p>
            <a:pPr marL="0" indent="0">
              <a:buNone/>
            </a:pPr>
            <a:r>
              <a:rPr lang="en-GB">
                <a:solidFill>
                  <a:srgbClr val="000000"/>
                </a:solidFill>
                <a:latin typeface="Circular Std"/>
                <a:hlinkClick r:id="rId2">
                  <a:extLst>
                    <a:ext uri="{A12FA001-AC4F-418D-AE19-62706E023703}">
                      <ahyp:hlinkClr xmlns:ahyp="http://schemas.microsoft.com/office/drawing/2018/hyperlinkcolor" val="tx"/>
                    </a:ext>
                  </a:extLst>
                </a:hlinkClick>
              </a:rPr>
              <a:t>According to the 70-20-10 model</a:t>
            </a:r>
            <a:r>
              <a:rPr lang="en-GB">
                <a:solidFill>
                  <a:srgbClr val="000000"/>
                </a:solidFill>
                <a:latin typeface="Circular Std"/>
              </a:rPr>
              <a:t>, in learning and development, people get 70% of their knowledge from workplace experiences, 20% from peer interactions, and only 10% from formal learning </a:t>
            </a:r>
          </a:p>
          <a:p>
            <a:r>
              <a:rPr lang="en-GB" sz="1800" b="1">
                <a:solidFill>
                  <a:srgbClr val="000000"/>
                </a:solidFill>
                <a:effectLst/>
                <a:latin typeface="Segoe UI" panose="020B0502040204020203" pitchFamily="34" charset="0"/>
                <a:ea typeface="Calibri" panose="020F0502020204030204" pitchFamily="34" charset="0"/>
              </a:rPr>
              <a:t>Actively engaging </a:t>
            </a:r>
            <a:r>
              <a:rPr lang="en-GB" sz="1800">
                <a:solidFill>
                  <a:srgbClr val="000000"/>
                </a:solidFill>
                <a:effectLst/>
                <a:latin typeface="Segoe UI" panose="020B0502040204020203" pitchFamily="34" charset="0"/>
                <a:ea typeface="Calibri" panose="020F0502020204030204" pitchFamily="34" charset="0"/>
              </a:rPr>
              <a:t>with the learning process</a:t>
            </a:r>
          </a:p>
          <a:p>
            <a:r>
              <a:rPr lang="en-GB" sz="1800">
                <a:solidFill>
                  <a:srgbClr val="000000"/>
                </a:solidFill>
                <a:latin typeface="Segoe UI" panose="020B0502040204020203" pitchFamily="34" charset="0"/>
                <a:ea typeface="Calibri" panose="020F0502020204030204" pitchFamily="34" charset="0"/>
              </a:rPr>
              <a:t>A</a:t>
            </a:r>
            <a:r>
              <a:rPr lang="en-GB" sz="1800">
                <a:solidFill>
                  <a:srgbClr val="000000"/>
                </a:solidFill>
                <a:effectLst/>
                <a:latin typeface="Segoe UI" panose="020B0502040204020203" pitchFamily="34" charset="0"/>
                <a:ea typeface="Calibri" panose="020F0502020204030204" pitchFamily="34" charset="0"/>
              </a:rPr>
              <a:t>pplying </a:t>
            </a:r>
            <a:r>
              <a:rPr lang="en-GB" sz="1800" b="1">
                <a:solidFill>
                  <a:srgbClr val="000000"/>
                </a:solidFill>
                <a:effectLst/>
                <a:latin typeface="Segoe UI" panose="020B0502040204020203" pitchFamily="34" charset="0"/>
                <a:ea typeface="Calibri" panose="020F0502020204030204" pitchFamily="34" charset="0"/>
              </a:rPr>
              <a:t>theoretical knowledge </a:t>
            </a:r>
            <a:r>
              <a:rPr lang="en-GB" sz="1800">
                <a:solidFill>
                  <a:srgbClr val="000000"/>
                </a:solidFill>
                <a:effectLst/>
                <a:latin typeface="Segoe UI" panose="020B0502040204020203" pitchFamily="34" charset="0"/>
                <a:ea typeface="Calibri" panose="020F0502020204030204" pitchFamily="34" charset="0"/>
              </a:rPr>
              <a:t>in </a:t>
            </a:r>
            <a:r>
              <a:rPr lang="en-GB" sz="1800" b="1">
                <a:solidFill>
                  <a:srgbClr val="000000"/>
                </a:solidFill>
                <a:effectLst/>
                <a:latin typeface="Segoe UI" panose="020B0502040204020203" pitchFamily="34" charset="0"/>
                <a:ea typeface="Calibri" panose="020F0502020204030204" pitchFamily="34" charset="0"/>
              </a:rPr>
              <a:t>practical contexts </a:t>
            </a:r>
          </a:p>
          <a:p>
            <a:r>
              <a:rPr lang="en-GB" sz="1800" b="1">
                <a:solidFill>
                  <a:srgbClr val="000000"/>
                </a:solidFill>
                <a:effectLst/>
                <a:latin typeface="Segoe UI" panose="020B0502040204020203" pitchFamily="34" charset="0"/>
                <a:ea typeface="Calibri" panose="020F0502020204030204" pitchFamily="34" charset="0"/>
              </a:rPr>
              <a:t>Reflection </a:t>
            </a:r>
            <a:r>
              <a:rPr lang="en-GB" sz="1800">
                <a:solidFill>
                  <a:srgbClr val="000000"/>
                </a:solidFill>
                <a:effectLst/>
                <a:latin typeface="Segoe UI" panose="020B0502040204020203" pitchFamily="34" charset="0"/>
                <a:ea typeface="Calibri" panose="020F0502020204030204" pitchFamily="34" charset="0"/>
              </a:rPr>
              <a:t>plays an essential role in the experiential approach</a:t>
            </a:r>
          </a:p>
          <a:p>
            <a:r>
              <a:rPr lang="en-GB" sz="1800">
                <a:solidFill>
                  <a:srgbClr val="000000"/>
                </a:solidFill>
                <a:effectLst/>
                <a:latin typeface="Segoe UI" panose="020B0502040204020203" pitchFamily="34" charset="0"/>
                <a:ea typeface="Calibri" panose="020F0502020204030204" pitchFamily="34" charset="0"/>
              </a:rPr>
              <a:t>Seeking </a:t>
            </a:r>
            <a:r>
              <a:rPr lang="en-GB" sz="1800" b="1">
                <a:solidFill>
                  <a:srgbClr val="000000"/>
                </a:solidFill>
                <a:effectLst/>
                <a:latin typeface="Segoe UI" panose="020B0502040204020203" pitchFamily="34" charset="0"/>
                <a:ea typeface="Calibri" panose="020F0502020204030204" pitchFamily="34" charset="0"/>
              </a:rPr>
              <a:t>feedback </a:t>
            </a:r>
            <a:r>
              <a:rPr lang="en-GB" sz="1800">
                <a:solidFill>
                  <a:srgbClr val="000000"/>
                </a:solidFill>
                <a:effectLst/>
                <a:latin typeface="Segoe UI" panose="020B0502040204020203" pitchFamily="34" charset="0"/>
                <a:ea typeface="Calibri" panose="020F0502020204030204" pitchFamily="34" charset="0"/>
              </a:rPr>
              <a:t>from mentors, peers, colleagues or subject experts </a:t>
            </a:r>
          </a:p>
          <a:p>
            <a:r>
              <a:rPr lang="en-GB" sz="1800" b="1">
                <a:solidFill>
                  <a:srgbClr val="000000"/>
                </a:solidFill>
                <a:latin typeface="Segoe UI" panose="020B0502040204020203" pitchFamily="34" charset="0"/>
                <a:ea typeface="Calibri" panose="020F0502020204030204" pitchFamily="34" charset="0"/>
              </a:rPr>
              <a:t>C</a:t>
            </a:r>
            <a:r>
              <a:rPr lang="en-GB" sz="1800" b="1">
                <a:solidFill>
                  <a:srgbClr val="000000"/>
                </a:solidFill>
                <a:effectLst/>
                <a:latin typeface="Segoe UI" panose="020B0502040204020203" pitchFamily="34" charset="0"/>
                <a:ea typeface="Calibri" panose="020F0502020204030204" pitchFamily="34" charset="0"/>
              </a:rPr>
              <a:t>ollaborative</a:t>
            </a:r>
            <a:r>
              <a:rPr lang="en-GB" sz="1800">
                <a:solidFill>
                  <a:srgbClr val="000000"/>
                </a:solidFill>
                <a:effectLst/>
                <a:latin typeface="Segoe UI" panose="020B0502040204020203" pitchFamily="34" charset="0"/>
                <a:ea typeface="Calibri" panose="020F0502020204030204" pitchFamily="34" charset="0"/>
              </a:rPr>
              <a:t> learning, engage in group activities or projects – </a:t>
            </a:r>
            <a:r>
              <a:rPr lang="en-GB" sz="1800" b="1">
                <a:solidFill>
                  <a:srgbClr val="000000"/>
                </a:solidFill>
                <a:effectLst/>
                <a:latin typeface="Segoe UI" panose="020B0502040204020203" pitchFamily="34" charset="0"/>
                <a:ea typeface="Calibri" panose="020F0502020204030204" pitchFamily="34" charset="0"/>
              </a:rPr>
              <a:t>lessons learned</a:t>
            </a:r>
          </a:p>
          <a:p>
            <a:r>
              <a:rPr lang="en-GB" sz="1800" b="1">
                <a:solidFill>
                  <a:srgbClr val="000000"/>
                </a:solidFill>
                <a:effectLst/>
                <a:latin typeface="Segoe UI" panose="020B0502040204020203" pitchFamily="34" charset="0"/>
                <a:ea typeface="Calibri" panose="020F0502020204030204" pitchFamily="34" charset="0"/>
              </a:rPr>
              <a:t>Continuous learning </a:t>
            </a:r>
            <a:r>
              <a:rPr lang="en-GB" sz="1800">
                <a:solidFill>
                  <a:srgbClr val="000000"/>
                </a:solidFill>
                <a:effectLst/>
                <a:latin typeface="Segoe UI" panose="020B0502040204020203" pitchFamily="34" charset="0"/>
                <a:ea typeface="Calibri" panose="020F0502020204030204" pitchFamily="34" charset="0"/>
              </a:rPr>
              <a:t>and adaptation</a:t>
            </a:r>
          </a:p>
          <a:p>
            <a:r>
              <a:rPr lang="en-GB" sz="1800" b="1">
                <a:solidFill>
                  <a:srgbClr val="000000"/>
                </a:solidFill>
                <a:latin typeface="Segoe UI" panose="020B0502040204020203" pitchFamily="34" charset="0"/>
                <a:ea typeface="Calibri" panose="020F0502020204030204" pitchFamily="34" charset="0"/>
              </a:rPr>
              <a:t>Evaluate, </a:t>
            </a:r>
            <a:r>
              <a:rPr lang="en-GB" sz="1800">
                <a:solidFill>
                  <a:srgbClr val="000000"/>
                </a:solidFill>
                <a:effectLst/>
                <a:latin typeface="Segoe UI" panose="020B0502040204020203" pitchFamily="34" charset="0"/>
                <a:ea typeface="Calibri" panose="020F0502020204030204" pitchFamily="34" charset="0"/>
              </a:rPr>
              <a:t>track </a:t>
            </a:r>
            <a:r>
              <a:rPr lang="en-GB" sz="1800" b="1">
                <a:solidFill>
                  <a:srgbClr val="000000"/>
                </a:solidFill>
                <a:effectLst/>
                <a:latin typeface="Segoe UI" panose="020B0502040204020203" pitchFamily="34" charset="0"/>
                <a:ea typeface="Calibri" panose="020F0502020204030204" pitchFamily="34" charset="0"/>
              </a:rPr>
              <a:t>progress</a:t>
            </a:r>
            <a:r>
              <a:rPr lang="en-GB" sz="1800">
                <a:solidFill>
                  <a:srgbClr val="000000"/>
                </a:solidFill>
                <a:effectLst/>
                <a:latin typeface="Segoe UI" panose="020B0502040204020203" pitchFamily="34" charset="0"/>
                <a:ea typeface="Calibri" panose="020F0502020204030204" pitchFamily="34" charset="0"/>
              </a:rPr>
              <a:t>, showcase </a:t>
            </a:r>
            <a:r>
              <a:rPr lang="en-GB" sz="1800" b="1">
                <a:solidFill>
                  <a:srgbClr val="000000"/>
                </a:solidFill>
                <a:effectLst/>
                <a:latin typeface="Segoe UI" panose="020B0502040204020203" pitchFamily="34" charset="0"/>
                <a:ea typeface="Calibri" panose="020F0502020204030204" pitchFamily="34" charset="0"/>
              </a:rPr>
              <a:t>professional growth</a:t>
            </a:r>
          </a:p>
          <a:p>
            <a:pPr marL="0" indent="0">
              <a:buNone/>
            </a:pPr>
            <a:endParaRPr lang="en-GB">
              <a:solidFill>
                <a:srgbClr val="000000"/>
              </a:solidFill>
              <a:latin typeface="Circular Std"/>
            </a:endParaRPr>
          </a:p>
        </p:txBody>
      </p:sp>
      <p:sp>
        <p:nvSpPr>
          <p:cNvPr id="4" name="Date Placeholder 3">
            <a:extLst>
              <a:ext uri="{FF2B5EF4-FFF2-40B4-BE49-F238E27FC236}">
                <a16:creationId xmlns:a16="http://schemas.microsoft.com/office/drawing/2014/main" id="{A08AAD81-EBC5-A6E6-520C-BE335662346D}"/>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C1242CF-12C1-4411-B532-E91306108269}" type="datetime4">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AE522129-D264-4CB5-F379-179D5AAFBDB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Tree>
    <p:extLst>
      <p:ext uri="{BB962C8B-B14F-4D97-AF65-F5344CB8AC3E}">
        <p14:creationId xmlns:p14="http://schemas.microsoft.com/office/powerpoint/2010/main" val="1196283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85FD-B423-4372-B386-83D41C0717D2}"/>
              </a:ext>
            </a:extLst>
          </p:cNvPr>
          <p:cNvSpPr>
            <a:spLocks noGrp="1"/>
          </p:cNvSpPr>
          <p:nvPr>
            <p:ph type="ctrTitle"/>
          </p:nvPr>
        </p:nvSpPr>
        <p:spPr/>
        <p:txBody>
          <a:bodyPr/>
          <a:lstStyle/>
          <a:p>
            <a:r>
              <a:rPr lang="en-GB"/>
              <a:t>Continuing Professional Development (CPD) Scheme</a:t>
            </a:r>
          </a:p>
        </p:txBody>
      </p:sp>
      <p:sp>
        <p:nvSpPr>
          <p:cNvPr id="4" name="Date Placeholder 3">
            <a:extLst>
              <a:ext uri="{FF2B5EF4-FFF2-40B4-BE49-F238E27FC236}">
                <a16:creationId xmlns:a16="http://schemas.microsoft.com/office/drawing/2014/main" id="{9078DFF9-8FEA-40C5-B83A-8C459DFF1D2D}"/>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Arial" charset="0"/>
              </a:rPr>
              <a:t>19 May 2022</a:t>
            </a:r>
            <a:endParaRPr kumimoji="0" lang="en-GB" sz="1200" b="0" i="0" u="none" strike="noStrike" kern="1200" cap="none" spc="0" normalizeH="0" baseline="0" noProof="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1151686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Continuing Professional Development (CPD) Scheme</a:t>
            </a:r>
          </a:p>
        </p:txBody>
      </p:sp>
      <p:sp>
        <p:nvSpPr>
          <p:cNvPr id="3" name="Content Placeholder 2"/>
          <p:cNvSpPr>
            <a:spLocks noGrp="1"/>
          </p:cNvSpPr>
          <p:nvPr>
            <p:ph idx="1"/>
          </p:nvPr>
        </p:nvSpPr>
        <p:spPr/>
        <p:txBody>
          <a:bodyPr/>
          <a:lstStyle/>
          <a:p>
            <a:r>
              <a:rPr lang="en-GB" sz="1800" dirty="0"/>
              <a:t>The requirements in the CPD Scheme apply to all Members except: </a:t>
            </a:r>
            <a:r>
              <a:rPr lang="en-GB" sz="1800" b="1" dirty="0"/>
              <a:t>Student Members, QAS Members (who are part of the opt-in QAS CPD Scheme) </a:t>
            </a:r>
            <a:r>
              <a:rPr lang="en-GB" sz="1800" dirty="0"/>
              <a:t>and </a:t>
            </a:r>
            <a:r>
              <a:rPr lang="en-GB" sz="1800" b="1" dirty="0"/>
              <a:t>Non-Practising Members  </a:t>
            </a:r>
          </a:p>
          <a:p>
            <a:r>
              <a:rPr lang="en-GB" sz="1800" dirty="0"/>
              <a:t>Members must carry out </a:t>
            </a:r>
            <a:r>
              <a:rPr lang="en-GB" sz="1800" b="1" dirty="0"/>
              <a:t>15 hours of CPD Activities </a:t>
            </a:r>
            <a:r>
              <a:rPr lang="en-GB" sz="1800" dirty="0"/>
              <a:t>during </a:t>
            </a:r>
            <a:r>
              <a:rPr lang="en-GB" sz="1800" b="1" dirty="0"/>
              <a:t>each CPD Period</a:t>
            </a:r>
            <a:r>
              <a:rPr lang="en-GB" sz="1800" dirty="0"/>
              <a:t>, </a:t>
            </a:r>
            <a:r>
              <a:rPr lang="en-GB" sz="1800" b="1" dirty="0"/>
              <a:t>two</a:t>
            </a:r>
            <a:r>
              <a:rPr lang="en-GB" sz="1800" dirty="0"/>
              <a:t> of those hours must relate to </a:t>
            </a:r>
            <a:r>
              <a:rPr lang="en-GB" sz="1800" b="1" dirty="0"/>
              <a:t>Professional Skills Training </a:t>
            </a:r>
          </a:p>
          <a:p>
            <a:r>
              <a:rPr lang="en-GB" sz="1800" dirty="0"/>
              <a:t>Members should participate in a </a:t>
            </a:r>
            <a:r>
              <a:rPr lang="en-GB" sz="1800" b="1" dirty="0"/>
              <a:t>Reflective Practice Discussion with an Appropriate Person every CPD Period </a:t>
            </a:r>
          </a:p>
          <a:p>
            <a:r>
              <a:rPr lang="en-GB" sz="1800" dirty="0"/>
              <a:t>Members, if selected to do so, must also </a:t>
            </a:r>
            <a:r>
              <a:rPr lang="en-GB" sz="1800" b="1" dirty="0"/>
              <a:t>participate in a Reflective Practice Discussion with the </a:t>
            </a:r>
            <a:r>
              <a:rPr lang="en-GB" sz="1800" b="1" dirty="0" err="1"/>
              <a:t>IFoA</a:t>
            </a:r>
            <a:r>
              <a:rPr lang="en-GB" sz="1800" b="1" dirty="0"/>
              <a:t> </a:t>
            </a:r>
          </a:p>
          <a:p>
            <a:r>
              <a:rPr lang="en-GB" sz="1800" dirty="0"/>
              <a:t>Members </a:t>
            </a:r>
            <a:r>
              <a:rPr lang="en-GB" sz="1800" b="1" dirty="0"/>
              <a:t>must</a:t>
            </a:r>
            <a:r>
              <a:rPr lang="en-GB" sz="1800" dirty="0"/>
              <a:t> </a:t>
            </a:r>
            <a:r>
              <a:rPr lang="en-GB" sz="1800" b="1" dirty="0"/>
              <a:t>keep a record </a:t>
            </a:r>
            <a:r>
              <a:rPr lang="en-GB" sz="1800" dirty="0"/>
              <a:t>of their </a:t>
            </a:r>
            <a:r>
              <a:rPr lang="en-GB" sz="1800" b="1" dirty="0"/>
              <a:t>CPD Activities </a:t>
            </a:r>
            <a:r>
              <a:rPr lang="en-GB" sz="1800" dirty="0"/>
              <a:t>for the previous CPD Period</a:t>
            </a:r>
          </a:p>
          <a:p>
            <a:r>
              <a:rPr lang="en-GB" sz="1800" dirty="0"/>
              <a:t>Members will be asked to declare their compliance with the CPD Scheme in their annual membership renewal notice </a:t>
            </a:r>
          </a:p>
          <a:p>
            <a:r>
              <a:rPr lang="en-GB" sz="1800" dirty="0"/>
              <a:t>Any member can apply for </a:t>
            </a:r>
            <a:r>
              <a:rPr lang="en-GB" sz="1800" b="1" dirty="0"/>
              <a:t>Non-Practising </a:t>
            </a:r>
            <a:r>
              <a:rPr lang="en-GB" sz="1800" dirty="0"/>
              <a:t>status if they are not currently involved in technical actuarial work</a:t>
            </a:r>
          </a:p>
          <a:p>
            <a:pPr marL="0" indent="0">
              <a:buNone/>
            </a:pPr>
            <a:endParaRPr lang="en-GB" sz="1800" b="1" dirty="0"/>
          </a:p>
          <a:p>
            <a:endParaRPr lang="en-GB" sz="1800" b="1"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EFA46FB-C81F-4EF2-A0EF-9D608A35F60A}" type="datetime3">
              <a:rPr kumimoji="0" lang="en-US"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 July 2024</a:t>
            </a:fld>
            <a:endParaRPr kumimoji="0" lang="en-GB" sz="1200" b="0" i="0" u="none" strike="noStrike" kern="1200" cap="none" spc="0" normalizeH="0" baseline="0" noProof="0" dirty="0">
              <a:ln>
                <a:noFill/>
              </a:ln>
              <a:solidFill>
                <a:srgbClr val="3F4548"/>
              </a:solidFill>
              <a:effectLst/>
              <a:uLnTx/>
              <a:uFillTx/>
              <a:latin typeface="Arial"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Tree>
    <p:extLst>
      <p:ext uri="{BB962C8B-B14F-4D97-AF65-F5344CB8AC3E}">
        <p14:creationId xmlns:p14="http://schemas.microsoft.com/office/powerpoint/2010/main" val="46331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3" y="115879"/>
            <a:ext cx="11055349" cy="1143000"/>
          </a:xfrm>
        </p:spPr>
        <p:txBody>
          <a:bodyPr wrap="square" anchor="ctr">
            <a:normAutofit/>
          </a:bodyPr>
          <a:lstStyle/>
          <a:p>
            <a:r>
              <a:rPr lang="en-GB" dirty="0"/>
              <a:t>CPD activities, what counts?</a:t>
            </a:r>
          </a:p>
        </p:txBody>
      </p:sp>
      <p:sp>
        <p:nvSpPr>
          <p:cNvPr id="4" name="Date Placeholder 3"/>
          <p:cNvSpPr>
            <a:spLocks noGrp="1"/>
          </p:cNvSpPr>
          <p:nvPr>
            <p:ph type="dt" sz="half" idx="10"/>
          </p:nvPr>
        </p:nvSpPr>
        <p:spPr>
          <a:xfrm>
            <a:off x="527054" y="6410325"/>
            <a:ext cx="2688166" cy="331788"/>
          </a:xfrm>
        </p:spPr>
        <p:txBody>
          <a:bodyPr wrap="square" anchor="t">
            <a:normAutofit/>
          </a:bodyPr>
          <a:lstStyle/>
          <a:p>
            <a:pPr marL="0" marR="0" lvl="0" indent="0" defTabSz="914400" rtl="0" eaLnBrk="1" fontAlgn="base" latinLnBrk="0" hangingPunct="1">
              <a:spcBef>
                <a:spcPct val="0"/>
              </a:spcBef>
              <a:spcAft>
                <a:spcPts val="600"/>
              </a:spcAft>
              <a:buClrTx/>
              <a:buSzTx/>
              <a:buFontTx/>
              <a:buNone/>
              <a:tabLst/>
              <a:defRPr/>
            </a:pPr>
            <a:fld id="{E2049689-AE94-4A92-9E35-CA90A84D02A5}" type="datetime3">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22 July 2024</a:t>
            </a:fld>
            <a:endParaRPr kumimoji="0" lang="en-GB" b="0" i="0" u="none" strike="noStrike" kern="1200" cap="none" spc="0" normalizeH="0" baseline="0" noProof="0">
              <a:ln>
                <a:noFill/>
              </a:ln>
              <a:effectLst/>
              <a:uLnTx/>
              <a:uFillTx/>
            </a:endParaRPr>
          </a:p>
        </p:txBody>
      </p:sp>
      <p:sp>
        <p:nvSpPr>
          <p:cNvPr id="5" name="Slide Number Placeholder 4"/>
          <p:cNvSpPr>
            <a:spLocks noGrp="1"/>
          </p:cNvSpPr>
          <p:nvPr>
            <p:ph type="sldNum" sz="quarter" idx="12"/>
          </p:nvPr>
        </p:nvSpPr>
        <p:spPr>
          <a:xfrm>
            <a:off x="10801353" y="6402396"/>
            <a:ext cx="863600" cy="339725"/>
          </a:xfrm>
        </p:spPr>
        <p:txBody>
          <a:bodyPr wrap="square" anchor="t">
            <a:normAutofit/>
          </a:bodyPr>
          <a:lstStyle/>
          <a:p>
            <a:pPr marL="0" marR="0" lvl="0" indent="0" defTabSz="914400" rtl="0" eaLnBrk="1" fontAlgn="base" latinLnBrk="0" hangingPunct="1">
              <a:spcBef>
                <a:spcPct val="0"/>
              </a:spcBef>
              <a:spcAft>
                <a:spcPts val="600"/>
              </a:spcAft>
              <a:buClrTx/>
              <a:buSzTx/>
              <a:buFontTx/>
              <a:buNone/>
              <a:tabLst/>
              <a:defRPr/>
            </a:pPr>
            <a:fld id="{FE8DA6AF-1811-4E27-A96F-54109F1D0275}" type="slidenum">
              <a:rPr kumimoji="0" lang="en-GB"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5</a:t>
            </a:fld>
            <a:endParaRPr kumimoji="0" lang="en-GB"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CBD75FFA-9B48-4E11-A432-EF21C5B4866A}"/>
              </a:ext>
            </a:extLst>
          </p:cNvPr>
          <p:cNvGraphicFramePr>
            <a:graphicFrameLocks noGrp="1"/>
          </p:cNvGraphicFramePr>
          <p:nvPr>
            <p:ph idx="1"/>
            <p:extLst>
              <p:ext uri="{D42A27DB-BD31-4B8C-83A1-F6EECF244321}">
                <p14:modId xmlns:p14="http://schemas.microsoft.com/office/powerpoint/2010/main" val="2446237923"/>
              </p:ext>
            </p:extLst>
          </p:nvPr>
        </p:nvGraphicFramePr>
        <p:xfrm>
          <a:off x="374357" y="984859"/>
          <a:ext cx="11055349" cy="4640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7171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5" y="404813"/>
            <a:ext cx="11055349" cy="1143000"/>
          </a:xfrm>
        </p:spPr>
        <p:txBody>
          <a:bodyPr wrap="square" anchor="ctr">
            <a:normAutofit fontScale="90000"/>
          </a:bodyPr>
          <a:lstStyle/>
          <a:p>
            <a:pPr>
              <a:lnSpc>
                <a:spcPct val="90000"/>
              </a:lnSpc>
            </a:pPr>
            <a:br>
              <a:rPr lang="en-GB" sz="2500" dirty="0"/>
            </a:br>
            <a:br>
              <a:rPr lang="en-GB" sz="2500" dirty="0"/>
            </a:br>
            <a:r>
              <a:rPr lang="en-GB" sz="3600" dirty="0"/>
              <a:t>How should I log my CPD activities?</a:t>
            </a:r>
            <a:br>
              <a:rPr lang="en-GB" sz="2500" dirty="0"/>
            </a:br>
            <a:endParaRPr lang="en-GB" sz="2500" dirty="0"/>
          </a:p>
        </p:txBody>
      </p:sp>
      <p:sp>
        <p:nvSpPr>
          <p:cNvPr id="4" name="Date Placeholder 3"/>
          <p:cNvSpPr>
            <a:spLocks noGrp="1"/>
          </p:cNvSpPr>
          <p:nvPr>
            <p:ph type="dt" sz="half" idx="10"/>
          </p:nvPr>
        </p:nvSpPr>
        <p:spPr>
          <a:xfrm>
            <a:off x="527054" y="6410325"/>
            <a:ext cx="2688166" cy="331788"/>
          </a:xfrm>
        </p:spPr>
        <p:txBody>
          <a:bodyPr wrap="square" anchor="t">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57DAC50C-D029-4344-A0FC-812F5D179701}" type="datetime3">
              <a:rPr kumimoji="0" lang="en-US"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ts val="600"/>
                </a:spcAft>
                <a:buClrTx/>
                <a:buSzTx/>
                <a:buFontTx/>
                <a:buNone/>
                <a:tabLst/>
                <a:defRPr/>
              </a:pPr>
              <a:t>22 July 2024</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sp>
        <p:nvSpPr>
          <p:cNvPr id="5" name="Slide Number Placeholder 4"/>
          <p:cNvSpPr>
            <a:spLocks noGrp="1"/>
          </p:cNvSpPr>
          <p:nvPr>
            <p:ph type="sldNum" sz="quarter" idx="12"/>
          </p:nvPr>
        </p:nvSpPr>
        <p:spPr>
          <a:xfrm>
            <a:off x="10801353" y="6402396"/>
            <a:ext cx="863600" cy="339725"/>
          </a:xfrm>
        </p:spPr>
        <p:txBody>
          <a:bodyPr wrap="square" anchor="t">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ts val="600"/>
                </a:spcAft>
                <a:buClrTx/>
                <a:buSzTx/>
                <a:buFontTx/>
                <a:buNone/>
                <a:tabLst/>
                <a:defRPr/>
              </a:pPr>
              <a:t>6</a:t>
            </a:fld>
            <a:endParaRPr kumimoji="0" lang="en-GB" sz="1200" b="0" i="0" u="none" strike="noStrike" kern="1200" cap="none" spc="0" normalizeH="0" baseline="0" noProof="0">
              <a:ln>
                <a:noFill/>
              </a:ln>
              <a:solidFill>
                <a:srgbClr val="3F4548"/>
              </a:solidFill>
              <a:effectLst/>
              <a:uLnTx/>
              <a:uFillTx/>
              <a:latin typeface="Arial" charset="0"/>
              <a:ea typeface="+mn-ea"/>
              <a:cs typeface="Arial" charset="0"/>
            </a:endParaRPr>
          </a:p>
        </p:txBody>
      </p:sp>
      <p:graphicFrame>
        <p:nvGraphicFramePr>
          <p:cNvPr id="14" name="Content Placeholder 2">
            <a:extLst>
              <a:ext uri="{FF2B5EF4-FFF2-40B4-BE49-F238E27FC236}">
                <a16:creationId xmlns:a16="http://schemas.microsoft.com/office/drawing/2014/main" id="{9DBFA12E-35D3-3A5D-5741-06E78545B487}"/>
              </a:ext>
            </a:extLst>
          </p:cNvPr>
          <p:cNvGraphicFramePr>
            <a:graphicFrameLocks noGrp="1"/>
          </p:cNvGraphicFramePr>
          <p:nvPr>
            <p:ph idx="1"/>
            <p:extLst>
              <p:ext uri="{D42A27DB-BD31-4B8C-83A1-F6EECF244321}">
                <p14:modId xmlns:p14="http://schemas.microsoft.com/office/powerpoint/2010/main" val="3077024448"/>
              </p:ext>
            </p:extLst>
          </p:nvPr>
        </p:nvGraphicFramePr>
        <p:xfrm>
          <a:off x="527055" y="1557338"/>
          <a:ext cx="11055349" cy="4640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105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078DFF9-8FEA-40C5-B83A-8C459DFF1D2D}"/>
              </a:ext>
            </a:extLst>
          </p:cNvPr>
          <p:cNvSpPr>
            <a:spLocks noGrp="1"/>
          </p:cNvSpPr>
          <p:nvPr>
            <p:ph type="dt" sz="half" idx="2"/>
          </p:nvPr>
        </p:nvSpPr>
        <p:spPr>
          <a:xfrm>
            <a:off x="527056" y="6410332"/>
            <a:ext cx="1846689" cy="300075"/>
          </a:xfrm>
        </p:spPr>
        <p:txBody>
          <a:bodyPr wrap="square" anchor="t">
            <a:normAutofit/>
          </a:bodyPr>
          <a:lstStyle/>
          <a:p>
            <a:pPr marL="0" marR="0" lvl="0" indent="0" defTabSz="914400" rtl="0" eaLnBrk="1" fontAlgn="base" latinLnBrk="0" hangingPunct="1">
              <a:spcBef>
                <a:spcPct val="0"/>
              </a:spcBef>
              <a:spcAft>
                <a:spcPts val="600"/>
              </a:spcAft>
              <a:buClrTx/>
              <a:buSzTx/>
              <a:buFontTx/>
              <a:buNone/>
              <a:tabLst/>
              <a:defRPr/>
            </a:pPr>
            <a:fld id="{59ADED13-687F-426D-82E4-70F09113B2F6}" type="datetime3">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22 July 2024</a:t>
            </a:fld>
            <a:endParaRPr kumimoji="0" lang="en-GB" b="0" i="0" u="none" strike="noStrike" kern="1200" cap="none" spc="0" normalizeH="0" baseline="0" noProof="0">
              <a:ln>
                <a:noFill/>
              </a:ln>
              <a:effectLst/>
              <a:uLnTx/>
              <a:uFillTx/>
            </a:endParaRPr>
          </a:p>
        </p:txBody>
      </p:sp>
      <p:sp>
        <p:nvSpPr>
          <p:cNvPr id="5" name="TextBox 4">
            <a:extLst>
              <a:ext uri="{FF2B5EF4-FFF2-40B4-BE49-F238E27FC236}">
                <a16:creationId xmlns:a16="http://schemas.microsoft.com/office/drawing/2014/main" id="{D1049B01-9205-0C8B-D7F2-8EAF487A9B38}"/>
              </a:ext>
            </a:extLst>
          </p:cNvPr>
          <p:cNvSpPr txBox="1"/>
          <p:nvPr/>
        </p:nvSpPr>
        <p:spPr>
          <a:xfrm>
            <a:off x="421410" y="1432714"/>
            <a:ext cx="5665862" cy="369332"/>
          </a:xfrm>
          <a:prstGeom prst="rect">
            <a:avLst/>
          </a:prstGeom>
          <a:noFill/>
        </p:spPr>
        <p:txBody>
          <a:bodyPr wrap="square" rtlCol="0">
            <a:spAutoFit/>
          </a:bodyPr>
          <a:lstStyle/>
          <a:p>
            <a:r>
              <a:rPr lang="en-GB" dirty="0">
                <a:solidFill>
                  <a:schemeClr val="bg2"/>
                </a:solidFill>
              </a:rPr>
              <a:t>Justin Chan – FIA</a:t>
            </a:r>
          </a:p>
        </p:txBody>
      </p:sp>
      <p:pic>
        <p:nvPicPr>
          <p:cNvPr id="9" name="Justin_Chan_Webinar_Sharing2">
            <a:hlinkClick r:id="" action="ppaction://media"/>
            <a:extLst>
              <a:ext uri="{FF2B5EF4-FFF2-40B4-BE49-F238E27FC236}">
                <a16:creationId xmlns:a16="http://schemas.microsoft.com/office/drawing/2014/main" id="{4A8F954A-3A8A-32BC-EBBD-1AC9DE08E0A1}"/>
              </a:ext>
            </a:extLst>
          </p:cNvPr>
          <p:cNvPicPr>
            <a:picLocks noChangeAspect="1"/>
          </p:cNvPicPr>
          <p:nvPr>
            <a:videoFile r:link="rId1"/>
            <p:extLst>
              <p:ext uri="{DAA4B4D4-6D71-4841-9C94-3DE7FCFB9230}">
                <p14:media xmlns:p14="http://schemas.microsoft.com/office/powerpoint/2010/main" r:embed="rId2">
                  <p14:trim st="80"/>
                </p14:media>
              </p:ext>
            </p:extLst>
          </p:nvPr>
        </p:nvPicPr>
        <p:blipFill>
          <a:blip r:embed="rId4"/>
          <a:stretch>
            <a:fillRect/>
          </a:stretch>
        </p:blipFill>
        <p:spPr>
          <a:xfrm>
            <a:off x="2527882" y="1873890"/>
            <a:ext cx="7540771" cy="4241684"/>
          </a:xfrm>
          <a:prstGeom prst="rect">
            <a:avLst/>
          </a:prstGeom>
        </p:spPr>
      </p:pic>
    </p:spTree>
    <p:extLst>
      <p:ext uri="{BB962C8B-B14F-4D97-AF65-F5344CB8AC3E}">
        <p14:creationId xmlns:p14="http://schemas.microsoft.com/office/powerpoint/2010/main" val="22719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85FD-B423-4372-B386-83D41C0717D2}"/>
              </a:ext>
            </a:extLst>
          </p:cNvPr>
          <p:cNvSpPr>
            <a:spLocks noGrp="1"/>
          </p:cNvSpPr>
          <p:nvPr>
            <p:ph type="ctrTitle"/>
          </p:nvPr>
        </p:nvSpPr>
        <p:spPr/>
        <p:txBody>
          <a:bodyPr/>
          <a:lstStyle/>
          <a:p>
            <a:r>
              <a:rPr lang="en-GB" dirty="0"/>
              <a:t> Reflective Practice Discussion (RPDs)</a:t>
            </a:r>
          </a:p>
        </p:txBody>
      </p:sp>
      <p:sp>
        <p:nvSpPr>
          <p:cNvPr id="4" name="Date Placeholder 3">
            <a:extLst>
              <a:ext uri="{FF2B5EF4-FFF2-40B4-BE49-F238E27FC236}">
                <a16:creationId xmlns:a16="http://schemas.microsoft.com/office/drawing/2014/main" id="{9078DFF9-8FEA-40C5-B83A-8C459DFF1D2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63BBC-EBE8-4624-8BE5-0DEEF2B31FB3}" type="datetime3">
              <a:rPr kumimoji="0" lang="en-US" sz="1200" b="0" i="0" u="none" strike="noStrike" kern="1200" cap="none" spc="0" normalizeH="0" baseline="0" noProof="0" smtClean="0">
                <a:ln>
                  <a:noFill/>
                </a:ln>
                <a:solidFill>
                  <a:prstClr val="white"/>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22 July 2024</a:t>
            </a:fld>
            <a:endParaRPr kumimoji="0" lang="en-GB" sz="12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36851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510"/>
            <a:ext cx="11055349" cy="1143000"/>
          </a:xfrm>
        </p:spPr>
        <p:txBody>
          <a:bodyPr/>
          <a:lstStyle/>
          <a:p>
            <a:r>
              <a:rPr lang="en-GB" dirty="0"/>
              <a:t>Benefits of Reflective Practice</a:t>
            </a:r>
          </a:p>
        </p:txBody>
      </p:sp>
      <p:sp>
        <p:nvSpPr>
          <p:cNvPr id="3" name="Content Placeholder 2"/>
          <p:cNvSpPr>
            <a:spLocks noGrp="1"/>
          </p:cNvSpPr>
          <p:nvPr>
            <p:ph idx="1"/>
          </p:nvPr>
        </p:nvSpPr>
        <p:spPr>
          <a:xfrm>
            <a:off x="95255" y="1552354"/>
            <a:ext cx="11137898" cy="5689104"/>
          </a:xfrm>
        </p:spPr>
        <p:txBody>
          <a:bodyPr/>
          <a:lstStyle/>
          <a:p>
            <a:pPr marL="0" indent="0">
              <a:spcBef>
                <a:spcPts val="1500"/>
              </a:spcBef>
              <a:spcAft>
                <a:spcPts val="1500"/>
              </a:spcAft>
              <a:buNone/>
            </a:pPr>
            <a:r>
              <a:rPr lang="en-GB" b="1" dirty="0">
                <a:latin typeface="+mj-lt"/>
                <a:ea typeface="Calibri" panose="020F0502020204030204" pitchFamily="34" charset="0"/>
              </a:rPr>
              <a:t>Increased Self Awareness </a:t>
            </a:r>
            <a:r>
              <a:rPr lang="en-GB" dirty="0">
                <a:effectLst/>
                <a:latin typeface="+mj-lt"/>
                <a:ea typeface="Calibri" panose="020F0502020204030204" pitchFamily="34" charset="0"/>
              </a:rPr>
              <a:t>By recognizing strengths and areas for improvement, individuals can make intentional choices to enhance their professional capabilities</a:t>
            </a:r>
            <a:endParaRPr lang="en-GB" b="1" dirty="0">
              <a:latin typeface="+mj-lt"/>
              <a:ea typeface="Calibri" panose="020F0502020204030204" pitchFamily="34" charset="0"/>
            </a:endParaRPr>
          </a:p>
          <a:p>
            <a:pPr marL="0" indent="0">
              <a:spcBef>
                <a:spcPts val="1500"/>
              </a:spcBef>
              <a:spcAft>
                <a:spcPts val="1500"/>
              </a:spcAft>
              <a:buNone/>
            </a:pPr>
            <a:r>
              <a:rPr lang="en-GB" b="1" dirty="0">
                <a:effectLst/>
                <a:latin typeface="+mj-lt"/>
                <a:ea typeface="Calibri" panose="020F0502020204030204" pitchFamily="34" charset="0"/>
              </a:rPr>
              <a:t>Enhanced Problem Solving </a:t>
            </a:r>
            <a:r>
              <a:rPr lang="en-GB" dirty="0">
                <a:effectLst/>
                <a:latin typeface="+mj-lt"/>
                <a:ea typeface="Calibri" panose="020F0502020204030204" pitchFamily="34" charset="0"/>
              </a:rPr>
              <a:t>The process of reflection allows individuals to analyse past experiences, providing valuable insights for future decision-making and problem-solving</a:t>
            </a:r>
            <a:endParaRPr lang="en-GB" b="1" dirty="0">
              <a:effectLst/>
              <a:latin typeface="+mj-lt"/>
              <a:ea typeface="Calibri" panose="020F0502020204030204" pitchFamily="34" charset="0"/>
            </a:endParaRPr>
          </a:p>
          <a:p>
            <a:pPr marL="0" indent="0">
              <a:spcBef>
                <a:spcPts val="1500"/>
              </a:spcBef>
              <a:spcAft>
                <a:spcPts val="1500"/>
              </a:spcAft>
              <a:buNone/>
            </a:pPr>
            <a:r>
              <a:rPr lang="en-GB" b="1" dirty="0">
                <a:latin typeface="+mj-lt"/>
              </a:rPr>
              <a:t>Improved Communication </a:t>
            </a:r>
            <a:r>
              <a:rPr lang="en-GB" dirty="0">
                <a:effectLst/>
                <a:latin typeface="+mj-lt"/>
              </a:rPr>
              <a:t>Through</a:t>
            </a:r>
            <a:r>
              <a:rPr lang="en-GB" dirty="0">
                <a:effectLst/>
                <a:latin typeface="+mj-lt"/>
                <a:ea typeface="Calibri" panose="020F0502020204030204" pitchFamily="34" charset="0"/>
              </a:rPr>
              <a:t> reflective practice, individuals can build empathy and improve their communication skills, fostering stronger and more effective workplace relationships</a:t>
            </a:r>
            <a:endParaRPr lang="en-GB" b="1" dirty="0">
              <a:latin typeface="+mj-lt"/>
            </a:endParaRPr>
          </a:p>
          <a:p>
            <a:pPr marL="0" indent="0">
              <a:spcBef>
                <a:spcPts val="1500"/>
              </a:spcBef>
              <a:spcAft>
                <a:spcPts val="1500"/>
              </a:spcAft>
              <a:buNone/>
            </a:pPr>
            <a:r>
              <a:rPr lang="en-GB" b="1" dirty="0">
                <a:latin typeface="+mj-lt"/>
              </a:rPr>
              <a:t>Increased Adaptability </a:t>
            </a:r>
            <a:r>
              <a:rPr lang="en-GB" dirty="0">
                <a:effectLst/>
                <a:latin typeface="+mj-lt"/>
              </a:rPr>
              <a:t>Reflective Practice instils a habit of continuous learning, making individuals more adaptable to new situations and challenges.</a:t>
            </a:r>
          </a:p>
          <a:p>
            <a:pPr marL="0" indent="0">
              <a:spcBef>
                <a:spcPts val="1500"/>
              </a:spcBef>
              <a:spcAft>
                <a:spcPts val="1500"/>
              </a:spcAft>
              <a:buNone/>
            </a:pPr>
            <a:endParaRPr lang="en-GB" b="1"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063741-CA0F-4988-B710-864DEAB19BBB}" type="datetime3">
              <a:rPr kumimoji="0" lang="en-US" sz="1200" b="0" i="0" u="none" strike="noStrike" kern="1200" cap="none" spc="0" normalizeH="0" baseline="0" noProof="0" smtClean="0">
                <a:ln>
                  <a:noFill/>
                </a:ln>
                <a:solidFill>
                  <a:srgbClr val="3F454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22 July 2024</a:t>
            </a:fld>
            <a:endParaRPr kumimoji="0" lang="en-GB" sz="1200" b="0" i="0" u="none" strike="noStrike" kern="1200" cap="none" spc="0" normalizeH="0" baseline="0" noProof="0" dirty="0">
              <a:ln>
                <a:noFill/>
              </a:ln>
              <a:solidFill>
                <a:srgbClr val="3F4548"/>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8DA6AF-1811-4E27-A96F-54109F1D0275}" type="slidenum">
              <a:rPr kumimoji="0" lang="en-GB" sz="1200" b="0" i="0" u="none" strike="noStrike" kern="1200" cap="none" spc="0" normalizeH="0" baseline="0" noProof="0" smtClean="0">
                <a:ln>
                  <a:noFill/>
                </a:ln>
                <a:solidFill>
                  <a:srgbClr val="3F4548"/>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3F4548"/>
              </a:solidFill>
              <a:effectLst/>
              <a:uLnTx/>
              <a:uFillTx/>
              <a:latin typeface="Arial"/>
              <a:ea typeface="+mn-ea"/>
              <a:cs typeface="Arial"/>
            </a:endParaRPr>
          </a:p>
        </p:txBody>
      </p:sp>
    </p:spTree>
    <p:extLst>
      <p:ext uri="{BB962C8B-B14F-4D97-AF65-F5344CB8AC3E}">
        <p14:creationId xmlns:p14="http://schemas.microsoft.com/office/powerpoint/2010/main" val="1013602333"/>
      </p:ext>
    </p:extLst>
  </p:cSld>
  <p:clrMapOvr>
    <a:masterClrMapping/>
  </p:clrMapOvr>
</p:sld>
</file>

<file path=ppt/theme/theme1.xml><?xml version="1.0" encoding="utf-8"?>
<a:theme xmlns:a="http://schemas.openxmlformats.org/drawingml/2006/main" name="IFOA PowerPoint template 07">
  <a:themeElements>
    <a:clrScheme name="IFoA Cyan">
      <a:dk1>
        <a:srgbClr val="3F4548"/>
      </a:dk1>
      <a:lt1>
        <a:sysClr val="window" lastClr="FFFFFF"/>
      </a:lt1>
      <a:dk2>
        <a:srgbClr val="002060"/>
      </a:dk2>
      <a:lt2>
        <a:srgbClr val="FFFFFF"/>
      </a:lt2>
      <a:accent1>
        <a:srgbClr val="009CC8"/>
      </a:accent1>
      <a:accent2>
        <a:srgbClr val="113458"/>
      </a:accent2>
      <a:accent3>
        <a:srgbClr val="D9AB16"/>
      </a:accent3>
      <a:accent4>
        <a:srgbClr val="8076CF"/>
      </a:accent4>
      <a:accent5>
        <a:srgbClr val="11B3A2"/>
      </a:accent5>
      <a:accent6>
        <a:srgbClr val="7CB3E1"/>
      </a:accent6>
      <a:hlink>
        <a:srgbClr val="3F4548"/>
      </a:hlink>
      <a:folHlink>
        <a:srgbClr val="3F454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B222EF8-9FCF-44E7-A573-6A22F427C4BF}" vid="{34749C0E-2427-4487-8C3E-7DFD33AF1EBF}"/>
    </a:ext>
  </a:extLst>
</a:theme>
</file>

<file path=ppt/theme/theme2.xml><?xml version="1.0" encoding="utf-8"?>
<a:theme xmlns:a="http://schemas.openxmlformats.org/drawingml/2006/main" name="1_IFOA PowerPoint template 07">
  <a:themeElements>
    <a:clrScheme name="IFoA Cyan">
      <a:dk1>
        <a:srgbClr val="3F4548"/>
      </a:dk1>
      <a:lt1>
        <a:sysClr val="window" lastClr="FFFFFF"/>
      </a:lt1>
      <a:dk2>
        <a:srgbClr val="002060"/>
      </a:dk2>
      <a:lt2>
        <a:srgbClr val="FFFFFF"/>
      </a:lt2>
      <a:accent1>
        <a:srgbClr val="009CC8"/>
      </a:accent1>
      <a:accent2>
        <a:srgbClr val="113458"/>
      </a:accent2>
      <a:accent3>
        <a:srgbClr val="D9AB16"/>
      </a:accent3>
      <a:accent4>
        <a:srgbClr val="8076CF"/>
      </a:accent4>
      <a:accent5>
        <a:srgbClr val="11B3A2"/>
      </a:accent5>
      <a:accent6>
        <a:srgbClr val="7CB3E1"/>
      </a:accent6>
      <a:hlink>
        <a:srgbClr val="3F4548"/>
      </a:hlink>
      <a:folHlink>
        <a:srgbClr val="3F454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B222EF8-9FCF-44E7-A573-6A22F427C4BF}" vid="{34749C0E-2427-4487-8C3E-7DFD33AF1E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539</TotalTime>
  <Words>1439</Words>
  <Application>Microsoft Office PowerPoint</Application>
  <PresentationFormat>Widescreen</PresentationFormat>
  <Paragraphs>156</Paragraphs>
  <Slides>20</Slides>
  <Notes>1</Notes>
  <HiddenSlides>0</HiddenSlides>
  <MMClips>2</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IFOA PowerPoint template 07</vt:lpstr>
      <vt:lpstr>1_IFOA PowerPoint template 07</vt:lpstr>
      <vt:lpstr>CPD and Reflective Practice </vt:lpstr>
      <vt:lpstr>Today’s session</vt:lpstr>
      <vt:lpstr>Continuing Professional Development (CPD) Scheme</vt:lpstr>
      <vt:lpstr>Continuing Professional Development (CPD) Scheme</vt:lpstr>
      <vt:lpstr>CPD activities, what counts?</vt:lpstr>
      <vt:lpstr>  How should I log my CPD activities? </vt:lpstr>
      <vt:lpstr>PowerPoint Presentation</vt:lpstr>
      <vt:lpstr> Reflective Practice Discussion (RPDs)</vt:lpstr>
      <vt:lpstr>Benefits of Reflective Practice</vt:lpstr>
      <vt:lpstr>Reflective Practice Discussion (RPD) with an Appropriate Person  </vt:lpstr>
      <vt:lpstr>RPD with an Appropriate Person </vt:lpstr>
      <vt:lpstr>PowerPoint Presentation</vt:lpstr>
      <vt:lpstr>Reflective Practice Discussion (RPD) with the IFoA   </vt:lpstr>
      <vt:lpstr>RPD with the IFoA </vt:lpstr>
      <vt:lpstr>Reflective Practice Tips and Findings</vt:lpstr>
      <vt:lpstr>PowerPoint Presentation</vt:lpstr>
      <vt:lpstr>Getting value from your CPD Activities: Exploring different Approaches    </vt:lpstr>
      <vt:lpstr>CPD CYCLE  </vt:lpstr>
      <vt:lpstr>Structured Approach:</vt:lpstr>
      <vt:lpstr>Experiential Approach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Caoimhe McDonagh</dc:creator>
  <cp:lastModifiedBy>Caoimhe McDonagh</cp:lastModifiedBy>
  <cp:revision>7</cp:revision>
  <dcterms:created xsi:type="dcterms:W3CDTF">2024-07-12T07:38:31Z</dcterms:created>
  <dcterms:modified xsi:type="dcterms:W3CDTF">2024-07-22T07:37:11Z</dcterms:modified>
</cp:coreProperties>
</file>