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Lst>
  <p:notesMasterIdLst>
    <p:notesMasterId r:id="rId14"/>
  </p:notesMasterIdLst>
  <p:sldIdLst>
    <p:sldId id="256" r:id="rId6"/>
    <p:sldId id="268" r:id="rId7"/>
    <p:sldId id="291" r:id="rId8"/>
    <p:sldId id="269" r:id="rId9"/>
    <p:sldId id="267" r:id="rId10"/>
    <p:sldId id="292" r:id="rId11"/>
    <p:sldId id="270" r:id="rId12"/>
    <p:sldId id="300" r:id="rId13"/>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2E64"/>
    <a:srgbClr val="2F5079"/>
    <a:srgbClr val="FFFFFF"/>
    <a:srgbClr val="E9458C"/>
    <a:srgbClr val="000000"/>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03C66-A33E-496E-95E2-C9EAD784CF23}" v="16" dt="2024-10-01T16:15:39.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09" d="100"/>
          <a:sy n="109" d="100"/>
        </p:scale>
        <p:origin x="1146" y="114"/>
      </p:cViewPr>
      <p:guideLst>
        <p:guide orient="horz" pos="4247"/>
        <p:guide pos="322"/>
      </p:guideLst>
    </p:cSldViewPr>
  </p:slideViewPr>
  <p:notesTextViewPr>
    <p:cViewPr>
      <p:scale>
        <a:sx n="100" d="100"/>
        <a:sy n="100" d="100"/>
      </p:scale>
      <p:origin x="0" y="0"/>
    </p:cViewPr>
  </p:notesTextViewPr>
  <p:sorterViewPr>
    <p:cViewPr>
      <p:scale>
        <a:sx n="100" d="100"/>
        <a:sy n="100" d="100"/>
      </p:scale>
      <p:origin x="0" y="-1788"/>
    </p:cViewPr>
  </p:sorterViewPr>
  <p:notesViewPr>
    <p:cSldViewPr showGuides="1">
      <p:cViewPr varScale="1">
        <p:scale>
          <a:sx n="88" d="100"/>
          <a:sy n="88" d="100"/>
        </p:scale>
        <p:origin x="271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Smith" userId="85a094ca-b438-4032-a4fe-03cdc83d4f0a" providerId="ADAL" clId="{16F03C66-A33E-496E-95E2-C9EAD784CF23}"/>
    <pc:docChg chg="undo custSel addSld delSld modSld sldOrd">
      <pc:chgData name="Jemma Smith" userId="85a094ca-b438-4032-a4fe-03cdc83d4f0a" providerId="ADAL" clId="{16F03C66-A33E-496E-95E2-C9EAD784CF23}" dt="2024-10-08T14:25:50.853" v="129" actId="1076"/>
      <pc:docMkLst>
        <pc:docMk/>
      </pc:docMkLst>
      <pc:sldChg chg="modSp mod">
        <pc:chgData name="Jemma Smith" userId="85a094ca-b438-4032-a4fe-03cdc83d4f0a" providerId="ADAL" clId="{16F03C66-A33E-496E-95E2-C9EAD784CF23}" dt="2024-10-08T14:25:37.085" v="128" actId="20577"/>
        <pc:sldMkLst>
          <pc:docMk/>
          <pc:sldMk cId="0" sldId="256"/>
        </pc:sldMkLst>
        <pc:spChg chg="mod">
          <ac:chgData name="Jemma Smith" userId="85a094ca-b438-4032-a4fe-03cdc83d4f0a" providerId="ADAL" clId="{16F03C66-A33E-496E-95E2-C9EAD784CF23}" dt="2024-10-08T14:25:37.085" v="128" actId="20577"/>
          <ac:spMkLst>
            <pc:docMk/>
            <pc:sldMk cId="0" sldId="256"/>
            <ac:spMk id="2050" creationId="{00000000-0000-0000-0000-000000000000}"/>
          </ac:spMkLst>
        </pc:spChg>
        <pc:spChg chg="mod">
          <ac:chgData name="Jemma Smith" userId="85a094ca-b438-4032-a4fe-03cdc83d4f0a" providerId="ADAL" clId="{16F03C66-A33E-496E-95E2-C9EAD784CF23}" dt="2024-10-02T08:03:18.493" v="126" actId="20577"/>
          <ac:spMkLst>
            <pc:docMk/>
            <pc:sldMk cId="0" sldId="256"/>
            <ac:spMk id="2051" creationId="{00000000-0000-0000-0000-000000000000}"/>
          </ac:spMkLst>
        </pc:spChg>
      </pc:sldChg>
      <pc:sldChg chg="del">
        <pc:chgData name="Jemma Smith" userId="85a094ca-b438-4032-a4fe-03cdc83d4f0a" providerId="ADAL" clId="{16F03C66-A33E-496E-95E2-C9EAD784CF23}" dt="2024-10-01T13:12:47.491" v="15" actId="2696"/>
        <pc:sldMkLst>
          <pc:docMk/>
          <pc:sldMk cId="1894683086" sldId="262"/>
        </pc:sldMkLst>
      </pc:sldChg>
      <pc:sldChg chg="del">
        <pc:chgData name="Jemma Smith" userId="85a094ca-b438-4032-a4fe-03cdc83d4f0a" providerId="ADAL" clId="{16F03C66-A33E-496E-95E2-C9EAD784CF23}" dt="2024-10-01T13:12:47.491" v="15" actId="2696"/>
        <pc:sldMkLst>
          <pc:docMk/>
          <pc:sldMk cId="2152714125" sldId="263"/>
        </pc:sldMkLst>
      </pc:sldChg>
      <pc:sldChg chg="del">
        <pc:chgData name="Jemma Smith" userId="85a094ca-b438-4032-a4fe-03cdc83d4f0a" providerId="ADAL" clId="{16F03C66-A33E-496E-95E2-C9EAD784CF23}" dt="2024-10-01T13:12:47.491" v="15" actId="2696"/>
        <pc:sldMkLst>
          <pc:docMk/>
          <pc:sldMk cId="3716549667" sldId="264"/>
        </pc:sldMkLst>
      </pc:sldChg>
      <pc:sldChg chg="del">
        <pc:chgData name="Jemma Smith" userId="85a094ca-b438-4032-a4fe-03cdc83d4f0a" providerId="ADAL" clId="{16F03C66-A33E-496E-95E2-C9EAD784CF23}" dt="2024-10-01T13:12:47.491" v="15" actId="2696"/>
        <pc:sldMkLst>
          <pc:docMk/>
          <pc:sldMk cId="574557224" sldId="266"/>
        </pc:sldMkLst>
      </pc:sldChg>
      <pc:sldChg chg="modSp mod">
        <pc:chgData name="Jemma Smith" userId="85a094ca-b438-4032-a4fe-03cdc83d4f0a" providerId="ADAL" clId="{16F03C66-A33E-496E-95E2-C9EAD784CF23}" dt="2024-10-01T13:20:25.119" v="67" actId="1076"/>
        <pc:sldMkLst>
          <pc:docMk/>
          <pc:sldMk cId="1624708972" sldId="267"/>
        </pc:sldMkLst>
        <pc:spChg chg="mod">
          <ac:chgData name="Jemma Smith" userId="85a094ca-b438-4032-a4fe-03cdc83d4f0a" providerId="ADAL" clId="{16F03C66-A33E-496E-95E2-C9EAD784CF23}" dt="2024-10-01T13:16:47.579" v="53" actId="1076"/>
          <ac:spMkLst>
            <pc:docMk/>
            <pc:sldMk cId="1624708972" sldId="267"/>
            <ac:spMk id="11" creationId="{F86BC107-F3D2-454F-92FA-5480BA028D59}"/>
          </ac:spMkLst>
        </pc:spChg>
        <pc:spChg chg="mod">
          <ac:chgData name="Jemma Smith" userId="85a094ca-b438-4032-a4fe-03cdc83d4f0a" providerId="ADAL" clId="{16F03C66-A33E-496E-95E2-C9EAD784CF23}" dt="2024-10-01T13:20:25.119" v="67" actId="1076"/>
          <ac:spMkLst>
            <pc:docMk/>
            <pc:sldMk cId="1624708972" sldId="267"/>
            <ac:spMk id="16" creationId="{ADE5BD73-AB59-4115-87A2-2074687D5DDE}"/>
          </ac:spMkLst>
        </pc:spChg>
        <pc:spChg chg="mod">
          <ac:chgData name="Jemma Smith" userId="85a094ca-b438-4032-a4fe-03cdc83d4f0a" providerId="ADAL" clId="{16F03C66-A33E-496E-95E2-C9EAD784CF23}" dt="2024-10-01T13:20:25.119" v="67" actId="1076"/>
          <ac:spMkLst>
            <pc:docMk/>
            <pc:sldMk cId="1624708972" sldId="267"/>
            <ac:spMk id="17" creationId="{5FC46E31-64CA-40E6-A0F3-DBD2B1F7604F}"/>
          </ac:spMkLst>
        </pc:spChg>
        <pc:spChg chg="mod">
          <ac:chgData name="Jemma Smith" userId="85a094ca-b438-4032-a4fe-03cdc83d4f0a" providerId="ADAL" clId="{16F03C66-A33E-496E-95E2-C9EAD784CF23}" dt="2024-10-01T13:20:25.119" v="67" actId="1076"/>
          <ac:spMkLst>
            <pc:docMk/>
            <pc:sldMk cId="1624708972" sldId="267"/>
            <ac:spMk id="18" creationId="{3C06D90C-4BCD-4533-9ADB-CE7DF843C69B}"/>
          </ac:spMkLst>
        </pc:spChg>
        <pc:spChg chg="mod">
          <ac:chgData name="Jemma Smith" userId="85a094ca-b438-4032-a4fe-03cdc83d4f0a" providerId="ADAL" clId="{16F03C66-A33E-496E-95E2-C9EAD784CF23}" dt="2024-10-01T13:20:25.119" v="67" actId="1076"/>
          <ac:spMkLst>
            <pc:docMk/>
            <pc:sldMk cId="1624708972" sldId="267"/>
            <ac:spMk id="19" creationId="{BA5989D9-68CB-40BC-B42D-2BB8F5BE2A9A}"/>
          </ac:spMkLst>
        </pc:spChg>
      </pc:sldChg>
      <pc:sldChg chg="modSp mod modClrScheme chgLayout">
        <pc:chgData name="Jemma Smith" userId="85a094ca-b438-4032-a4fe-03cdc83d4f0a" providerId="ADAL" clId="{16F03C66-A33E-496E-95E2-C9EAD784CF23}" dt="2024-10-01T13:14:51.702" v="40" actId="114"/>
        <pc:sldMkLst>
          <pc:docMk/>
          <pc:sldMk cId="1314622681" sldId="268"/>
        </pc:sldMkLst>
        <pc:spChg chg="mod ord">
          <ac:chgData name="Jemma Smith" userId="85a094ca-b438-4032-a4fe-03cdc83d4f0a" providerId="ADAL" clId="{16F03C66-A33E-496E-95E2-C9EAD784CF23}" dt="2024-10-01T13:12:53.696" v="27" actId="6549"/>
          <ac:spMkLst>
            <pc:docMk/>
            <pc:sldMk cId="1314622681" sldId="268"/>
            <ac:spMk id="11" creationId="{F86BC107-F3D2-454F-92FA-5480BA028D59}"/>
          </ac:spMkLst>
        </pc:spChg>
        <pc:spChg chg="mod ord">
          <ac:chgData name="Jemma Smith" userId="85a094ca-b438-4032-a4fe-03cdc83d4f0a" providerId="ADAL" clId="{16F03C66-A33E-496E-95E2-C9EAD784CF23}" dt="2024-10-01T13:11:54.348" v="12" actId="700"/>
          <ac:spMkLst>
            <pc:docMk/>
            <pc:sldMk cId="1314622681" sldId="268"/>
            <ac:spMk id="15" creationId="{936CEF23-104B-4AC5-93B4-D630ACC10111}"/>
          </ac:spMkLst>
        </pc:spChg>
        <pc:spChg chg="mod ord">
          <ac:chgData name="Jemma Smith" userId="85a094ca-b438-4032-a4fe-03cdc83d4f0a" providerId="ADAL" clId="{16F03C66-A33E-496E-95E2-C9EAD784CF23}" dt="2024-10-01T13:11:54.348" v="12" actId="700"/>
          <ac:spMkLst>
            <pc:docMk/>
            <pc:sldMk cId="1314622681" sldId="268"/>
            <ac:spMk id="16" creationId="{ADE5BD73-AB59-4115-87A2-2074687D5DDE}"/>
          </ac:spMkLst>
        </pc:spChg>
        <pc:spChg chg="mod ord">
          <ac:chgData name="Jemma Smith" userId="85a094ca-b438-4032-a4fe-03cdc83d4f0a" providerId="ADAL" clId="{16F03C66-A33E-496E-95E2-C9EAD784CF23}" dt="2024-10-01T13:14:51.702" v="40" actId="114"/>
          <ac:spMkLst>
            <pc:docMk/>
            <pc:sldMk cId="1314622681" sldId="268"/>
            <ac:spMk id="17" creationId="{5FC46E31-64CA-40E6-A0F3-DBD2B1F7604F}"/>
          </ac:spMkLst>
        </pc:spChg>
        <pc:spChg chg="mod ord">
          <ac:chgData name="Jemma Smith" userId="85a094ca-b438-4032-a4fe-03cdc83d4f0a" providerId="ADAL" clId="{16F03C66-A33E-496E-95E2-C9EAD784CF23}" dt="2024-10-01T13:11:54.348" v="12" actId="700"/>
          <ac:spMkLst>
            <pc:docMk/>
            <pc:sldMk cId="1314622681" sldId="268"/>
            <ac:spMk id="18" creationId="{3C06D90C-4BCD-4533-9ADB-CE7DF843C69B}"/>
          </ac:spMkLst>
        </pc:spChg>
        <pc:spChg chg="mod ord">
          <ac:chgData name="Jemma Smith" userId="85a094ca-b438-4032-a4fe-03cdc83d4f0a" providerId="ADAL" clId="{16F03C66-A33E-496E-95E2-C9EAD784CF23}" dt="2024-10-01T13:14:42.742" v="39" actId="114"/>
          <ac:spMkLst>
            <pc:docMk/>
            <pc:sldMk cId="1314622681" sldId="268"/>
            <ac:spMk id="19" creationId="{BA5989D9-68CB-40BC-B42D-2BB8F5BE2A9A}"/>
          </ac:spMkLst>
        </pc:spChg>
      </pc:sldChg>
      <pc:sldChg chg="modSp mod">
        <pc:chgData name="Jemma Smith" userId="85a094ca-b438-4032-a4fe-03cdc83d4f0a" providerId="ADAL" clId="{16F03C66-A33E-496E-95E2-C9EAD784CF23}" dt="2024-10-08T14:25:50.853" v="129" actId="1076"/>
        <pc:sldMkLst>
          <pc:docMk/>
          <pc:sldMk cId="138815615" sldId="269"/>
        </pc:sldMkLst>
        <pc:spChg chg="mod">
          <ac:chgData name="Jemma Smith" userId="85a094ca-b438-4032-a4fe-03cdc83d4f0a" providerId="ADAL" clId="{16F03C66-A33E-496E-95E2-C9EAD784CF23}" dt="2024-10-01T13:16:35.839" v="52" actId="1076"/>
          <ac:spMkLst>
            <pc:docMk/>
            <pc:sldMk cId="138815615" sldId="269"/>
            <ac:spMk id="2" creationId="{18037427-5DBA-00C3-DA3C-6B5F03BB502F}"/>
          </ac:spMkLst>
        </pc:spChg>
        <pc:spChg chg="mod">
          <ac:chgData name="Jemma Smith" userId="85a094ca-b438-4032-a4fe-03cdc83d4f0a" providerId="ADAL" clId="{16F03C66-A33E-496E-95E2-C9EAD784CF23}" dt="2024-10-08T14:25:50.853" v="129" actId="1076"/>
          <ac:spMkLst>
            <pc:docMk/>
            <pc:sldMk cId="138815615" sldId="269"/>
            <ac:spMk id="16" creationId="{A1C2F8D9-2145-BAE4-BEAC-83DE0101A15E}"/>
          </ac:spMkLst>
        </pc:spChg>
        <pc:graphicFrameChg chg="mod">
          <ac:chgData name="Jemma Smith" userId="85a094ca-b438-4032-a4fe-03cdc83d4f0a" providerId="ADAL" clId="{16F03C66-A33E-496E-95E2-C9EAD784CF23}" dt="2024-10-01T13:15:45.890" v="42" actId="1076"/>
          <ac:graphicFrameMkLst>
            <pc:docMk/>
            <pc:sldMk cId="138815615" sldId="269"/>
            <ac:graphicFrameMk id="12" creationId="{0FF59A2E-193D-8CE1-1616-69E1093C2496}"/>
          </ac:graphicFrameMkLst>
        </pc:graphicFrameChg>
      </pc:sldChg>
      <pc:sldChg chg="ord">
        <pc:chgData name="Jemma Smith" userId="85a094ca-b438-4032-a4fe-03cdc83d4f0a" providerId="ADAL" clId="{16F03C66-A33E-496E-95E2-C9EAD784CF23}" dt="2024-10-01T13:12:32.437" v="14"/>
        <pc:sldMkLst>
          <pc:docMk/>
          <pc:sldMk cId="3964465491" sldId="270"/>
        </pc:sldMkLst>
      </pc:sldChg>
      <pc:sldChg chg="del">
        <pc:chgData name="Jemma Smith" userId="85a094ca-b438-4032-a4fe-03cdc83d4f0a" providerId="ADAL" clId="{16F03C66-A33E-496E-95E2-C9EAD784CF23}" dt="2024-10-01T13:12:47.491" v="15" actId="2696"/>
        <pc:sldMkLst>
          <pc:docMk/>
          <pc:sldMk cId="1835268013" sldId="271"/>
        </pc:sldMkLst>
      </pc:sldChg>
      <pc:sldChg chg="del">
        <pc:chgData name="Jemma Smith" userId="85a094ca-b438-4032-a4fe-03cdc83d4f0a" providerId="ADAL" clId="{16F03C66-A33E-496E-95E2-C9EAD784CF23}" dt="2024-10-01T13:12:47.491" v="15" actId="2696"/>
        <pc:sldMkLst>
          <pc:docMk/>
          <pc:sldMk cId="934072256" sldId="272"/>
        </pc:sldMkLst>
      </pc:sldChg>
      <pc:sldChg chg="del">
        <pc:chgData name="Jemma Smith" userId="85a094ca-b438-4032-a4fe-03cdc83d4f0a" providerId="ADAL" clId="{16F03C66-A33E-496E-95E2-C9EAD784CF23}" dt="2024-10-01T13:12:47.491" v="15" actId="2696"/>
        <pc:sldMkLst>
          <pc:docMk/>
          <pc:sldMk cId="2785094277" sldId="278"/>
        </pc:sldMkLst>
      </pc:sldChg>
      <pc:sldChg chg="del">
        <pc:chgData name="Jemma Smith" userId="85a094ca-b438-4032-a4fe-03cdc83d4f0a" providerId="ADAL" clId="{16F03C66-A33E-496E-95E2-C9EAD784CF23}" dt="2024-10-01T13:12:47.491" v="15" actId="2696"/>
        <pc:sldMkLst>
          <pc:docMk/>
          <pc:sldMk cId="1527229217" sldId="279"/>
        </pc:sldMkLst>
      </pc:sldChg>
      <pc:sldChg chg="del">
        <pc:chgData name="Jemma Smith" userId="85a094ca-b438-4032-a4fe-03cdc83d4f0a" providerId="ADAL" clId="{16F03C66-A33E-496E-95E2-C9EAD784CF23}" dt="2024-10-01T13:12:47.491" v="15" actId="2696"/>
        <pc:sldMkLst>
          <pc:docMk/>
          <pc:sldMk cId="243608042" sldId="280"/>
        </pc:sldMkLst>
      </pc:sldChg>
      <pc:sldChg chg="del">
        <pc:chgData name="Jemma Smith" userId="85a094ca-b438-4032-a4fe-03cdc83d4f0a" providerId="ADAL" clId="{16F03C66-A33E-496E-95E2-C9EAD784CF23}" dt="2024-10-01T13:12:47.491" v="15" actId="2696"/>
        <pc:sldMkLst>
          <pc:docMk/>
          <pc:sldMk cId="222944609" sldId="281"/>
        </pc:sldMkLst>
      </pc:sldChg>
      <pc:sldChg chg="del">
        <pc:chgData name="Jemma Smith" userId="85a094ca-b438-4032-a4fe-03cdc83d4f0a" providerId="ADAL" clId="{16F03C66-A33E-496E-95E2-C9EAD784CF23}" dt="2024-10-01T13:12:47.491" v="15" actId="2696"/>
        <pc:sldMkLst>
          <pc:docMk/>
          <pc:sldMk cId="4243255832" sldId="282"/>
        </pc:sldMkLst>
      </pc:sldChg>
      <pc:sldChg chg="del">
        <pc:chgData name="Jemma Smith" userId="85a094ca-b438-4032-a4fe-03cdc83d4f0a" providerId="ADAL" clId="{16F03C66-A33E-496E-95E2-C9EAD784CF23}" dt="2024-10-01T13:12:47.491" v="15" actId="2696"/>
        <pc:sldMkLst>
          <pc:docMk/>
          <pc:sldMk cId="2615128590" sldId="283"/>
        </pc:sldMkLst>
      </pc:sldChg>
      <pc:sldChg chg="del">
        <pc:chgData name="Jemma Smith" userId="85a094ca-b438-4032-a4fe-03cdc83d4f0a" providerId="ADAL" clId="{16F03C66-A33E-496E-95E2-C9EAD784CF23}" dt="2024-10-01T13:12:47.491" v="15" actId="2696"/>
        <pc:sldMkLst>
          <pc:docMk/>
          <pc:sldMk cId="2271954083" sldId="285"/>
        </pc:sldMkLst>
      </pc:sldChg>
      <pc:sldChg chg="del">
        <pc:chgData name="Jemma Smith" userId="85a094ca-b438-4032-a4fe-03cdc83d4f0a" providerId="ADAL" clId="{16F03C66-A33E-496E-95E2-C9EAD784CF23}" dt="2024-10-01T13:12:47.491" v="15" actId="2696"/>
        <pc:sldMkLst>
          <pc:docMk/>
          <pc:sldMk cId="3344375766" sldId="286"/>
        </pc:sldMkLst>
      </pc:sldChg>
      <pc:sldChg chg="del">
        <pc:chgData name="Jemma Smith" userId="85a094ca-b438-4032-a4fe-03cdc83d4f0a" providerId="ADAL" clId="{16F03C66-A33E-496E-95E2-C9EAD784CF23}" dt="2024-10-01T13:12:47.491" v="15" actId="2696"/>
        <pc:sldMkLst>
          <pc:docMk/>
          <pc:sldMk cId="729505031" sldId="288"/>
        </pc:sldMkLst>
      </pc:sldChg>
      <pc:sldChg chg="del">
        <pc:chgData name="Jemma Smith" userId="85a094ca-b438-4032-a4fe-03cdc83d4f0a" providerId="ADAL" clId="{16F03C66-A33E-496E-95E2-C9EAD784CF23}" dt="2024-10-01T13:12:47.491" v="15" actId="2696"/>
        <pc:sldMkLst>
          <pc:docMk/>
          <pc:sldMk cId="1973029874" sldId="290"/>
        </pc:sldMkLst>
      </pc:sldChg>
      <pc:sldChg chg="modSp mod">
        <pc:chgData name="Jemma Smith" userId="85a094ca-b438-4032-a4fe-03cdc83d4f0a" providerId="ADAL" clId="{16F03C66-A33E-496E-95E2-C9EAD784CF23}" dt="2024-10-01T13:16:23.773" v="51" actId="1076"/>
        <pc:sldMkLst>
          <pc:docMk/>
          <pc:sldMk cId="3855157529" sldId="291"/>
        </pc:sldMkLst>
        <pc:spChg chg="mod">
          <ac:chgData name="Jemma Smith" userId="85a094ca-b438-4032-a4fe-03cdc83d4f0a" providerId="ADAL" clId="{16F03C66-A33E-496E-95E2-C9EAD784CF23}" dt="2024-10-01T13:16:23.773" v="51" actId="1076"/>
          <ac:spMkLst>
            <pc:docMk/>
            <pc:sldMk cId="3855157529" sldId="291"/>
            <ac:spMk id="2" creationId="{ACEFA8B9-844B-B690-C21D-3C5FE1D4D771}"/>
          </ac:spMkLst>
        </pc:spChg>
        <pc:spChg chg="mod">
          <ac:chgData name="Jemma Smith" userId="85a094ca-b438-4032-a4fe-03cdc83d4f0a" providerId="ADAL" clId="{16F03C66-A33E-496E-95E2-C9EAD784CF23}" dt="2024-10-01T13:10:43.061" v="2" actId="27636"/>
          <ac:spMkLst>
            <pc:docMk/>
            <pc:sldMk cId="3855157529" sldId="291"/>
            <ac:spMk id="3" creationId="{23028081-1EEE-6FCB-1BFE-158E7314ED9B}"/>
          </ac:spMkLst>
        </pc:spChg>
        <pc:spChg chg="mod">
          <ac:chgData name="Jemma Smith" userId="85a094ca-b438-4032-a4fe-03cdc83d4f0a" providerId="ADAL" clId="{16F03C66-A33E-496E-95E2-C9EAD784CF23}" dt="2024-10-01T13:10:43.065" v="3" actId="27636"/>
          <ac:spMkLst>
            <pc:docMk/>
            <pc:sldMk cId="3855157529" sldId="291"/>
            <ac:spMk id="5" creationId="{C9EC081D-D264-419E-E370-B0229BB200CE}"/>
          </ac:spMkLst>
        </pc:spChg>
        <pc:picChg chg="mod">
          <ac:chgData name="Jemma Smith" userId="85a094ca-b438-4032-a4fe-03cdc83d4f0a" providerId="ADAL" clId="{16F03C66-A33E-496E-95E2-C9EAD784CF23}" dt="2024-10-01T13:11:18.570" v="8" actId="1076"/>
          <ac:picMkLst>
            <pc:docMk/>
            <pc:sldMk cId="3855157529" sldId="291"/>
            <ac:picMk id="17" creationId="{F357E7E8-0C7B-C359-615A-071F7D21AC27}"/>
          </ac:picMkLst>
        </pc:picChg>
      </pc:sldChg>
      <pc:sldChg chg="modSp mod">
        <pc:chgData name="Jemma Smith" userId="85a094ca-b438-4032-a4fe-03cdc83d4f0a" providerId="ADAL" clId="{16F03C66-A33E-496E-95E2-C9EAD784CF23}" dt="2024-10-01T13:19:47.366" v="66" actId="1076"/>
        <pc:sldMkLst>
          <pc:docMk/>
          <pc:sldMk cId="2889185159" sldId="292"/>
        </pc:sldMkLst>
        <pc:spChg chg="mod">
          <ac:chgData name="Jemma Smith" userId="85a094ca-b438-4032-a4fe-03cdc83d4f0a" providerId="ADAL" clId="{16F03C66-A33E-496E-95E2-C9EAD784CF23}" dt="2024-10-01T13:19:47.366" v="66" actId="1076"/>
          <ac:spMkLst>
            <pc:docMk/>
            <pc:sldMk cId="2889185159" sldId="292"/>
            <ac:spMk id="3" creationId="{1CD3E979-CD7E-83A4-720A-1733BA8267C3}"/>
          </ac:spMkLst>
        </pc:spChg>
        <pc:spChg chg="mod">
          <ac:chgData name="Jemma Smith" userId="85a094ca-b438-4032-a4fe-03cdc83d4f0a" providerId="ADAL" clId="{16F03C66-A33E-496E-95E2-C9EAD784CF23}" dt="2024-10-01T13:10:43.096" v="6" actId="27636"/>
          <ac:spMkLst>
            <pc:docMk/>
            <pc:sldMk cId="2889185159" sldId="292"/>
            <ac:spMk id="4" creationId="{BFD8C4E9-F8B2-6752-55C4-673D31501D3F}"/>
          </ac:spMkLst>
        </pc:spChg>
        <pc:spChg chg="mod">
          <ac:chgData name="Jemma Smith" userId="85a094ca-b438-4032-a4fe-03cdc83d4f0a" providerId="ADAL" clId="{16F03C66-A33E-496E-95E2-C9EAD784CF23}" dt="2024-10-01T13:19:18.089" v="63" actId="1076"/>
          <ac:spMkLst>
            <pc:docMk/>
            <pc:sldMk cId="2889185159" sldId="292"/>
            <ac:spMk id="15" creationId="{AD2C86FB-7BD1-8730-0F51-612499EA96D7}"/>
          </ac:spMkLst>
        </pc:spChg>
      </pc:sldChg>
      <pc:sldChg chg="addSp delSp modSp add del mod">
        <pc:chgData name="Jemma Smith" userId="85a094ca-b438-4032-a4fe-03cdc83d4f0a" providerId="ADAL" clId="{16F03C66-A33E-496E-95E2-C9EAD784CF23}" dt="2024-10-01T16:15:46.700" v="85" actId="1076"/>
        <pc:sldMkLst>
          <pc:docMk/>
          <pc:sldMk cId="3012526870" sldId="300"/>
        </pc:sldMkLst>
        <pc:picChg chg="del">
          <ac:chgData name="Jemma Smith" userId="85a094ca-b438-4032-a4fe-03cdc83d4f0a" providerId="ADAL" clId="{16F03C66-A33E-496E-95E2-C9EAD784CF23}" dt="2024-10-01T16:15:27.647" v="79" actId="478"/>
          <ac:picMkLst>
            <pc:docMk/>
            <pc:sldMk cId="3012526870" sldId="300"/>
            <ac:picMk id="4" creationId="{1F6C42EA-D10B-2B2D-BF5C-B4B6272BD97B}"/>
          </ac:picMkLst>
        </pc:picChg>
        <pc:picChg chg="add mod">
          <ac:chgData name="Jemma Smith" userId="85a094ca-b438-4032-a4fe-03cdc83d4f0a" providerId="ADAL" clId="{16F03C66-A33E-496E-95E2-C9EAD784CF23}" dt="2024-10-01T16:15:46.700" v="85" actId="1076"/>
          <ac:picMkLst>
            <pc:docMk/>
            <pc:sldMk cId="3012526870" sldId="300"/>
            <ac:picMk id="5" creationId="{19DD2666-483D-1522-8DA2-10802B2082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75E569-FA29-4591-9ED9-413A86DC2D18}" type="slidenum">
              <a:rPr lang="en-GB" smtClean="0"/>
              <a:pPr/>
              <a:t>1</a:t>
            </a:fld>
            <a:endParaRPr lang="en-GB"/>
          </a:p>
        </p:txBody>
      </p:sp>
    </p:spTree>
    <p:extLst>
      <p:ext uri="{BB962C8B-B14F-4D97-AF65-F5344CB8AC3E}">
        <p14:creationId xmlns:p14="http://schemas.microsoft.com/office/powerpoint/2010/main" val="386521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en-GB" sz="1800" b="0" i="0" u="none" strike="noStrike" kern="1200" dirty="0">
                <a:solidFill>
                  <a:srgbClr val="FFFFFF"/>
                </a:solidFill>
                <a:effectLst/>
                <a:highlight>
                  <a:srgbClr val="4096B8"/>
                </a:highlight>
                <a:latin typeface="Arial" panose="020B0604020202020204" pitchFamily="34" charset="0"/>
                <a:cs typeface="Arial" panose="020B0604020202020204" pitchFamily="34" charset="0"/>
              </a:rPr>
              <a:t>The purpose of the Sustainability Board is to anticipate the needs of all IFOA members, regardless of practice area, to equip members to embrace Sustainability into their </a:t>
            </a:r>
            <a:r>
              <a:rPr lang="en-GB" sz="1800" b="0" i="0" u="none" strike="noStrike" kern="1200" dirty="0">
                <a:solidFill>
                  <a:srgbClr val="3F4548"/>
                </a:solidFill>
                <a:effectLst/>
                <a:highlight>
                  <a:srgbClr val="4096B8"/>
                </a:highlight>
                <a:latin typeface="Arial" panose="020B0604020202020204" pitchFamily="34" charset="0"/>
                <a:cs typeface="Arial" panose="020B0604020202020204" pitchFamily="34" charset="0"/>
              </a:rPr>
              <a:t>professional role through </a:t>
            </a:r>
            <a:r>
              <a:rPr lang="en-US" sz="1800" b="0" i="0" u="none" strike="noStrike" kern="1200" dirty="0">
                <a:solidFill>
                  <a:srgbClr val="3F4548"/>
                </a:solidFill>
                <a:effectLst/>
                <a:highlight>
                  <a:srgbClr val="4096B8"/>
                </a:highlight>
                <a:latin typeface="Arial" panose="020B0604020202020204" pitchFamily="34" charset="0"/>
                <a:cs typeface="Arial" panose="020B0604020202020204" pitchFamily="34" charset="0"/>
              </a:rPr>
              <a:t>understanding and addressing risks arising from climate change and other sustainability issues</a:t>
            </a:r>
            <a:endParaRPr lang="en-GB" sz="1800" b="0" i="0" u="none" strike="noStrike" dirty="0">
              <a:effectLst/>
              <a:highlight>
                <a:srgbClr val="4096B8"/>
              </a:highlight>
              <a:latin typeface="Arial" panose="020B0604020202020204" pitchFamily="34" charset="0"/>
            </a:endParaRPr>
          </a:p>
          <a:p>
            <a:pPr marL="0" algn="l" rtl="0" eaLnBrk="1" fontAlgn="ctr" latinLnBrk="0" hangingPunct="1">
              <a:spcBef>
                <a:spcPts val="0"/>
              </a:spcBef>
              <a:spcAft>
                <a:spcPts val="0"/>
              </a:spcAft>
            </a:pPr>
            <a:r>
              <a:rPr lang="en-GB" sz="1800" b="0" i="0" u="none" strike="noStrike" kern="1200" dirty="0">
                <a:solidFill>
                  <a:srgbClr val="3F4548"/>
                </a:solidFill>
                <a:effectLst/>
                <a:highlight>
                  <a:srgbClr val="E8EFF3"/>
                </a:highlight>
                <a:latin typeface="Arial" panose="020B0604020202020204" pitchFamily="34" charset="0"/>
                <a:cs typeface="Arial" panose="020B0604020202020204" pitchFamily="34" charset="0"/>
              </a:rPr>
              <a:t>In parallel the Board </a:t>
            </a:r>
            <a:r>
              <a:rPr lang="en-US" sz="1800" b="0" i="0" u="none" strike="noStrike" kern="1200" dirty="0">
                <a:solidFill>
                  <a:srgbClr val="3F4548"/>
                </a:solidFill>
                <a:effectLst/>
                <a:highlight>
                  <a:srgbClr val="E8EFF3"/>
                </a:highlight>
                <a:latin typeface="Arial" panose="020B0604020202020204" pitchFamily="34" charset="0"/>
                <a:cs typeface="Arial" panose="020B0604020202020204" pitchFamily="34" charset="0"/>
              </a:rPr>
              <a:t>aims to create an enabling environment for actuaries </a:t>
            </a:r>
            <a:r>
              <a:rPr lang="en-US" sz="1800" b="0" i="0" u="none" strike="noStrike" kern="1200" dirty="0" err="1">
                <a:solidFill>
                  <a:srgbClr val="3F4548"/>
                </a:solidFill>
                <a:effectLst/>
                <a:highlight>
                  <a:srgbClr val="E8EFF3"/>
                </a:highlight>
                <a:latin typeface="Arial" panose="020B0604020202020204" pitchFamily="34" charset="0"/>
                <a:cs typeface="Arial" panose="020B0604020202020204" pitchFamily="34" charset="0"/>
              </a:rPr>
              <a:t>specialising</a:t>
            </a:r>
            <a:r>
              <a:rPr lang="en-US" sz="1800" b="0" i="0" u="none" strike="noStrike" kern="1200" dirty="0">
                <a:solidFill>
                  <a:srgbClr val="3F4548"/>
                </a:solidFill>
                <a:effectLst/>
                <a:highlight>
                  <a:srgbClr val="E8EFF3"/>
                </a:highlight>
                <a:latin typeface="Arial" panose="020B0604020202020204" pitchFamily="34" charset="0"/>
                <a:cs typeface="Arial" panose="020B0604020202020204" pitchFamily="34" charset="0"/>
              </a:rPr>
              <a:t> in sustainability with an emphasis on thought leadership, policy development and education. </a:t>
            </a:r>
            <a:endParaRPr lang="en-GB" sz="1800" b="0" i="0" u="none" strike="noStrike" dirty="0">
              <a:effectLst/>
              <a:highlight>
                <a:srgbClr val="E8EFF3"/>
              </a:highligh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rtl="0"/>
            <a:fld id="{8D942FC2-A162-47B3-989B-571A62414964}" type="slidenum">
              <a:rPr lang="en-GB" smtClean="0"/>
              <a:t>2</a:t>
            </a:fld>
            <a:endParaRPr lang="en-GB"/>
          </a:p>
        </p:txBody>
      </p:sp>
    </p:spTree>
    <p:extLst>
      <p:ext uri="{BB962C8B-B14F-4D97-AF65-F5344CB8AC3E}">
        <p14:creationId xmlns:p14="http://schemas.microsoft.com/office/powerpoint/2010/main" val="7691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8D942FC2-A162-47B3-989B-571A62414964}" type="slidenum">
              <a:rPr lang="en-GB" noProof="0" smtClean="0"/>
              <a:t>3</a:t>
            </a:fld>
            <a:endParaRPr lang="en-GB" noProof="0"/>
          </a:p>
        </p:txBody>
      </p:sp>
    </p:spTree>
    <p:extLst>
      <p:ext uri="{BB962C8B-B14F-4D97-AF65-F5344CB8AC3E}">
        <p14:creationId xmlns:p14="http://schemas.microsoft.com/office/powerpoint/2010/main" val="63225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8D942FC2-A162-47B3-989B-571A62414964}" type="slidenum">
              <a:rPr lang="en-GB" noProof="0" smtClean="0"/>
              <a:t>4</a:t>
            </a:fld>
            <a:endParaRPr lang="en-GB" noProof="0"/>
          </a:p>
        </p:txBody>
      </p:sp>
    </p:spTree>
    <p:extLst>
      <p:ext uri="{BB962C8B-B14F-4D97-AF65-F5344CB8AC3E}">
        <p14:creationId xmlns:p14="http://schemas.microsoft.com/office/powerpoint/2010/main" val="255583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D942FC2-A162-47B3-989B-571A62414964}" type="slidenum">
              <a:rPr lang="en-GB" smtClean="0"/>
              <a:t>5</a:t>
            </a:fld>
            <a:endParaRPr lang="en-GB"/>
          </a:p>
        </p:txBody>
      </p:sp>
    </p:spTree>
    <p:extLst>
      <p:ext uri="{BB962C8B-B14F-4D97-AF65-F5344CB8AC3E}">
        <p14:creationId xmlns:p14="http://schemas.microsoft.com/office/powerpoint/2010/main" val="83881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global warming and the possibility that Earth’s climate may be more sensitive to elevated concentrations of greenhouse gases than we thought. https://actuaries.org.uk/media/g1qevrfa/climate-scorpion.pdf </a:t>
            </a:r>
          </a:p>
          <a:p>
            <a:r>
              <a:rPr lang="en-US" sz="1800" b="0" i="0" u="none" strike="noStrike" baseline="0" dirty="0">
                <a:solidFill>
                  <a:srgbClr val="000000"/>
                </a:solidFill>
                <a:latin typeface="Arial" panose="020B0604020202020204" pitchFamily="34" charset="0"/>
              </a:rPr>
              <a:t>• Trust, S., Joshi, S., </a:t>
            </a:r>
            <a:r>
              <a:rPr lang="en-US" sz="1800" b="0" i="0" u="none" strike="noStrike" baseline="0" dirty="0" err="1">
                <a:solidFill>
                  <a:srgbClr val="000000"/>
                </a:solidFill>
                <a:latin typeface="Arial" panose="020B0604020202020204" pitchFamily="34" charset="0"/>
              </a:rPr>
              <a:t>Lenton</a:t>
            </a:r>
            <a:r>
              <a:rPr lang="en-US" sz="1800" b="0" i="0" u="none" strike="noStrike" baseline="0" dirty="0">
                <a:solidFill>
                  <a:srgbClr val="000000"/>
                </a:solidFill>
                <a:latin typeface="Arial" panose="020B0604020202020204" pitchFamily="34" charset="0"/>
              </a:rPr>
              <a:t>, T., Oliver, J. (2023). “The Emperor’s New Climate Scenarios” Limitations and assumptions of commonly used climate-change scenarios in financial services. https://actuaries.org.uk/media/qeydewmk/the-emperor-s-new-climate-scenarios.pdf </a:t>
            </a: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pPr rtl="0"/>
            <a:fld id="{8D942FC2-A162-47B3-989B-571A62414964}" type="slidenum">
              <a:rPr lang="en-GB" noProof="0" smtClean="0"/>
              <a:t>6</a:t>
            </a:fld>
            <a:endParaRPr lang="en-GB" noProof="0"/>
          </a:p>
        </p:txBody>
      </p:sp>
    </p:spTree>
    <p:extLst>
      <p:ext uri="{BB962C8B-B14F-4D97-AF65-F5344CB8AC3E}">
        <p14:creationId xmlns:p14="http://schemas.microsoft.com/office/powerpoint/2010/main" val="201759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a:t>
            </a:r>
            <a:r>
              <a:rPr lang="en-GB" baseline="0"/>
              <a:t> would welcome your feedback on this event so we can ensure that we are delivering events that work for you, our members, so please do let us know how we are doing….</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53479-E91F-49AC-88ED-36666183A3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8762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625739" y="1066801"/>
            <a:ext cx="5261461" cy="553838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08 October 2024</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ln w="12700">
            <a:solidFill>
              <a:schemeClr val="tx2">
                <a:lumMod val="65000"/>
                <a:lumOff val="35000"/>
              </a:schemeClr>
            </a:solidFill>
          </a:ln>
          <a:effectLst>
            <a:softEdge rad="31750"/>
          </a:effectLst>
        </p:spPr>
        <p:txBody>
          <a:bodyPr/>
          <a:lstStyle>
            <a:lvl1pPr>
              <a:defRPr b="1">
                <a:solidFill>
                  <a:schemeClr val="tx1"/>
                </a:solidFill>
              </a:defRPr>
            </a:lvl1pPr>
          </a:lstStyle>
          <a:p>
            <a:fld id="{1744C141-B97D-4979-AB76-E8E6AB76C28B}" type="datetime4">
              <a:rPr lang="en-GB" smtClean="0"/>
              <a:pPr/>
              <a:t>08 October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9D143EA-A2F3-48B5-BC61-6CC1B4478A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6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08 October 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08 October 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GB"/>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08 October 2024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08 October 2024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08 October 2024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a:lstStyle/>
          <a:p>
            <a:r>
              <a:rPr lang="en-GB"/>
              <a:t>Click to edit Master title style</a:t>
            </a:r>
          </a:p>
        </p:txBody>
      </p:sp>
      <p:sp>
        <p:nvSpPr>
          <p:cNvPr id="3" name="Text Placeholder 2"/>
          <p:cNvSpPr>
            <a:spLocks noGrp="1"/>
          </p:cNvSpPr>
          <p:nvPr>
            <p:ph type="body"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GB"/>
              <a:t>Click icon to add chart</a:t>
            </a:r>
            <a:endParaRPr lang="en-GB" dirty="0"/>
          </a:p>
        </p:txBody>
      </p:sp>
      <p:sp>
        <p:nvSpPr>
          <p:cNvPr id="5" name="Date Placeholder 4"/>
          <p:cNvSpPr>
            <a:spLocks noGrp="1"/>
          </p:cNvSpPr>
          <p:nvPr>
            <p:ph type="dt" sz="half" idx="10"/>
          </p:nvPr>
        </p:nvSpPr>
        <p:spPr>
          <a:xfrm>
            <a:off x="527054" y="6410325"/>
            <a:ext cx="2688166" cy="331788"/>
          </a:xfrm>
        </p:spPr>
        <p:txBody>
          <a:bodyPr/>
          <a:lstStyle>
            <a:lvl1pPr>
              <a:defRPr/>
            </a:lvl1pPr>
          </a:lstStyle>
          <a:p>
            <a:fld id="{E55E8865-9CB5-4569-9D00-F0979EDB96F2}" type="datetime4">
              <a:rPr lang="en-GB"/>
              <a:pPr/>
              <a:t>08 October 2024</a:t>
            </a:fld>
            <a:endParaRPr lang="en-GB"/>
          </a:p>
        </p:txBody>
      </p:sp>
      <p:sp>
        <p:nvSpPr>
          <p:cNvPr id="6" name="Footer Placeholder 5"/>
          <p:cNvSpPr>
            <a:spLocks noGrp="1"/>
          </p:cNvSpPr>
          <p:nvPr>
            <p:ph type="ftr" sz="quarter" idx="11"/>
          </p:nvPr>
        </p:nvSpPr>
        <p:spPr>
          <a:xfrm>
            <a:off x="3215223"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 Colum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FC5AD6-5EA9-4D31-BA29-EE3AABE22325}"/>
              </a:ext>
            </a:extLst>
          </p:cNvPr>
          <p:cNvSpPr>
            <a:spLocks noGrp="1"/>
          </p:cNvSpPr>
          <p:nvPr>
            <p:ph type="title"/>
          </p:nvPr>
        </p:nvSpPr>
        <p:spPr>
          <a:xfrm>
            <a:off x="1082675" y="531815"/>
            <a:ext cx="10026650" cy="696910"/>
          </a:xfrm>
        </p:spPr>
        <p:txBody>
          <a:bodyPr wrap="square" rtlCol="0" anchor="b" anchorCtr="0">
            <a:normAutofit/>
          </a:bodyPr>
          <a:lstStyle>
            <a:lvl1pPr algn="ctr">
              <a:defRPr/>
            </a:lvl1pPr>
          </a:lstStyle>
          <a:p>
            <a:pPr algn="ctr" rtl="0"/>
            <a:r>
              <a:rPr lang="en-US" noProof="0"/>
              <a:t>Click to edit Master title style</a:t>
            </a:r>
            <a:endParaRPr lang="en-GB" noProof="0"/>
          </a:p>
        </p:txBody>
      </p:sp>
      <p:cxnSp>
        <p:nvCxnSpPr>
          <p:cNvPr id="8" name="Straight Connector 7">
            <a:extLst>
              <a:ext uri="{FF2B5EF4-FFF2-40B4-BE49-F238E27FC236}">
                <a16:creationId xmlns:a16="http://schemas.microsoft.com/office/drawing/2014/main" id="{51664AFF-309D-433B-B3F0-84A98A207C67}"/>
              </a:ext>
              <a:ext uri="{C183D7F6-B498-43B3-948B-1728B52AA6E4}">
                <adec:decorative xmlns:adec="http://schemas.microsoft.com/office/drawing/2017/decorative" val="1"/>
              </a:ext>
            </a:extLst>
          </p:cNvPr>
          <p:cNvCxnSpPr>
            <a:cxnSpLocks/>
          </p:cNvCxnSpPr>
          <p:nvPr userDrawn="1"/>
        </p:nvCxnSpPr>
        <p:spPr>
          <a:xfrm>
            <a:off x="5819649" y="1680433"/>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11FC24B6-E967-42A6-8F96-DBB1BFE196E5}"/>
              </a:ext>
            </a:extLst>
          </p:cNvPr>
          <p:cNvSpPr>
            <a:spLocks noGrp="1"/>
          </p:cNvSpPr>
          <p:nvPr>
            <p:ph type="body" sz="quarter" idx="13" hasCustomPrompt="1"/>
          </p:nvPr>
        </p:nvSpPr>
        <p:spPr>
          <a:xfrm>
            <a:off x="1664793" y="2119211"/>
            <a:ext cx="4360512" cy="552450"/>
          </a:xfrm>
        </p:spPr>
        <p:txBody>
          <a:bodyPr rtlCol="0">
            <a:normAutofit/>
          </a:bodyPr>
          <a:lstStyle>
            <a:lvl1pPr marL="0" indent="0">
              <a:buNone/>
              <a:defRPr sz="2400" b="1">
                <a:solidFill>
                  <a:schemeClr val="accent5">
                    <a:lumMod val="60000"/>
                    <a:lumOff val="40000"/>
                  </a:schemeClr>
                </a:solidFill>
                <a:effectLst/>
                <a:latin typeface="+mn-lt"/>
              </a:defRPr>
            </a:lvl1pPr>
          </a:lstStyle>
          <a:p>
            <a:pPr lvl="0" rtl="0"/>
            <a:r>
              <a:rPr lang="en-GB" noProof="0"/>
              <a:t>Click to add subtitle</a:t>
            </a:r>
          </a:p>
        </p:txBody>
      </p:sp>
      <p:sp>
        <p:nvSpPr>
          <p:cNvPr id="22" name="Text Placeholder 25">
            <a:extLst>
              <a:ext uri="{FF2B5EF4-FFF2-40B4-BE49-F238E27FC236}">
                <a16:creationId xmlns:a16="http://schemas.microsoft.com/office/drawing/2014/main" id="{227584E0-1796-45AE-A691-1918676D9CD4}"/>
              </a:ext>
            </a:extLst>
          </p:cNvPr>
          <p:cNvSpPr>
            <a:spLocks noGrp="1"/>
          </p:cNvSpPr>
          <p:nvPr>
            <p:ph type="body" sz="quarter" idx="14" hasCustomPrompt="1"/>
          </p:nvPr>
        </p:nvSpPr>
        <p:spPr>
          <a:xfrm>
            <a:off x="1664443" y="2671626"/>
            <a:ext cx="4360862" cy="3215781"/>
          </a:xfrm>
        </p:spPr>
        <p:txBody>
          <a:bodyPr rtlCol="0">
            <a:normAutofit/>
          </a:bodyPr>
          <a:lstStyle>
            <a:lvl1pPr marL="285750" indent="-285750">
              <a:buClr>
                <a:schemeClr val="accent5"/>
              </a:buClr>
              <a:buFont typeface="Arial" panose="020B0604020202020204" pitchFamily="34" charset="0"/>
              <a:buChar char="•"/>
              <a:defRPr sz="1800">
                <a:solidFill>
                  <a:schemeClr val="tx1"/>
                </a:solidFill>
              </a:defRPr>
            </a:lvl1pPr>
          </a:lstStyle>
          <a:p>
            <a:pPr lvl="0" rtl="0"/>
            <a:r>
              <a:rPr lang="en-GB" noProof="0"/>
              <a:t>Click to insert text</a:t>
            </a:r>
          </a:p>
        </p:txBody>
      </p:sp>
      <p:sp>
        <p:nvSpPr>
          <p:cNvPr id="23" name="Text Placeholder 23">
            <a:extLst>
              <a:ext uri="{FF2B5EF4-FFF2-40B4-BE49-F238E27FC236}">
                <a16:creationId xmlns:a16="http://schemas.microsoft.com/office/drawing/2014/main" id="{C7E3698B-A426-409C-94D0-F06ECD410B0A}"/>
              </a:ext>
            </a:extLst>
          </p:cNvPr>
          <p:cNvSpPr>
            <a:spLocks noGrp="1"/>
          </p:cNvSpPr>
          <p:nvPr>
            <p:ph type="body" sz="quarter" idx="15" hasCustomPrompt="1"/>
          </p:nvPr>
        </p:nvSpPr>
        <p:spPr>
          <a:xfrm>
            <a:off x="6359649" y="2119211"/>
            <a:ext cx="4360512" cy="552450"/>
          </a:xfrm>
        </p:spPr>
        <p:txBody>
          <a:bodyPr rtlCol="0">
            <a:normAutofit/>
          </a:bodyPr>
          <a:lstStyle>
            <a:lvl1pPr marL="0" indent="0">
              <a:buNone/>
              <a:defRPr sz="2400" b="1">
                <a:solidFill>
                  <a:schemeClr val="accent5">
                    <a:lumMod val="60000"/>
                    <a:lumOff val="40000"/>
                  </a:schemeClr>
                </a:solidFill>
                <a:effectLst/>
                <a:latin typeface="+mn-lt"/>
              </a:defRPr>
            </a:lvl1pPr>
          </a:lstStyle>
          <a:p>
            <a:pPr lvl="0" rtl="0"/>
            <a:r>
              <a:rPr lang="en-GB" noProof="0"/>
              <a:t>Click to add subtitle</a:t>
            </a:r>
          </a:p>
        </p:txBody>
      </p:sp>
      <p:sp>
        <p:nvSpPr>
          <p:cNvPr id="24" name="Text Placeholder 25">
            <a:extLst>
              <a:ext uri="{FF2B5EF4-FFF2-40B4-BE49-F238E27FC236}">
                <a16:creationId xmlns:a16="http://schemas.microsoft.com/office/drawing/2014/main" id="{D2F2C5F3-51E6-4531-9805-221591315C3D}"/>
              </a:ext>
            </a:extLst>
          </p:cNvPr>
          <p:cNvSpPr>
            <a:spLocks noGrp="1"/>
          </p:cNvSpPr>
          <p:nvPr>
            <p:ph type="body" sz="quarter" idx="16" hasCustomPrompt="1"/>
          </p:nvPr>
        </p:nvSpPr>
        <p:spPr>
          <a:xfrm>
            <a:off x="6359299" y="2671626"/>
            <a:ext cx="4360862" cy="3215781"/>
          </a:xfrm>
        </p:spPr>
        <p:txBody>
          <a:bodyPr rtlCol="0">
            <a:normAutofit/>
          </a:bodyPr>
          <a:lstStyle>
            <a:lvl1pPr marL="285750" indent="-285750">
              <a:buClr>
                <a:schemeClr val="accent5"/>
              </a:buClr>
              <a:buFont typeface="Arial" panose="020B0604020202020204" pitchFamily="34" charset="0"/>
              <a:buChar char="•"/>
              <a:defRPr sz="1800">
                <a:solidFill>
                  <a:schemeClr val="tx1"/>
                </a:solidFill>
              </a:defRPr>
            </a:lvl1pPr>
          </a:lstStyle>
          <a:p>
            <a:pPr lvl="0" rtl="0"/>
            <a:r>
              <a:rPr lang="en-GB" noProof="0"/>
              <a:t>Click to insert text</a:t>
            </a:r>
          </a:p>
        </p:txBody>
      </p: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rtlCol="0"/>
          <a:lstStyle>
            <a:lvl1pPr>
              <a:defRPr/>
            </a:lvl1pPr>
          </a:lstStyle>
          <a:p>
            <a:pPr rtl="0">
              <a:defRPr/>
            </a:pPr>
            <a:r>
              <a:rPr lang="en-GB" noProof="0">
                <a:solidFill>
                  <a:prstClr val="white">
                    <a:alpha val="70000"/>
                  </a:prstClr>
                </a:solidFill>
              </a:rPr>
              <a:t>20XX</a:t>
            </a: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a:prstGeom prst="rect">
            <a:avLst/>
          </a:prstGeo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cap="all" spc="300" normalizeH="0" noProof="0">
                <a:ln>
                  <a:noFill/>
                </a:ln>
                <a:solidFill>
                  <a:prstClr val="white">
                    <a:alpha val="70000"/>
                  </a:prstClr>
                </a:solidFill>
                <a:effectLst/>
                <a:uLnTx/>
                <a:uFillTx/>
                <a:latin typeface="Avenir Next LT Pro Light"/>
                <a:ea typeface="+mn-ea"/>
                <a:cs typeface="+mn-cs"/>
              </a:rPr>
              <a:t>Presentation Title</a:t>
            </a: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GB"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grpSp>
        <p:nvGrpSpPr>
          <p:cNvPr id="18" name="Group 17">
            <a:extLst>
              <a:ext uri="{FF2B5EF4-FFF2-40B4-BE49-F238E27FC236}">
                <a16:creationId xmlns:a16="http://schemas.microsoft.com/office/drawing/2014/main" id="{6E9465D8-1640-4D12-B086-59416AFCBBEE}"/>
              </a:ext>
              <a:ext uri="{C183D7F6-B498-43B3-948B-1728B52AA6E4}">
                <adec:decorative xmlns:adec="http://schemas.microsoft.com/office/drawing/2017/decorative" val="1"/>
              </a:ext>
            </a:extLst>
          </p:cNvPr>
          <p:cNvGrpSpPr/>
          <p:nvPr userDrawn="1"/>
        </p:nvGrpSpPr>
        <p:grpSpPr>
          <a:xfrm rot="5400000">
            <a:off x="3072531" y="-2496283"/>
            <a:ext cx="6034235" cy="11610702"/>
            <a:chOff x="443748" y="446254"/>
            <a:chExt cx="3330000" cy="5760000"/>
          </a:xfrm>
        </p:grpSpPr>
        <p:sp>
          <p:nvSpPr>
            <p:cNvPr id="13" name="Rectangle 5">
              <a:extLst>
                <a:ext uri="{FF2B5EF4-FFF2-40B4-BE49-F238E27FC236}">
                  <a16:creationId xmlns:a16="http://schemas.microsoft.com/office/drawing/2014/main" id="{E7BE05B2-64AC-4F56-A098-D3A324E9DE8B}"/>
                </a:ext>
                <a:ext uri="{C183D7F6-B498-43B3-948B-1728B52AA6E4}">
                  <adec:decorative xmlns:adec="http://schemas.microsoft.com/office/drawing/2017/decorative" val="1"/>
                </a:ext>
              </a:extLst>
            </p:cNvPr>
            <p:cNvSpPr/>
            <p:nvPr userDrawn="1"/>
          </p:nvSpPr>
          <p:spPr>
            <a:xfrm flipV="1">
              <a:off x="443748" y="446254"/>
              <a:ext cx="333000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Lst>
              <a:ahLst/>
              <a:cxnLst>
                <a:cxn ang="0">
                  <a:pos x="connsiteX0" y="connsiteY0"/>
                </a:cxn>
                <a:cxn ang="0">
                  <a:pos x="connsiteX1" y="connsiteY1"/>
                </a:cxn>
                <a:cxn ang="0">
                  <a:pos x="connsiteX2" y="connsiteY2"/>
                </a:cxn>
              </a:cxnLst>
              <a:rect l="l" t="t" r="r" b="b"/>
              <a:pathLst>
                <a:path w="6660000" h="5760000">
                  <a:moveTo>
                    <a:pt x="6660000" y="5760000"/>
                  </a:moveTo>
                  <a:lnTo>
                    <a:pt x="0" y="5760000"/>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5">
              <a:extLst>
                <a:ext uri="{FF2B5EF4-FFF2-40B4-BE49-F238E27FC236}">
                  <a16:creationId xmlns:a16="http://schemas.microsoft.com/office/drawing/2014/main" id="{CFB6CFD5-710B-4FF7-B75B-0174B9B72177}"/>
                </a:ext>
                <a:ext uri="{C183D7F6-B498-43B3-948B-1728B52AA6E4}">
                  <adec:decorative xmlns:adec="http://schemas.microsoft.com/office/drawing/2017/decorative" val="1"/>
                </a:ext>
              </a:extLst>
            </p:cNvPr>
            <p:cNvSpPr/>
            <p:nvPr userDrawn="1"/>
          </p:nvSpPr>
          <p:spPr>
            <a:xfrm rot="10800000" flipV="1">
              <a:off x="443748" y="6206254"/>
              <a:ext cx="3330000" cy="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6660000 w 6660000"/>
                <a:gd name="connsiteY0" fmla="*/ 0 h 0"/>
                <a:gd name="connsiteX1" fmla="*/ 0 w 6660000"/>
                <a:gd name="connsiteY1" fmla="*/ 0 h 0"/>
              </a:gdLst>
              <a:ahLst/>
              <a:cxnLst>
                <a:cxn ang="0">
                  <a:pos x="connsiteX0" y="connsiteY0"/>
                </a:cxn>
                <a:cxn ang="0">
                  <a:pos x="connsiteX1" y="connsiteY1"/>
                </a:cxn>
              </a:cxnLst>
              <a:rect l="l" t="t" r="r" b="b"/>
              <a:pathLst>
                <a:path w="6660000">
                  <a:moveTo>
                    <a:pt x="6660000" y="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alpha val="70000"/>
                  </a:schemeClr>
                </a:solidFill>
              </a:endParaRPr>
            </a:p>
          </p:txBody>
        </p:sp>
        <p:sp>
          <p:nvSpPr>
            <p:cNvPr id="17" name="Rectangle 5">
              <a:extLst>
                <a:ext uri="{FF2B5EF4-FFF2-40B4-BE49-F238E27FC236}">
                  <a16:creationId xmlns:a16="http://schemas.microsoft.com/office/drawing/2014/main" id="{66A28EB2-7446-4114-8BD6-4CB90B849571}"/>
                </a:ext>
                <a:ext uri="{C183D7F6-B498-43B3-948B-1728B52AA6E4}">
                  <adec:decorative xmlns:adec="http://schemas.microsoft.com/office/drawing/2017/decorative" val="1"/>
                </a:ext>
              </a:extLst>
            </p:cNvPr>
            <p:cNvSpPr/>
            <p:nvPr userDrawn="1"/>
          </p:nvSpPr>
          <p:spPr>
            <a:xfrm rot="10800000" flipV="1">
              <a:off x="3773748" y="446254"/>
              <a:ext cx="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0 w 0"/>
                <a:gd name="connsiteY0" fmla="*/ 5760000 h 5760000"/>
                <a:gd name="connsiteX1" fmla="*/ 0 w 0"/>
                <a:gd name="connsiteY1" fmla="*/ 0 h 5760000"/>
              </a:gdLst>
              <a:ahLst/>
              <a:cxnLst>
                <a:cxn ang="0">
                  <a:pos x="connsiteX0" y="connsiteY0"/>
                </a:cxn>
                <a:cxn ang="0">
                  <a:pos x="connsiteX1" y="connsiteY1"/>
                </a:cxn>
              </a:cxnLst>
              <a:rect l="l" t="t" r="r" b="b"/>
              <a:pathLst>
                <a:path h="5760000">
                  <a:moveTo>
                    <a:pt x="0" y="576000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Tree>
    <p:extLst>
      <p:ext uri="{BB962C8B-B14F-4D97-AF65-F5344CB8AC3E}">
        <p14:creationId xmlns:p14="http://schemas.microsoft.com/office/powerpoint/2010/main" val="285748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625740" y="1066802"/>
            <a:ext cx="5261461" cy="553838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6" y="2133610"/>
            <a:ext cx="10979144" cy="1295399"/>
          </a:xfrm>
        </p:spPr>
        <p:txBody>
          <a:bodyPr anchor="t"/>
          <a:lstStyle>
            <a:lvl1pPr>
              <a:defRPr sz="3600" b="1"/>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9988545" cy="1007740"/>
          </a:xfrm>
        </p:spPr>
        <p:txBody>
          <a:bodyPr/>
          <a:lstStyle>
            <a:lvl1pPr marL="0" indent="0">
              <a:spcBef>
                <a:spcPts val="0"/>
              </a:spcBef>
              <a:buFontTx/>
              <a:buNone/>
              <a:defRPr sz="2667">
                <a:solidFill>
                  <a:schemeClr val="bg1"/>
                </a:solidFill>
              </a:defRPr>
            </a:lvl1pPr>
          </a:lstStyle>
          <a:p>
            <a:pPr lvl="0"/>
            <a:r>
              <a:rPr lang="en-US" noProof="0"/>
              <a:t>Click to edit Master subtitle style</a:t>
            </a:r>
            <a:endParaRPr lang="en-GB" noProof="0"/>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400" y="260351"/>
            <a:ext cx="2560491"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38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10"/>
            <a:ext cx="10902949" cy="1295399"/>
          </a:xfrm>
        </p:spPr>
        <p:txBody>
          <a:bodyPr anchor="t"/>
          <a:lstStyle>
            <a:lvl1pPr>
              <a:defRPr sz="3600" b="1"/>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9531345" cy="1007740"/>
          </a:xfrm>
        </p:spPr>
        <p:txBody>
          <a:bodyPr/>
          <a:lstStyle>
            <a:lvl1pPr marL="0" indent="0">
              <a:spcBef>
                <a:spcPts val="0"/>
              </a:spcBef>
              <a:buFontTx/>
              <a:buNone/>
              <a:defRPr sz="2667">
                <a:solidFill>
                  <a:schemeClr val="bg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bg1"/>
                </a:solidFill>
              </a:defRPr>
            </a:lvl1pPr>
          </a:lstStyle>
          <a:p>
            <a:fld id="{1744C141-B97D-4979-AB76-E8E6AB76C28B}" type="datetime4">
              <a:rPr lang="en-GB">
                <a:solidFill>
                  <a:prstClr val="white"/>
                </a:solidFill>
              </a:rPr>
              <a:pPr/>
              <a:t>08 October 2024</a:t>
            </a:fld>
            <a:endParaRPr lang="en-GB">
              <a:solidFill>
                <a:prstClr val="white"/>
              </a:solidFill>
            </a:endParaRPr>
          </a:p>
        </p:txBody>
      </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1"/>
            <a:ext cx="2560491"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5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08 October 2024</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7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69443" y="5540870"/>
            <a:ext cx="12990394" cy="969717"/>
            <a:chOff x="-300177" y="5540873"/>
            <a:chExt cx="10554698" cy="969718"/>
          </a:xfrm>
        </p:grpSpPr>
        <p:sp>
          <p:nvSpPr>
            <p:cNvPr id="7" name="TextBox 6"/>
            <p:cNvSpPr txBox="1"/>
            <p:nvPr userDrawn="1"/>
          </p:nvSpPr>
          <p:spPr>
            <a:xfrm rot="18900000">
              <a:off x="944258" y="6069380"/>
              <a:ext cx="1095613" cy="441211"/>
            </a:xfrm>
            <a:prstGeom prst="rect">
              <a:avLst/>
            </a:prstGeom>
            <a:noFill/>
          </p:spPr>
          <p:txBody>
            <a:bodyPr wrap="none" rtlCol="0">
              <a:spAutoFit/>
            </a:bodyPr>
            <a:lstStyle/>
            <a:p>
              <a:r>
                <a:rPr lang="en-GB" sz="2267">
                  <a:solidFill>
                    <a:srgbClr val="7CB3E1">
                      <a:lumMod val="50000"/>
                    </a:srgbClr>
                  </a:solidFill>
                </a:rPr>
                <a:t>Progress</a:t>
              </a:r>
            </a:p>
          </p:txBody>
        </p:sp>
        <p:sp>
          <p:nvSpPr>
            <p:cNvPr id="8" name="TextBox 7"/>
            <p:cNvSpPr txBox="1"/>
            <p:nvPr userDrawn="1"/>
          </p:nvSpPr>
          <p:spPr>
            <a:xfrm rot="18900000">
              <a:off x="1341018" y="6019047"/>
              <a:ext cx="1344379" cy="441211"/>
            </a:xfrm>
            <a:prstGeom prst="rect">
              <a:avLst/>
            </a:prstGeom>
            <a:noFill/>
          </p:spPr>
          <p:txBody>
            <a:bodyPr wrap="none" rtlCol="0">
              <a:spAutoFit/>
            </a:bodyPr>
            <a:lstStyle/>
            <a:p>
              <a:r>
                <a:rPr lang="en-GB" sz="2267">
                  <a:solidFill>
                    <a:srgbClr val="7CB3E1">
                      <a:lumMod val="50000"/>
                    </a:srgbClr>
                  </a:solidFill>
                </a:rPr>
                <a:t>Community</a:t>
              </a:r>
            </a:p>
          </p:txBody>
        </p:sp>
        <p:sp>
          <p:nvSpPr>
            <p:cNvPr id="9" name="TextBox 8"/>
            <p:cNvSpPr txBox="1"/>
            <p:nvPr userDrawn="1"/>
          </p:nvSpPr>
          <p:spPr>
            <a:xfrm rot="18900000">
              <a:off x="1735376" y="5641540"/>
              <a:ext cx="2198780" cy="441211"/>
            </a:xfrm>
            <a:prstGeom prst="rect">
              <a:avLst/>
            </a:prstGeom>
            <a:noFill/>
          </p:spPr>
          <p:txBody>
            <a:bodyPr wrap="none" rtlCol="0">
              <a:spAutoFit/>
            </a:bodyPr>
            <a:lstStyle/>
            <a:p>
              <a:r>
                <a:rPr lang="en-GB" sz="2267">
                  <a:solidFill>
                    <a:srgbClr val="7CB3E1">
                      <a:lumMod val="50000"/>
                    </a:srgbClr>
                  </a:solidFill>
                </a:rPr>
                <a:t>Sessional Meetings</a:t>
              </a:r>
            </a:p>
          </p:txBody>
        </p:sp>
        <p:sp>
          <p:nvSpPr>
            <p:cNvPr id="11" name="TextBox 10"/>
            <p:cNvSpPr txBox="1"/>
            <p:nvPr userDrawn="1"/>
          </p:nvSpPr>
          <p:spPr>
            <a:xfrm rot="18900000">
              <a:off x="2475239" y="6019044"/>
              <a:ext cx="1201111" cy="441211"/>
            </a:xfrm>
            <a:prstGeom prst="rect">
              <a:avLst/>
            </a:prstGeom>
            <a:noFill/>
          </p:spPr>
          <p:txBody>
            <a:bodyPr wrap="none" rtlCol="0">
              <a:spAutoFit/>
            </a:bodyPr>
            <a:lstStyle/>
            <a:p>
              <a:r>
                <a:rPr lang="en-GB" sz="2267">
                  <a:solidFill>
                    <a:srgbClr val="7CB3E1">
                      <a:lumMod val="50000"/>
                    </a:srgbClr>
                  </a:solidFill>
                </a:rPr>
                <a:t>Education</a:t>
              </a:r>
            </a:p>
          </p:txBody>
        </p:sp>
        <p:sp>
          <p:nvSpPr>
            <p:cNvPr id="12" name="TextBox 11"/>
            <p:cNvSpPr txBox="1"/>
            <p:nvPr userDrawn="1"/>
          </p:nvSpPr>
          <p:spPr>
            <a:xfrm rot="18900000">
              <a:off x="2887838" y="5792543"/>
              <a:ext cx="1785542" cy="441211"/>
            </a:xfrm>
            <a:prstGeom prst="rect">
              <a:avLst/>
            </a:prstGeom>
            <a:noFill/>
          </p:spPr>
          <p:txBody>
            <a:bodyPr wrap="none" rtlCol="0">
              <a:spAutoFit/>
            </a:bodyPr>
            <a:lstStyle/>
            <a:p>
              <a:r>
                <a:rPr lang="en-GB" sz="2267">
                  <a:solidFill>
                    <a:srgbClr val="7CB3E1">
                      <a:lumMod val="50000"/>
                    </a:srgbClr>
                  </a:solidFill>
                </a:rPr>
                <a:t>Working parties</a:t>
              </a:r>
            </a:p>
          </p:txBody>
        </p:sp>
        <p:sp>
          <p:nvSpPr>
            <p:cNvPr id="13" name="TextBox 12"/>
            <p:cNvSpPr txBox="1"/>
            <p:nvPr userDrawn="1"/>
          </p:nvSpPr>
          <p:spPr>
            <a:xfrm rot="18900000">
              <a:off x="3487239" y="5943547"/>
              <a:ext cx="1462901" cy="441211"/>
            </a:xfrm>
            <a:prstGeom prst="rect">
              <a:avLst/>
            </a:prstGeom>
            <a:noFill/>
          </p:spPr>
          <p:txBody>
            <a:bodyPr wrap="none" rtlCol="0">
              <a:spAutoFit/>
            </a:bodyPr>
            <a:lstStyle/>
            <a:p>
              <a:r>
                <a:rPr lang="en-GB" sz="2267">
                  <a:solidFill>
                    <a:srgbClr val="7CB3E1">
                      <a:lumMod val="50000"/>
                    </a:srgbClr>
                  </a:solidFill>
                </a:rPr>
                <a:t>Volunteering</a:t>
              </a:r>
            </a:p>
          </p:txBody>
        </p:sp>
        <p:sp>
          <p:nvSpPr>
            <p:cNvPr id="14" name="TextBox 13"/>
            <p:cNvSpPr txBox="1"/>
            <p:nvPr userDrawn="1"/>
          </p:nvSpPr>
          <p:spPr>
            <a:xfrm rot="18900000">
              <a:off x="4095601" y="6035824"/>
              <a:ext cx="1162038" cy="441211"/>
            </a:xfrm>
            <a:prstGeom prst="rect">
              <a:avLst/>
            </a:prstGeom>
            <a:noFill/>
          </p:spPr>
          <p:txBody>
            <a:bodyPr wrap="none" rtlCol="0">
              <a:spAutoFit/>
            </a:bodyPr>
            <a:lstStyle/>
            <a:p>
              <a:r>
                <a:rPr lang="en-GB" sz="2267">
                  <a:solidFill>
                    <a:srgbClr val="7CB3E1">
                      <a:lumMod val="50000"/>
                    </a:srgbClr>
                  </a:solidFill>
                </a:rPr>
                <a:t>Research</a:t>
              </a:r>
            </a:p>
          </p:txBody>
        </p:sp>
        <p:sp>
          <p:nvSpPr>
            <p:cNvPr id="15" name="TextBox 14"/>
            <p:cNvSpPr txBox="1"/>
            <p:nvPr userDrawn="1"/>
          </p:nvSpPr>
          <p:spPr>
            <a:xfrm rot="18900000">
              <a:off x="4443879" y="5675095"/>
              <a:ext cx="2078956" cy="441211"/>
            </a:xfrm>
            <a:prstGeom prst="rect">
              <a:avLst/>
            </a:prstGeom>
            <a:noFill/>
          </p:spPr>
          <p:txBody>
            <a:bodyPr wrap="none" rtlCol="0">
              <a:spAutoFit/>
            </a:bodyPr>
            <a:lstStyle/>
            <a:p>
              <a:r>
                <a:rPr lang="en-GB" sz="2267">
                  <a:solidFill>
                    <a:srgbClr val="7CB3E1">
                      <a:lumMod val="50000"/>
                    </a:srgbClr>
                  </a:solidFill>
                </a:rPr>
                <a:t>Shaping the future</a:t>
              </a:r>
            </a:p>
          </p:txBody>
        </p:sp>
        <p:sp>
          <p:nvSpPr>
            <p:cNvPr id="16" name="TextBox 15"/>
            <p:cNvSpPr txBox="1"/>
            <p:nvPr userDrawn="1"/>
          </p:nvSpPr>
          <p:spPr>
            <a:xfrm rot="18900000">
              <a:off x="5179395" y="5954931"/>
              <a:ext cx="1331355" cy="441211"/>
            </a:xfrm>
            <a:prstGeom prst="rect">
              <a:avLst/>
            </a:prstGeom>
            <a:noFill/>
          </p:spPr>
          <p:txBody>
            <a:bodyPr wrap="none" rtlCol="0">
              <a:spAutoFit/>
            </a:bodyPr>
            <a:lstStyle/>
            <a:p>
              <a:r>
                <a:rPr lang="en-GB" sz="2267">
                  <a:solidFill>
                    <a:srgbClr val="7CB3E1">
                      <a:lumMod val="50000"/>
                    </a:srgbClr>
                  </a:solidFill>
                </a:rPr>
                <a:t>Networking</a:t>
              </a:r>
            </a:p>
          </p:txBody>
        </p:sp>
        <p:sp>
          <p:nvSpPr>
            <p:cNvPr id="17" name="TextBox 16"/>
            <p:cNvSpPr txBox="1"/>
            <p:nvPr userDrawn="1"/>
          </p:nvSpPr>
          <p:spPr>
            <a:xfrm rot="18900000">
              <a:off x="5547389" y="5560644"/>
              <a:ext cx="2302975" cy="441211"/>
            </a:xfrm>
            <a:prstGeom prst="rect">
              <a:avLst/>
            </a:prstGeom>
            <a:noFill/>
          </p:spPr>
          <p:txBody>
            <a:bodyPr wrap="none" rtlCol="0">
              <a:spAutoFit/>
            </a:bodyPr>
            <a:lstStyle/>
            <a:p>
              <a:r>
                <a:rPr lang="en-GB" sz="2267">
                  <a:solidFill>
                    <a:srgbClr val="7CB3E1">
                      <a:lumMod val="50000"/>
                    </a:srgbClr>
                  </a:solidFill>
                </a:rPr>
                <a:t>Professional support</a:t>
              </a:r>
            </a:p>
          </p:txBody>
        </p:sp>
        <p:sp>
          <p:nvSpPr>
            <p:cNvPr id="18" name="TextBox 17"/>
            <p:cNvSpPr txBox="1"/>
            <p:nvPr userDrawn="1"/>
          </p:nvSpPr>
          <p:spPr>
            <a:xfrm rot="18900000">
              <a:off x="6109333" y="5636147"/>
              <a:ext cx="2118029" cy="441211"/>
            </a:xfrm>
            <a:prstGeom prst="rect">
              <a:avLst/>
            </a:prstGeom>
            <a:noFill/>
          </p:spPr>
          <p:txBody>
            <a:bodyPr wrap="none" rtlCol="0">
              <a:spAutoFit/>
            </a:bodyPr>
            <a:lstStyle/>
            <a:p>
              <a:r>
                <a:rPr lang="en-GB" sz="2267">
                  <a:solidFill>
                    <a:srgbClr val="7CB3E1">
                      <a:lumMod val="50000"/>
                    </a:srgbClr>
                  </a:solidFill>
                </a:rPr>
                <a:t>Enterprise and risk</a:t>
              </a:r>
            </a:p>
          </p:txBody>
        </p:sp>
        <p:sp>
          <p:nvSpPr>
            <p:cNvPr id="19" name="TextBox 18"/>
            <p:cNvSpPr txBox="1"/>
            <p:nvPr userDrawn="1"/>
          </p:nvSpPr>
          <p:spPr>
            <a:xfrm rot="18900000">
              <a:off x="6712719" y="5761980"/>
              <a:ext cx="1818467" cy="441211"/>
            </a:xfrm>
            <a:prstGeom prst="rect">
              <a:avLst/>
            </a:prstGeom>
            <a:noFill/>
          </p:spPr>
          <p:txBody>
            <a:bodyPr wrap="none" rtlCol="0">
              <a:spAutoFit/>
            </a:bodyPr>
            <a:lstStyle/>
            <a:p>
              <a:r>
                <a:rPr lang="en-GB" sz="2267">
                  <a:solidFill>
                    <a:srgbClr val="7CB3E1">
                      <a:lumMod val="50000"/>
                    </a:srgbClr>
                  </a:solidFill>
                </a:rPr>
                <a:t>Learned society</a:t>
              </a:r>
            </a:p>
          </p:txBody>
        </p:sp>
        <p:sp>
          <p:nvSpPr>
            <p:cNvPr id="20" name="TextBox 19"/>
            <p:cNvSpPr txBox="1"/>
            <p:nvPr userDrawn="1"/>
          </p:nvSpPr>
          <p:spPr>
            <a:xfrm rot="18900000">
              <a:off x="7340609" y="5988484"/>
              <a:ext cx="1370428" cy="441211"/>
            </a:xfrm>
            <a:prstGeom prst="rect">
              <a:avLst/>
            </a:prstGeom>
            <a:noFill/>
          </p:spPr>
          <p:txBody>
            <a:bodyPr wrap="none" rtlCol="0">
              <a:spAutoFit/>
            </a:bodyPr>
            <a:lstStyle/>
            <a:p>
              <a:r>
                <a:rPr lang="en-GB" sz="2267">
                  <a:solidFill>
                    <a:srgbClr val="7CB3E1">
                      <a:lumMod val="50000"/>
                    </a:srgbClr>
                  </a:solidFill>
                </a:rPr>
                <a:t>Opportunity</a:t>
              </a:r>
            </a:p>
          </p:txBody>
        </p:sp>
        <p:sp>
          <p:nvSpPr>
            <p:cNvPr id="21" name="TextBox 20"/>
            <p:cNvSpPr txBox="1"/>
            <p:nvPr userDrawn="1"/>
          </p:nvSpPr>
          <p:spPr>
            <a:xfrm rot="18900000">
              <a:off x="7775900" y="5602591"/>
              <a:ext cx="2155799" cy="441211"/>
            </a:xfrm>
            <a:prstGeom prst="rect">
              <a:avLst/>
            </a:prstGeom>
            <a:noFill/>
          </p:spPr>
          <p:txBody>
            <a:bodyPr wrap="none" rtlCol="0">
              <a:spAutoFit/>
            </a:bodyPr>
            <a:lstStyle/>
            <a:p>
              <a:r>
                <a:rPr lang="en-GB" sz="2267">
                  <a:solidFill>
                    <a:srgbClr val="7CB3E1">
                      <a:lumMod val="50000"/>
                    </a:srgbClr>
                  </a:solidFill>
                </a:rPr>
                <a:t>International profile</a:t>
              </a:r>
            </a:p>
          </p:txBody>
        </p:sp>
        <p:sp>
          <p:nvSpPr>
            <p:cNvPr id="22" name="TextBox 21"/>
            <p:cNvSpPr txBox="1"/>
            <p:nvPr userDrawn="1"/>
          </p:nvSpPr>
          <p:spPr>
            <a:xfrm rot="18900000">
              <a:off x="8505673" y="6047208"/>
              <a:ext cx="1043515" cy="441211"/>
            </a:xfrm>
            <a:prstGeom prst="rect">
              <a:avLst/>
            </a:prstGeom>
            <a:noFill/>
          </p:spPr>
          <p:txBody>
            <a:bodyPr wrap="none" rtlCol="0">
              <a:spAutoFit/>
            </a:bodyPr>
            <a:lstStyle/>
            <a:p>
              <a:r>
                <a:rPr lang="en-GB" sz="2267">
                  <a:solidFill>
                    <a:srgbClr val="7CB3E1">
                      <a:lumMod val="50000"/>
                    </a:srgbClr>
                  </a:solidFill>
                </a:rPr>
                <a:t>Journals</a:t>
              </a:r>
            </a:p>
          </p:txBody>
        </p:sp>
        <p:sp>
          <p:nvSpPr>
            <p:cNvPr id="23" name="TextBox 22"/>
            <p:cNvSpPr txBox="1"/>
            <p:nvPr userDrawn="1"/>
          </p:nvSpPr>
          <p:spPr>
            <a:xfrm rot="18900000">
              <a:off x="8962239" y="5996875"/>
              <a:ext cx="1292282" cy="441211"/>
            </a:xfrm>
            <a:prstGeom prst="rect">
              <a:avLst/>
            </a:prstGeom>
            <a:noFill/>
          </p:spPr>
          <p:txBody>
            <a:bodyPr wrap="none" rtlCol="0">
              <a:spAutoFit/>
            </a:bodyPr>
            <a:lstStyle/>
            <a:p>
              <a:r>
                <a:rPr lang="en-GB" sz="2267">
                  <a:solidFill>
                    <a:srgbClr val="7CB3E1">
                      <a:lumMod val="50000"/>
                    </a:srgbClr>
                  </a:solidFill>
                </a:rPr>
                <a:t>Supporting</a:t>
              </a:r>
            </a:p>
          </p:txBody>
        </p:sp>
        <p:sp>
          <p:nvSpPr>
            <p:cNvPr id="24" name="TextBox 23"/>
            <p:cNvSpPr txBox="1"/>
            <p:nvPr userDrawn="1"/>
          </p:nvSpPr>
          <p:spPr>
            <a:xfrm rot="18900000">
              <a:off x="-300177" y="5540873"/>
              <a:ext cx="1134686" cy="441211"/>
            </a:xfrm>
            <a:prstGeom prst="rect">
              <a:avLst/>
            </a:prstGeom>
            <a:noFill/>
          </p:spPr>
          <p:txBody>
            <a:bodyPr wrap="none" rtlCol="0">
              <a:spAutoFit/>
            </a:bodyPr>
            <a:lstStyle/>
            <a:p>
              <a:r>
                <a:rPr lang="en-GB" sz="2267">
                  <a:solidFill>
                    <a:srgbClr val="7CB3E1">
                      <a:lumMod val="50000"/>
                    </a:srgbClr>
                  </a:solidFill>
                </a:rPr>
                <a:t>Expertise</a:t>
              </a:r>
            </a:p>
          </p:txBody>
        </p:sp>
        <p:sp>
          <p:nvSpPr>
            <p:cNvPr id="25" name="TextBox 24"/>
            <p:cNvSpPr txBox="1"/>
            <p:nvPr userDrawn="1"/>
          </p:nvSpPr>
          <p:spPr>
            <a:xfrm rot="18900000">
              <a:off x="-183405" y="5868044"/>
              <a:ext cx="1464203" cy="441211"/>
            </a:xfrm>
            <a:prstGeom prst="rect">
              <a:avLst/>
            </a:prstGeom>
            <a:noFill/>
          </p:spPr>
          <p:txBody>
            <a:bodyPr wrap="none" rtlCol="0">
              <a:spAutoFit/>
            </a:bodyPr>
            <a:lstStyle/>
            <a:p>
              <a:r>
                <a:rPr lang="en-GB" sz="2267">
                  <a:solidFill>
                    <a:srgbClr val="7CB3E1">
                      <a:lumMod val="50000"/>
                    </a:srgbClr>
                  </a:solidFill>
                </a:rPr>
                <a:t>Sponsorship</a:t>
              </a:r>
            </a:p>
          </p:txBody>
        </p:sp>
        <p:sp>
          <p:nvSpPr>
            <p:cNvPr id="26" name="TextBox 25"/>
            <p:cNvSpPr txBox="1"/>
            <p:nvPr userDrawn="1"/>
          </p:nvSpPr>
          <p:spPr>
            <a:xfrm rot="18900000">
              <a:off x="208876" y="5649929"/>
              <a:ext cx="2172731" cy="441211"/>
            </a:xfrm>
            <a:prstGeom prst="rect">
              <a:avLst/>
            </a:prstGeom>
            <a:noFill/>
          </p:spPr>
          <p:txBody>
            <a:bodyPr wrap="none" rtlCol="0">
              <a:spAutoFit/>
            </a:bodyPr>
            <a:lstStyle/>
            <a:p>
              <a:r>
                <a:rPr lang="en-GB" sz="2267">
                  <a:solidFill>
                    <a:srgbClr val="7CB3E1">
                      <a:lumMod val="50000"/>
                    </a:srgbClr>
                  </a:solidFill>
                </a:rPr>
                <a:t>Thought leadership</a:t>
              </a:r>
            </a:p>
          </p:txBody>
        </p:sp>
      </p:grpSp>
      <p:sp>
        <p:nvSpPr>
          <p:cNvPr id="3074" name="Rectangle 2"/>
          <p:cNvSpPr>
            <a:spLocks noGrp="1" noChangeArrowheads="1"/>
          </p:cNvSpPr>
          <p:nvPr>
            <p:ph type="ctrTitle"/>
          </p:nvPr>
        </p:nvSpPr>
        <p:spPr>
          <a:xfrm>
            <a:off x="527051" y="2133610"/>
            <a:ext cx="10902949" cy="1295399"/>
          </a:xfrm>
        </p:spPr>
        <p:txBody>
          <a:bodyPr anchor="t"/>
          <a:lstStyle>
            <a:lvl1pPr>
              <a:defRPr sz="36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5" y="2781301"/>
            <a:ext cx="10128760" cy="1007740"/>
          </a:xfrm>
        </p:spPr>
        <p:txBody>
          <a:bodyPr/>
          <a:lstStyle>
            <a:lvl1pPr marL="0" indent="0">
              <a:spcBef>
                <a:spcPts val="0"/>
              </a:spcBef>
              <a:buFontTx/>
              <a:buNone/>
              <a:defRPr sz="2667">
                <a:solidFill>
                  <a:schemeClr val="bg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bg1"/>
                </a:solidFill>
              </a:defRPr>
            </a:lvl1pPr>
          </a:lstStyle>
          <a:p>
            <a:fld id="{1744C141-B97D-4979-AB76-E8E6AB76C28B}" type="datetime4">
              <a:rPr lang="en-GB">
                <a:solidFill>
                  <a:prstClr val="white"/>
                </a:solidFill>
              </a:rPr>
              <a:pPr/>
              <a:t>08 October 2024</a:t>
            </a:fld>
            <a:endParaRPr lang="en-GB">
              <a:solidFill>
                <a:prstClr val="white"/>
              </a:solidFill>
            </a:endParaRPr>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1"/>
            <a:ext cx="2560491"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68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3" y="2133610"/>
            <a:ext cx="9991439" cy="1295399"/>
          </a:xfrm>
        </p:spPr>
        <p:txBody>
          <a:bodyPr anchor="t"/>
          <a:lstStyle>
            <a:lvl1pPr>
              <a:defRPr sz="3600" b="1"/>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8161867" cy="1007740"/>
          </a:xfrm>
        </p:spPr>
        <p:txBody>
          <a:bodyPr/>
          <a:lstStyle>
            <a:lvl1pPr marL="0" indent="0">
              <a:spcBef>
                <a:spcPts val="0"/>
              </a:spcBef>
              <a:buFontTx/>
              <a:buNone/>
              <a:defRPr sz="2667">
                <a:solidFill>
                  <a:schemeClr val="tx1"/>
                </a:solidFill>
              </a:defRPr>
            </a:lvl1pPr>
          </a:lstStyle>
          <a:p>
            <a:pPr lvl="0"/>
            <a:r>
              <a:rPr lang="en-US" noProof="0"/>
              <a:t>Click to edit Master subtitle style</a:t>
            </a:r>
            <a:endParaRPr lang="en-GB" noProof="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1162166" y="6069382"/>
            <a:ext cx="1348446" cy="441211"/>
          </a:xfrm>
          <a:prstGeom prst="rect">
            <a:avLst/>
          </a:prstGeom>
          <a:noFill/>
        </p:spPr>
        <p:txBody>
          <a:bodyPr wrap="none" lIns="91440" tIns="45720" rIns="91440" bIns="45720" rtlCol="0">
            <a:spAutoFit/>
          </a:bodyPr>
          <a:lstStyle/>
          <a:p>
            <a:r>
              <a:rPr lang="en-GB" sz="2267">
                <a:solidFill>
                  <a:prstClr val="white">
                    <a:lumMod val="75000"/>
                  </a:prstClr>
                </a:solidFill>
              </a:rPr>
              <a:t>Progress</a:t>
            </a:r>
          </a:p>
        </p:txBody>
      </p:sp>
      <p:sp>
        <p:nvSpPr>
          <p:cNvPr id="33" name="TextBox 32"/>
          <p:cNvSpPr txBox="1"/>
          <p:nvPr userDrawn="1"/>
        </p:nvSpPr>
        <p:spPr>
          <a:xfrm rot="18900000">
            <a:off x="1650487" y="6019049"/>
            <a:ext cx="1654620" cy="441211"/>
          </a:xfrm>
          <a:prstGeom prst="rect">
            <a:avLst/>
          </a:prstGeom>
          <a:noFill/>
        </p:spPr>
        <p:txBody>
          <a:bodyPr wrap="none" lIns="91440" tIns="45720" rIns="91440" bIns="45720" rtlCol="0">
            <a:spAutoFit/>
          </a:bodyPr>
          <a:lstStyle/>
          <a:p>
            <a:r>
              <a:rPr lang="en-GB" sz="2267">
                <a:solidFill>
                  <a:prstClr val="white">
                    <a:lumMod val="75000"/>
                  </a:prstClr>
                </a:solidFill>
              </a:rPr>
              <a:t>Community</a:t>
            </a:r>
          </a:p>
        </p:txBody>
      </p:sp>
      <p:sp>
        <p:nvSpPr>
          <p:cNvPr id="34" name="TextBox 33"/>
          <p:cNvSpPr txBox="1"/>
          <p:nvPr userDrawn="1"/>
        </p:nvSpPr>
        <p:spPr>
          <a:xfrm rot="18900000">
            <a:off x="2135851" y="5641543"/>
            <a:ext cx="2706190" cy="441211"/>
          </a:xfrm>
          <a:prstGeom prst="rect">
            <a:avLst/>
          </a:prstGeom>
          <a:noFill/>
        </p:spPr>
        <p:txBody>
          <a:bodyPr wrap="none" lIns="91440" tIns="45720" rIns="91440" bIns="45720" rtlCol="0">
            <a:spAutoFit/>
          </a:bodyPr>
          <a:lstStyle/>
          <a:p>
            <a:r>
              <a:rPr lang="en-GB" sz="2267">
                <a:solidFill>
                  <a:prstClr val="white">
                    <a:lumMod val="75000"/>
                  </a:prstClr>
                </a:solidFill>
              </a:rPr>
              <a:t>Sessional Meetings</a:t>
            </a:r>
          </a:p>
        </p:txBody>
      </p:sp>
      <p:sp>
        <p:nvSpPr>
          <p:cNvPr id="35" name="TextBox 34"/>
          <p:cNvSpPr txBox="1"/>
          <p:nvPr userDrawn="1"/>
        </p:nvSpPr>
        <p:spPr>
          <a:xfrm rot="18900000">
            <a:off x="3046451" y="6019047"/>
            <a:ext cx="1478290" cy="441211"/>
          </a:xfrm>
          <a:prstGeom prst="rect">
            <a:avLst/>
          </a:prstGeom>
          <a:noFill/>
        </p:spPr>
        <p:txBody>
          <a:bodyPr wrap="none" lIns="91440" tIns="45720" rIns="91440" bIns="45720" rtlCol="0">
            <a:spAutoFit/>
          </a:bodyPr>
          <a:lstStyle/>
          <a:p>
            <a:r>
              <a:rPr lang="en-GB" sz="2267">
                <a:solidFill>
                  <a:prstClr val="white">
                    <a:lumMod val="75000"/>
                  </a:prstClr>
                </a:solidFill>
              </a:rPr>
              <a:t>Education</a:t>
            </a:r>
          </a:p>
        </p:txBody>
      </p:sp>
      <p:sp>
        <p:nvSpPr>
          <p:cNvPr id="36" name="TextBox 35"/>
          <p:cNvSpPr txBox="1"/>
          <p:nvPr userDrawn="1"/>
        </p:nvSpPr>
        <p:spPr>
          <a:xfrm rot="18900000">
            <a:off x="3554268" y="5792546"/>
            <a:ext cx="2197589" cy="441211"/>
          </a:xfrm>
          <a:prstGeom prst="rect">
            <a:avLst/>
          </a:prstGeom>
          <a:noFill/>
        </p:spPr>
        <p:txBody>
          <a:bodyPr wrap="none" lIns="91440" tIns="45720" rIns="91440" bIns="45720" rtlCol="0">
            <a:spAutoFit/>
          </a:bodyPr>
          <a:lstStyle/>
          <a:p>
            <a:r>
              <a:rPr lang="en-GB" sz="2267">
                <a:solidFill>
                  <a:prstClr val="white">
                    <a:lumMod val="75000"/>
                  </a:prstClr>
                </a:solidFill>
              </a:rPr>
              <a:t>Working parties</a:t>
            </a:r>
          </a:p>
        </p:txBody>
      </p:sp>
      <p:sp>
        <p:nvSpPr>
          <p:cNvPr id="37" name="TextBox 36"/>
          <p:cNvSpPr txBox="1"/>
          <p:nvPr userDrawn="1"/>
        </p:nvSpPr>
        <p:spPr>
          <a:xfrm rot="18900000">
            <a:off x="4291991" y="5943550"/>
            <a:ext cx="1800493" cy="441211"/>
          </a:xfrm>
          <a:prstGeom prst="rect">
            <a:avLst/>
          </a:prstGeom>
          <a:noFill/>
        </p:spPr>
        <p:txBody>
          <a:bodyPr wrap="none" lIns="91440" tIns="45720" rIns="91440" bIns="45720" rtlCol="0">
            <a:spAutoFit/>
          </a:bodyPr>
          <a:lstStyle/>
          <a:p>
            <a:r>
              <a:rPr lang="en-GB" sz="2267">
                <a:solidFill>
                  <a:prstClr val="white">
                    <a:lumMod val="75000"/>
                  </a:prstClr>
                </a:solidFill>
              </a:rPr>
              <a:t>Volunteering</a:t>
            </a:r>
          </a:p>
        </p:txBody>
      </p:sp>
      <p:sp>
        <p:nvSpPr>
          <p:cNvPr id="38" name="TextBox 37"/>
          <p:cNvSpPr txBox="1"/>
          <p:nvPr userDrawn="1"/>
        </p:nvSpPr>
        <p:spPr>
          <a:xfrm rot="18900000">
            <a:off x="5040741" y="6035827"/>
            <a:ext cx="1430200" cy="441211"/>
          </a:xfrm>
          <a:prstGeom prst="rect">
            <a:avLst/>
          </a:prstGeom>
          <a:noFill/>
        </p:spPr>
        <p:txBody>
          <a:bodyPr wrap="none" lIns="91440" tIns="45720" rIns="91440" bIns="45720" rtlCol="0">
            <a:spAutoFit/>
          </a:bodyPr>
          <a:lstStyle/>
          <a:p>
            <a:r>
              <a:rPr lang="en-GB" sz="2267">
                <a:solidFill>
                  <a:prstClr val="white">
                    <a:lumMod val="75000"/>
                  </a:prstClr>
                </a:solidFill>
              </a:rPr>
              <a:t>Research</a:t>
            </a:r>
          </a:p>
        </p:txBody>
      </p:sp>
      <p:sp>
        <p:nvSpPr>
          <p:cNvPr id="39" name="TextBox 38"/>
          <p:cNvSpPr txBox="1"/>
          <p:nvPr userDrawn="1"/>
        </p:nvSpPr>
        <p:spPr>
          <a:xfrm rot="18900000">
            <a:off x="5469391" y="5675099"/>
            <a:ext cx="2558714" cy="441211"/>
          </a:xfrm>
          <a:prstGeom prst="rect">
            <a:avLst/>
          </a:prstGeom>
          <a:noFill/>
        </p:spPr>
        <p:txBody>
          <a:bodyPr wrap="none" lIns="91440" tIns="45720" rIns="91440" bIns="45720" rtlCol="0">
            <a:spAutoFit/>
          </a:bodyPr>
          <a:lstStyle/>
          <a:p>
            <a:r>
              <a:rPr lang="en-GB" sz="2267">
                <a:solidFill>
                  <a:prstClr val="white">
                    <a:lumMod val="75000"/>
                  </a:prstClr>
                </a:solidFill>
              </a:rPr>
              <a:t>Shaping the future</a:t>
            </a:r>
          </a:p>
        </p:txBody>
      </p:sp>
      <p:sp>
        <p:nvSpPr>
          <p:cNvPr id="40" name="TextBox 39"/>
          <p:cNvSpPr txBox="1"/>
          <p:nvPr userDrawn="1"/>
        </p:nvSpPr>
        <p:spPr>
          <a:xfrm rot="18900000">
            <a:off x="6374642" y="5954935"/>
            <a:ext cx="1638590" cy="441211"/>
          </a:xfrm>
          <a:prstGeom prst="rect">
            <a:avLst/>
          </a:prstGeom>
          <a:noFill/>
        </p:spPr>
        <p:txBody>
          <a:bodyPr wrap="none" lIns="91440" tIns="45720" rIns="91440" bIns="45720" rtlCol="0">
            <a:spAutoFit/>
          </a:bodyPr>
          <a:lstStyle/>
          <a:p>
            <a:r>
              <a:rPr lang="en-GB" sz="2267">
                <a:solidFill>
                  <a:prstClr val="white">
                    <a:lumMod val="75000"/>
                  </a:prstClr>
                </a:solidFill>
              </a:rPr>
              <a:t>Networking</a:t>
            </a:r>
          </a:p>
        </p:txBody>
      </p:sp>
      <p:sp>
        <p:nvSpPr>
          <p:cNvPr id="41" name="TextBox 40"/>
          <p:cNvSpPr txBox="1"/>
          <p:nvPr userDrawn="1"/>
        </p:nvSpPr>
        <p:spPr>
          <a:xfrm rot="18900000">
            <a:off x="6827558" y="5560647"/>
            <a:ext cx="2834430" cy="441211"/>
          </a:xfrm>
          <a:prstGeom prst="rect">
            <a:avLst/>
          </a:prstGeom>
          <a:noFill/>
        </p:spPr>
        <p:txBody>
          <a:bodyPr wrap="none" lIns="91440" tIns="45720" rIns="91440" bIns="45720" rtlCol="0">
            <a:spAutoFit/>
          </a:bodyPr>
          <a:lstStyle/>
          <a:p>
            <a:r>
              <a:rPr lang="en-GB" sz="2267">
                <a:solidFill>
                  <a:prstClr val="white">
                    <a:lumMod val="75000"/>
                  </a:prstClr>
                </a:solidFill>
              </a:rPr>
              <a:t>Professional support</a:t>
            </a:r>
          </a:p>
        </p:txBody>
      </p:sp>
      <p:sp>
        <p:nvSpPr>
          <p:cNvPr id="42" name="TextBox 41"/>
          <p:cNvSpPr txBox="1"/>
          <p:nvPr userDrawn="1"/>
        </p:nvSpPr>
        <p:spPr>
          <a:xfrm rot="18900000">
            <a:off x="7519182" y="5636150"/>
            <a:ext cx="2606804" cy="441211"/>
          </a:xfrm>
          <a:prstGeom prst="rect">
            <a:avLst/>
          </a:prstGeom>
          <a:noFill/>
        </p:spPr>
        <p:txBody>
          <a:bodyPr wrap="none" lIns="91440" tIns="45720" rIns="91440" bIns="45720" rtlCol="0">
            <a:spAutoFit/>
          </a:bodyPr>
          <a:lstStyle/>
          <a:p>
            <a:r>
              <a:rPr lang="en-GB" sz="2267">
                <a:solidFill>
                  <a:prstClr val="white">
                    <a:lumMod val="75000"/>
                  </a:prstClr>
                </a:solidFill>
              </a:rPr>
              <a:t>Enterprise and risk</a:t>
            </a:r>
          </a:p>
        </p:txBody>
      </p:sp>
      <p:sp>
        <p:nvSpPr>
          <p:cNvPr id="43" name="TextBox 42"/>
          <p:cNvSpPr txBox="1"/>
          <p:nvPr userDrawn="1"/>
        </p:nvSpPr>
        <p:spPr>
          <a:xfrm rot="18900000">
            <a:off x="8261810" y="5761983"/>
            <a:ext cx="2238113" cy="441211"/>
          </a:xfrm>
          <a:prstGeom prst="rect">
            <a:avLst/>
          </a:prstGeom>
          <a:noFill/>
        </p:spPr>
        <p:txBody>
          <a:bodyPr wrap="none" lIns="91440" tIns="45720" rIns="91440" bIns="45720" rtlCol="0">
            <a:spAutoFit/>
          </a:bodyPr>
          <a:lstStyle/>
          <a:p>
            <a:r>
              <a:rPr lang="en-GB" sz="2267">
                <a:solidFill>
                  <a:prstClr val="white">
                    <a:lumMod val="75000"/>
                  </a:prstClr>
                </a:solidFill>
              </a:rPr>
              <a:t>Learned society</a:t>
            </a:r>
          </a:p>
        </p:txBody>
      </p:sp>
      <p:sp>
        <p:nvSpPr>
          <p:cNvPr id="44" name="TextBox 43"/>
          <p:cNvSpPr txBox="1"/>
          <p:nvPr userDrawn="1"/>
        </p:nvSpPr>
        <p:spPr>
          <a:xfrm rot="18900000">
            <a:off x="9034600" y="5988487"/>
            <a:ext cx="1686680" cy="441211"/>
          </a:xfrm>
          <a:prstGeom prst="rect">
            <a:avLst/>
          </a:prstGeom>
          <a:noFill/>
        </p:spPr>
        <p:txBody>
          <a:bodyPr wrap="none" lIns="91440" tIns="45720" rIns="91440" bIns="45720" rtlCol="0">
            <a:spAutoFit/>
          </a:bodyPr>
          <a:lstStyle/>
          <a:p>
            <a:r>
              <a:rPr lang="en-GB" sz="2267">
                <a:solidFill>
                  <a:prstClr val="white">
                    <a:lumMod val="75000"/>
                  </a:prstClr>
                </a:solidFill>
              </a:rPr>
              <a:t>Opportunity</a:t>
            </a:r>
          </a:p>
        </p:txBody>
      </p:sp>
      <p:sp>
        <p:nvSpPr>
          <p:cNvPr id="45" name="TextBox 44"/>
          <p:cNvSpPr txBox="1"/>
          <p:nvPr userDrawn="1"/>
        </p:nvSpPr>
        <p:spPr>
          <a:xfrm rot="18900000">
            <a:off x="9570340" y="5602594"/>
            <a:ext cx="2653290" cy="441211"/>
          </a:xfrm>
          <a:prstGeom prst="rect">
            <a:avLst/>
          </a:prstGeom>
          <a:noFill/>
        </p:spPr>
        <p:txBody>
          <a:bodyPr wrap="none" lIns="91440" tIns="45720" rIns="91440" bIns="45720" rtlCol="0">
            <a:spAutoFit/>
          </a:bodyPr>
          <a:lstStyle/>
          <a:p>
            <a:r>
              <a:rPr lang="en-GB" sz="2267">
                <a:solidFill>
                  <a:prstClr val="white">
                    <a:lumMod val="75000"/>
                  </a:prstClr>
                </a:solidFill>
              </a:rPr>
              <a:t>International profile</a:t>
            </a:r>
          </a:p>
        </p:txBody>
      </p:sp>
      <p:sp>
        <p:nvSpPr>
          <p:cNvPr id="46" name="TextBox 45"/>
          <p:cNvSpPr txBox="1"/>
          <p:nvPr userDrawn="1"/>
        </p:nvSpPr>
        <p:spPr>
          <a:xfrm rot="18900000">
            <a:off x="10468523" y="6047210"/>
            <a:ext cx="1284326" cy="441211"/>
          </a:xfrm>
          <a:prstGeom prst="rect">
            <a:avLst/>
          </a:prstGeom>
          <a:noFill/>
        </p:spPr>
        <p:txBody>
          <a:bodyPr wrap="none" lIns="91440" tIns="45720" rIns="91440" bIns="45720" rtlCol="0">
            <a:spAutoFit/>
          </a:bodyPr>
          <a:lstStyle/>
          <a:p>
            <a:r>
              <a:rPr lang="en-GB" sz="2267">
                <a:solidFill>
                  <a:prstClr val="white">
                    <a:lumMod val="75000"/>
                  </a:prstClr>
                </a:solidFill>
              </a:rPr>
              <a:t>Journals</a:t>
            </a:r>
          </a:p>
        </p:txBody>
      </p:sp>
      <p:sp>
        <p:nvSpPr>
          <p:cNvPr id="47" name="TextBox 46"/>
          <p:cNvSpPr txBox="1"/>
          <p:nvPr userDrawn="1"/>
        </p:nvSpPr>
        <p:spPr>
          <a:xfrm rot="18900000">
            <a:off x="11030451" y="5996877"/>
            <a:ext cx="1590500" cy="441211"/>
          </a:xfrm>
          <a:prstGeom prst="rect">
            <a:avLst/>
          </a:prstGeom>
          <a:noFill/>
        </p:spPr>
        <p:txBody>
          <a:bodyPr wrap="none" lIns="91440" tIns="45720" rIns="91440" bIns="45720" rtlCol="0">
            <a:spAutoFit/>
          </a:bodyPr>
          <a:lstStyle/>
          <a:p>
            <a:r>
              <a:rPr lang="en-GB" sz="2267">
                <a:solidFill>
                  <a:prstClr val="white">
                    <a:lumMod val="75000"/>
                  </a:prstClr>
                </a:solidFill>
              </a:rPr>
              <a:t>Supporting</a:t>
            </a:r>
          </a:p>
        </p:txBody>
      </p:sp>
      <p:sp>
        <p:nvSpPr>
          <p:cNvPr id="48" name="TextBox 47"/>
          <p:cNvSpPr txBox="1"/>
          <p:nvPr userDrawn="1"/>
        </p:nvSpPr>
        <p:spPr>
          <a:xfrm rot="18900000">
            <a:off x="-369445" y="5540877"/>
            <a:ext cx="1396536" cy="441211"/>
          </a:xfrm>
          <a:prstGeom prst="rect">
            <a:avLst/>
          </a:prstGeom>
          <a:noFill/>
        </p:spPr>
        <p:txBody>
          <a:bodyPr wrap="none" lIns="91440" tIns="45720" rIns="91440" bIns="45720" rtlCol="0">
            <a:spAutoFit/>
          </a:bodyPr>
          <a:lstStyle/>
          <a:p>
            <a:r>
              <a:rPr lang="en-GB" sz="2267">
                <a:solidFill>
                  <a:prstClr val="white">
                    <a:lumMod val="75000"/>
                  </a:prstClr>
                </a:solidFill>
              </a:rPr>
              <a:t>Expertise</a:t>
            </a:r>
          </a:p>
        </p:txBody>
      </p:sp>
      <p:sp>
        <p:nvSpPr>
          <p:cNvPr id="49" name="TextBox 48"/>
          <p:cNvSpPr txBox="1"/>
          <p:nvPr userDrawn="1"/>
        </p:nvSpPr>
        <p:spPr>
          <a:xfrm rot="18900000">
            <a:off x="-225725" y="5868047"/>
            <a:ext cx="1802096" cy="441211"/>
          </a:xfrm>
          <a:prstGeom prst="rect">
            <a:avLst/>
          </a:prstGeom>
          <a:noFill/>
        </p:spPr>
        <p:txBody>
          <a:bodyPr wrap="none" lIns="91440" tIns="45720" rIns="91440" bIns="45720" rtlCol="0">
            <a:spAutoFit/>
          </a:bodyPr>
          <a:lstStyle/>
          <a:p>
            <a:r>
              <a:rPr lang="en-GB" sz="2267">
                <a:solidFill>
                  <a:prstClr val="white">
                    <a:lumMod val="75000"/>
                  </a:prstClr>
                </a:solidFill>
              </a:rPr>
              <a:t>Sponsorship</a:t>
            </a:r>
          </a:p>
        </p:txBody>
      </p:sp>
      <p:sp>
        <p:nvSpPr>
          <p:cNvPr id="50" name="TextBox 49"/>
          <p:cNvSpPr txBox="1"/>
          <p:nvPr userDrawn="1"/>
        </p:nvSpPr>
        <p:spPr>
          <a:xfrm rot="18900000">
            <a:off x="257083" y="5649933"/>
            <a:ext cx="2674130" cy="441211"/>
          </a:xfrm>
          <a:prstGeom prst="rect">
            <a:avLst/>
          </a:prstGeom>
          <a:noFill/>
        </p:spPr>
        <p:txBody>
          <a:bodyPr wrap="none" lIns="91440" tIns="45720" rIns="91440" bIns="45720" rtlCol="0">
            <a:spAutoFit/>
          </a:bodyPr>
          <a:lstStyle/>
          <a:p>
            <a:r>
              <a:rPr lang="en-GB" sz="2267">
                <a:solidFill>
                  <a:prstClr val="white">
                    <a:lumMod val="75000"/>
                  </a:prstClr>
                </a:solidFill>
              </a:rPr>
              <a:t>Thought leadership</a:t>
            </a:r>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tx1"/>
                </a:solidFill>
              </a:defRPr>
            </a:lvl1pPr>
          </a:lstStyle>
          <a:p>
            <a:fld id="{1744C141-B97D-4979-AB76-E8E6AB76C28B}" type="datetime4">
              <a:rPr lang="en-GB" smtClean="0">
                <a:solidFill>
                  <a:srgbClr val="3F4548"/>
                </a:solidFill>
              </a:rPr>
              <a:pPr/>
              <a:t>08 October 2024</a:t>
            </a:fld>
            <a:endParaRPr lang="en-GB">
              <a:solidFill>
                <a:srgbClr val="3F4548"/>
              </a:solidFill>
            </a:endParaRPr>
          </a:p>
        </p:txBody>
      </p:sp>
    </p:spTree>
    <p:extLst>
      <p:ext uri="{BB962C8B-B14F-4D97-AF65-F5344CB8AC3E}">
        <p14:creationId xmlns:p14="http://schemas.microsoft.com/office/powerpoint/2010/main" val="491772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10"/>
            <a:ext cx="11055349" cy="1295399"/>
          </a:xfrm>
        </p:spPr>
        <p:txBody>
          <a:bodyPr anchor="t"/>
          <a:lstStyle>
            <a:lvl1pPr>
              <a:defRPr sz="36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8161867" cy="1007740"/>
          </a:xfrm>
        </p:spPr>
        <p:txBody>
          <a:bodyPr/>
          <a:lstStyle>
            <a:lvl1pPr marL="0" indent="0">
              <a:spcBef>
                <a:spcPts val="0"/>
              </a:spcBef>
              <a:buFontTx/>
              <a:buNone/>
              <a:defRPr sz="2667">
                <a:solidFill>
                  <a:schemeClr val="tx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bg1"/>
                </a:solidFill>
              </a:defRPr>
            </a:lvl1pPr>
          </a:lstStyle>
          <a:p>
            <a:fld id="{1744C141-B97D-4979-AB76-E8E6AB76C28B}" type="datetime4">
              <a:rPr lang="en-GB" smtClean="0">
                <a:solidFill>
                  <a:prstClr val="white"/>
                </a:solidFill>
              </a:rPr>
              <a:pPr/>
              <a:t>08 October 2024</a:t>
            </a:fld>
            <a:endParaRPr lang="en-GB">
              <a:solidFill>
                <a:prstClr val="white"/>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94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2" y="2133610"/>
            <a:ext cx="8464549" cy="1295399"/>
          </a:xfrm>
        </p:spPr>
        <p:txBody>
          <a:bodyPr anchor="t"/>
          <a:lstStyle>
            <a:lvl1pPr>
              <a:defRPr sz="36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8161867" cy="1007740"/>
          </a:xfrm>
        </p:spPr>
        <p:txBody>
          <a:bodyPr/>
          <a:lstStyle>
            <a:lvl1pPr marL="0" indent="0">
              <a:spcBef>
                <a:spcPts val="0"/>
              </a:spcBef>
              <a:buFontTx/>
              <a:buNone/>
              <a:defRPr sz="2667">
                <a:solidFill>
                  <a:schemeClr val="tx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tx1"/>
                </a:solidFill>
              </a:defRPr>
            </a:lvl1pPr>
          </a:lstStyle>
          <a:p>
            <a:fld id="{1744C141-B97D-4979-AB76-E8E6AB76C28B}" type="datetime4">
              <a:rPr lang="en-GB" smtClean="0">
                <a:solidFill>
                  <a:srgbClr val="3F4548"/>
                </a:solidFill>
              </a:rPr>
              <a:pPr/>
              <a:t>08 October 2024</a:t>
            </a:fld>
            <a:endParaRPr lang="en-GB">
              <a:solidFill>
                <a:srgbClr val="3F4548"/>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75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10"/>
            <a:ext cx="8693149" cy="1295399"/>
          </a:xfrm>
        </p:spPr>
        <p:txBody>
          <a:bodyPr anchor="t"/>
          <a:lstStyle>
            <a:lvl1pPr>
              <a:defRPr sz="36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8161867" cy="1007740"/>
          </a:xfrm>
        </p:spPr>
        <p:txBody>
          <a:bodyPr/>
          <a:lstStyle>
            <a:lvl1pPr marL="0" indent="0">
              <a:spcBef>
                <a:spcPts val="0"/>
              </a:spcBef>
              <a:buFontTx/>
              <a:buNone/>
              <a:defRPr sz="2667">
                <a:solidFill>
                  <a:schemeClr val="tx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bg1"/>
                </a:solidFill>
              </a:defRPr>
            </a:lvl1pPr>
          </a:lstStyle>
          <a:p>
            <a:fld id="{1744C141-B97D-4979-AB76-E8E6AB76C28B}" type="datetime4">
              <a:rPr lang="en-GB" smtClean="0">
                <a:solidFill>
                  <a:prstClr val="white"/>
                </a:solidFill>
              </a:rPr>
              <a:pPr/>
              <a:t>08 October 2024</a:t>
            </a:fld>
            <a:endParaRPr lang="en-GB">
              <a:solidFill>
                <a:prstClr val="white"/>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84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10"/>
            <a:ext cx="9505951" cy="1295399"/>
          </a:xfrm>
        </p:spPr>
        <p:txBody>
          <a:bodyPr anchor="t"/>
          <a:lstStyle>
            <a:lvl1pPr>
              <a:defRPr sz="36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8161867" cy="1007740"/>
          </a:xfrm>
        </p:spPr>
        <p:txBody>
          <a:bodyPr/>
          <a:lstStyle>
            <a:lvl1pPr marL="0" indent="0">
              <a:spcBef>
                <a:spcPts val="0"/>
              </a:spcBef>
              <a:buFontTx/>
              <a:buNone/>
              <a:defRPr sz="2667">
                <a:solidFill>
                  <a:schemeClr val="tx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7" y="6410333"/>
            <a:ext cx="1846689" cy="300075"/>
          </a:xfrm>
          <a:prstGeom prst="rect">
            <a:avLst/>
          </a:prstGeo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08 October 2024</a:t>
            </a:fld>
            <a:endParaRPr lang="en-GB">
              <a:solidFill>
                <a:srgbClr val="3F4548"/>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3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27054" y="6410326"/>
            <a:ext cx="2688167" cy="331788"/>
          </a:xfrm>
          <a:prstGeom prst="rect">
            <a:avLst/>
          </a:prstGeom>
        </p:spPr>
        <p:txBody>
          <a:bodyPr/>
          <a:lstStyle>
            <a:lvl1pPr>
              <a:defRPr/>
            </a:lvl1pPr>
          </a:lstStyle>
          <a:p>
            <a:fld id="{BC1242CF-12C1-4411-B532-E91306108269}" type="datetime4">
              <a:rPr lang="en-GB">
                <a:solidFill>
                  <a:srgbClr val="3F4548"/>
                </a:solidFill>
              </a:rPr>
              <a:pPr/>
              <a:t>08 October 2024</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2487949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053" y="1557338"/>
            <a:ext cx="5425017" cy="4640263"/>
          </a:xfrm>
        </p:spPr>
        <p:txBody>
          <a:bodyPr/>
          <a:lstStyle>
            <a:lvl1pPr>
              <a:defRPr sz="2267"/>
            </a:lvl1pPr>
            <a:lvl2pPr>
              <a:defRPr sz="2000"/>
            </a:lvl2pPr>
            <a:lvl3pPr>
              <a:defRPr sz="1867"/>
            </a:lvl3pPr>
            <a:lvl4pPr>
              <a:defRPr sz="1600"/>
            </a:lvl4pPr>
            <a:lvl5pPr>
              <a:defRPr sz="14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5266" y="1557338"/>
            <a:ext cx="5427135" cy="4640263"/>
          </a:xfrm>
        </p:spPr>
        <p:txBody>
          <a:bodyPr/>
          <a:lstStyle>
            <a:lvl1pPr>
              <a:defRPr sz="2267"/>
            </a:lvl1pPr>
            <a:lvl2pPr>
              <a:defRPr sz="2000"/>
            </a:lvl2pPr>
            <a:lvl3pPr>
              <a:defRPr sz="1867"/>
            </a:lvl3pPr>
            <a:lvl4pPr>
              <a:defRPr sz="1600"/>
            </a:lvl4pPr>
            <a:lvl5pPr>
              <a:defRPr sz="14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527054" y="6410326"/>
            <a:ext cx="2688167" cy="331788"/>
          </a:xfrm>
          <a:prstGeom prst="rect">
            <a:avLst/>
          </a:prstGeom>
        </p:spPr>
        <p:txBody>
          <a:bodyPr/>
          <a:lstStyle>
            <a:lvl1pPr>
              <a:defRPr/>
            </a:lvl1pPr>
          </a:lstStyle>
          <a:p>
            <a:fld id="{A978B6D0-AB09-4B3E-9118-B4659F37B303}" type="datetime4">
              <a:rPr lang="en-GB">
                <a:solidFill>
                  <a:srgbClr val="3F4548"/>
                </a:solidFill>
              </a:rPr>
              <a:pPr/>
              <a:t>08 October 2024</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2172551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267" b="1"/>
            </a:lvl1pPr>
            <a:lvl2pPr marL="457213" indent="0">
              <a:buNone/>
              <a:defRPr sz="2000" b="1"/>
            </a:lvl2pPr>
            <a:lvl3pPr marL="914424" indent="0">
              <a:buNone/>
              <a:defRPr sz="1867" b="1"/>
            </a:lvl3pPr>
            <a:lvl4pPr marL="1371634" indent="0">
              <a:buNone/>
              <a:defRPr sz="1600" b="1"/>
            </a:lvl4pPr>
            <a:lvl5pPr marL="1828846" indent="0">
              <a:buNone/>
              <a:defRPr sz="1600" b="1"/>
            </a:lvl5pPr>
            <a:lvl6pPr marL="2286058"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67"/>
            </a:lvl1pPr>
            <a:lvl2pPr>
              <a:defRPr sz="2000"/>
            </a:lvl2pPr>
            <a:lvl3pPr>
              <a:defRPr sz="1867"/>
            </a:lvl3pPr>
            <a:lvl4pPr>
              <a:defRPr sz="1600"/>
            </a:lvl4pPr>
            <a:lvl5pPr>
              <a:defRPr sz="1467"/>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535113"/>
            <a:ext cx="5389035" cy="639763"/>
          </a:xfrm>
        </p:spPr>
        <p:txBody>
          <a:bodyPr anchor="b"/>
          <a:lstStyle>
            <a:lvl1pPr marL="0" indent="0">
              <a:buNone/>
              <a:defRPr sz="2267" b="1"/>
            </a:lvl1pPr>
            <a:lvl2pPr marL="457213" indent="0">
              <a:buNone/>
              <a:defRPr sz="2000" b="1"/>
            </a:lvl2pPr>
            <a:lvl3pPr marL="914424" indent="0">
              <a:buNone/>
              <a:defRPr sz="1867" b="1"/>
            </a:lvl3pPr>
            <a:lvl4pPr marL="1371634" indent="0">
              <a:buNone/>
              <a:defRPr sz="1600" b="1"/>
            </a:lvl4pPr>
            <a:lvl5pPr marL="1828846" indent="0">
              <a:buNone/>
              <a:defRPr sz="1600" b="1"/>
            </a:lvl5pPr>
            <a:lvl6pPr marL="2286058"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5" cy="3951288"/>
          </a:xfrm>
        </p:spPr>
        <p:txBody>
          <a:bodyPr/>
          <a:lstStyle>
            <a:lvl1pPr>
              <a:defRPr sz="2267"/>
            </a:lvl1pPr>
            <a:lvl2pPr>
              <a:defRPr sz="2000"/>
            </a:lvl2pPr>
            <a:lvl3pPr>
              <a:defRPr sz="1867"/>
            </a:lvl3pPr>
            <a:lvl4pPr>
              <a:defRPr sz="1600"/>
            </a:lvl4pPr>
            <a:lvl5pPr>
              <a:defRPr sz="1467"/>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527054" y="6410326"/>
            <a:ext cx="2688167" cy="331788"/>
          </a:xfrm>
          <a:prstGeom prst="rect">
            <a:avLst/>
          </a:prstGeom>
        </p:spPr>
        <p:txBody>
          <a:bodyPr/>
          <a:lstStyle>
            <a:lvl1pPr>
              <a:defRPr/>
            </a:lvl1pPr>
          </a:lstStyle>
          <a:p>
            <a:fld id="{F2D14434-9E7D-48B3-A0B1-B61FF5889F61}" type="datetime4">
              <a:rPr lang="en-GB">
                <a:solidFill>
                  <a:srgbClr val="3F4548"/>
                </a:solidFill>
              </a:rPr>
              <a:pPr/>
              <a:t>08 October 2024</a:t>
            </a:fld>
            <a:endParaRPr lang="en-GB">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705064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527054" y="6410326"/>
            <a:ext cx="2688167" cy="331788"/>
          </a:xfrm>
          <a:prstGeom prst="rect">
            <a:avLst/>
          </a:prstGeom>
        </p:spPr>
        <p:txBody>
          <a:bodyPr/>
          <a:lstStyle>
            <a:lvl1pPr>
              <a:defRPr/>
            </a:lvl1pPr>
          </a:lstStyle>
          <a:p>
            <a:fld id="{00CB7BE8-6A98-487E-A0BA-75F334DA4484}" type="datetime4">
              <a:rPr lang="en-GB">
                <a:solidFill>
                  <a:srgbClr val="3F4548"/>
                </a:solidFill>
              </a:rPr>
              <a:pPr/>
              <a:t>08 October 2024</a:t>
            </a:fld>
            <a:endParaRPr lang="en-GB">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62119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51811" y="5546038"/>
            <a:ext cx="12952723" cy="959392"/>
            <a:chOff x="-285849" y="5546036"/>
            <a:chExt cx="10524089" cy="959392"/>
          </a:xfrm>
        </p:grpSpPr>
        <p:sp>
          <p:nvSpPr>
            <p:cNvPr id="7" name="TextBox 6"/>
            <p:cNvSpPr txBox="1"/>
            <p:nvPr userDrawn="1"/>
          </p:nvSpPr>
          <p:spPr>
            <a:xfrm rot="18900000">
              <a:off x="957932" y="6074541"/>
              <a:ext cx="1068262" cy="430887"/>
            </a:xfrm>
            <a:prstGeom prst="rect">
              <a:avLst/>
            </a:prstGeom>
            <a:noFill/>
          </p:spPr>
          <p:txBody>
            <a:bodyPr wrap="none" rtlCol="0">
              <a:spAutoFit/>
            </a:bodyPr>
            <a:lstStyle/>
            <a:p>
              <a:r>
                <a:rPr lang="en-GB" sz="2200" dirty="0">
                  <a:solidFill>
                    <a:srgbClr val="2F5079"/>
                  </a:solidFill>
                </a:rPr>
                <a:t>Progress</a:t>
              </a:r>
            </a:p>
          </p:txBody>
        </p:sp>
        <p:sp>
          <p:nvSpPr>
            <p:cNvPr id="8" name="TextBox 7"/>
            <p:cNvSpPr txBox="1"/>
            <p:nvPr userDrawn="1"/>
          </p:nvSpPr>
          <p:spPr>
            <a:xfrm rot="18900000">
              <a:off x="1357949" y="6024208"/>
              <a:ext cx="1310516" cy="430887"/>
            </a:xfrm>
            <a:prstGeom prst="rect">
              <a:avLst/>
            </a:prstGeom>
            <a:noFill/>
          </p:spPr>
          <p:txBody>
            <a:bodyPr wrap="none" rtlCol="0">
              <a:spAutoFit/>
            </a:bodyPr>
            <a:lstStyle/>
            <a:p>
              <a:r>
                <a:rPr lang="en-GB" sz="2200" dirty="0">
                  <a:solidFill>
                    <a:srgbClr val="2F5079"/>
                  </a:solidFill>
                </a:rPr>
                <a:t>Community</a:t>
              </a:r>
            </a:p>
          </p:txBody>
        </p:sp>
        <p:sp>
          <p:nvSpPr>
            <p:cNvPr id="9" name="TextBox 8"/>
            <p:cNvSpPr txBox="1"/>
            <p:nvPr userDrawn="1"/>
          </p:nvSpPr>
          <p:spPr>
            <a:xfrm rot="18900000">
              <a:off x="1765332" y="5646703"/>
              <a:ext cx="2138868" cy="430887"/>
            </a:xfrm>
            <a:prstGeom prst="rect">
              <a:avLst/>
            </a:prstGeom>
            <a:noFill/>
          </p:spPr>
          <p:txBody>
            <a:bodyPr wrap="none" rtlCol="0">
              <a:spAutoFit/>
            </a:bodyPr>
            <a:lstStyle/>
            <a:p>
              <a:r>
                <a:rPr lang="en-GB" sz="2200" dirty="0">
                  <a:solidFill>
                    <a:srgbClr val="2F5079"/>
                  </a:solidFill>
                </a:rPr>
                <a:t>Sessional Meetings</a:t>
              </a:r>
            </a:p>
          </p:txBody>
        </p:sp>
        <p:sp>
          <p:nvSpPr>
            <p:cNvPr id="11" name="TextBox 10"/>
            <p:cNvSpPr txBox="1"/>
            <p:nvPr userDrawn="1"/>
          </p:nvSpPr>
          <p:spPr>
            <a:xfrm rot="18900000">
              <a:off x="2490868" y="6024206"/>
              <a:ext cx="1169852" cy="430887"/>
            </a:xfrm>
            <a:prstGeom prst="rect">
              <a:avLst/>
            </a:prstGeom>
            <a:noFill/>
          </p:spPr>
          <p:txBody>
            <a:bodyPr wrap="none" rtlCol="0">
              <a:spAutoFit/>
            </a:bodyPr>
            <a:lstStyle/>
            <a:p>
              <a:r>
                <a:rPr lang="en-GB" sz="2200" dirty="0">
                  <a:solidFill>
                    <a:srgbClr val="2F5079"/>
                  </a:solidFill>
                </a:rPr>
                <a:t>Education</a:t>
              </a:r>
            </a:p>
          </p:txBody>
        </p:sp>
        <p:sp>
          <p:nvSpPr>
            <p:cNvPr id="12" name="TextBox 11"/>
            <p:cNvSpPr txBox="1"/>
            <p:nvPr userDrawn="1"/>
          </p:nvSpPr>
          <p:spPr>
            <a:xfrm rot="18900000">
              <a:off x="2910553" y="5797705"/>
              <a:ext cx="1740113" cy="430887"/>
            </a:xfrm>
            <a:prstGeom prst="rect">
              <a:avLst/>
            </a:prstGeom>
            <a:noFill/>
          </p:spPr>
          <p:txBody>
            <a:bodyPr wrap="none" rtlCol="0">
              <a:spAutoFit/>
            </a:bodyPr>
            <a:lstStyle/>
            <a:p>
              <a:pPr algn="l"/>
              <a:r>
                <a:rPr lang="en-GB" sz="2200" dirty="0">
                  <a:solidFill>
                    <a:srgbClr val="2F5079"/>
                  </a:solidFill>
                </a:rPr>
                <a:t>Working parties</a:t>
              </a:r>
            </a:p>
          </p:txBody>
        </p:sp>
        <p:sp>
          <p:nvSpPr>
            <p:cNvPr id="13" name="TextBox 12"/>
            <p:cNvSpPr txBox="1"/>
            <p:nvPr userDrawn="1"/>
          </p:nvSpPr>
          <p:spPr>
            <a:xfrm rot="18900000">
              <a:off x="3505942" y="5948709"/>
              <a:ext cx="1425495" cy="430887"/>
            </a:xfrm>
            <a:prstGeom prst="rect">
              <a:avLst/>
            </a:prstGeom>
            <a:noFill/>
          </p:spPr>
          <p:txBody>
            <a:bodyPr wrap="none" rtlCol="0">
              <a:spAutoFit/>
            </a:bodyPr>
            <a:lstStyle/>
            <a:p>
              <a:r>
                <a:rPr lang="en-GB" sz="2200" dirty="0">
                  <a:solidFill>
                    <a:srgbClr val="2F5079"/>
                  </a:solidFill>
                </a:rPr>
                <a:t>Volunteering</a:t>
              </a:r>
            </a:p>
          </p:txBody>
        </p:sp>
        <p:sp>
          <p:nvSpPr>
            <p:cNvPr id="14" name="TextBox 13"/>
            <p:cNvSpPr txBox="1"/>
            <p:nvPr userDrawn="1"/>
          </p:nvSpPr>
          <p:spPr>
            <a:xfrm rot="18900000">
              <a:off x="4110578" y="6040986"/>
              <a:ext cx="1132081" cy="430887"/>
            </a:xfrm>
            <a:prstGeom prst="rect">
              <a:avLst/>
            </a:prstGeom>
            <a:noFill/>
          </p:spPr>
          <p:txBody>
            <a:bodyPr wrap="none" rtlCol="0">
              <a:spAutoFit/>
            </a:bodyPr>
            <a:lstStyle/>
            <a:p>
              <a:r>
                <a:rPr lang="en-GB" sz="2200" dirty="0">
                  <a:solidFill>
                    <a:srgbClr val="2F5079"/>
                  </a:solidFill>
                </a:rPr>
                <a:t>Research</a:t>
              </a:r>
            </a:p>
          </p:txBody>
        </p:sp>
        <p:sp>
          <p:nvSpPr>
            <p:cNvPr id="15" name="TextBox 14"/>
            <p:cNvSpPr txBox="1"/>
            <p:nvPr userDrawn="1"/>
          </p:nvSpPr>
          <p:spPr>
            <a:xfrm rot="18900000">
              <a:off x="4470578" y="5680258"/>
              <a:ext cx="2025555" cy="430887"/>
            </a:xfrm>
            <a:prstGeom prst="rect">
              <a:avLst/>
            </a:prstGeom>
            <a:noFill/>
          </p:spPr>
          <p:txBody>
            <a:bodyPr wrap="none" rtlCol="0">
              <a:spAutoFit/>
            </a:bodyPr>
            <a:lstStyle/>
            <a:p>
              <a:r>
                <a:rPr lang="en-GB" sz="2200" dirty="0">
                  <a:solidFill>
                    <a:srgbClr val="2F5079"/>
                  </a:solidFill>
                </a:rPr>
                <a:t>Shaping</a:t>
              </a:r>
              <a:r>
                <a:rPr lang="en-GB" sz="2200" baseline="0" dirty="0">
                  <a:solidFill>
                    <a:srgbClr val="2F5079"/>
                  </a:solidFill>
                </a:rPr>
                <a:t> the future</a:t>
              </a:r>
              <a:endParaRPr lang="en-GB" sz="2200" dirty="0">
                <a:solidFill>
                  <a:srgbClr val="2F5079"/>
                </a:solidFill>
              </a:endParaRPr>
            </a:p>
          </p:txBody>
        </p:sp>
        <p:sp>
          <p:nvSpPr>
            <p:cNvPr id="16" name="TextBox 15"/>
            <p:cNvSpPr txBox="1"/>
            <p:nvPr userDrawn="1"/>
          </p:nvSpPr>
          <p:spPr>
            <a:xfrm rot="18900000">
              <a:off x="5196326" y="5960094"/>
              <a:ext cx="1297491" cy="430887"/>
            </a:xfrm>
            <a:prstGeom prst="rect">
              <a:avLst/>
            </a:prstGeom>
            <a:noFill/>
          </p:spPr>
          <p:txBody>
            <a:bodyPr wrap="none" rtlCol="0">
              <a:spAutoFit/>
            </a:bodyPr>
            <a:lstStyle/>
            <a:p>
              <a:r>
                <a:rPr lang="en-GB" sz="2200" dirty="0">
                  <a:solidFill>
                    <a:srgbClr val="2F5079"/>
                  </a:solidFill>
                </a:rPr>
                <a:t>Networking</a:t>
              </a:r>
            </a:p>
          </p:txBody>
        </p:sp>
        <p:sp>
          <p:nvSpPr>
            <p:cNvPr id="17" name="TextBox 16"/>
            <p:cNvSpPr txBox="1"/>
            <p:nvPr userDrawn="1"/>
          </p:nvSpPr>
          <p:spPr>
            <a:xfrm rot="18900000">
              <a:off x="5577996" y="5565807"/>
              <a:ext cx="2241760" cy="430887"/>
            </a:xfrm>
            <a:prstGeom prst="rect">
              <a:avLst/>
            </a:prstGeom>
            <a:noFill/>
          </p:spPr>
          <p:txBody>
            <a:bodyPr wrap="none" rtlCol="0">
              <a:spAutoFit/>
            </a:bodyPr>
            <a:lstStyle/>
            <a:p>
              <a:r>
                <a:rPr lang="en-GB" sz="2200" dirty="0">
                  <a:solidFill>
                    <a:srgbClr val="2F5079"/>
                  </a:solidFill>
                </a:rPr>
                <a:t>Professional</a:t>
              </a:r>
              <a:r>
                <a:rPr lang="en-GB" sz="2200" baseline="0" dirty="0">
                  <a:solidFill>
                    <a:srgbClr val="2F5079"/>
                  </a:solidFill>
                </a:rPr>
                <a:t> support</a:t>
              </a:r>
              <a:endParaRPr lang="en-GB" sz="2200" dirty="0">
                <a:solidFill>
                  <a:srgbClr val="2F5079"/>
                </a:solidFill>
              </a:endParaRPr>
            </a:p>
          </p:txBody>
        </p:sp>
        <p:sp>
          <p:nvSpPr>
            <p:cNvPr id="18" name="TextBox 17"/>
            <p:cNvSpPr txBox="1"/>
            <p:nvPr userDrawn="1"/>
          </p:nvSpPr>
          <p:spPr>
            <a:xfrm rot="18900000">
              <a:off x="6136684" y="5641309"/>
              <a:ext cx="2063326" cy="430887"/>
            </a:xfrm>
            <a:prstGeom prst="rect">
              <a:avLst/>
            </a:prstGeom>
            <a:noFill/>
          </p:spPr>
          <p:txBody>
            <a:bodyPr wrap="none" rtlCol="0">
              <a:spAutoFit/>
            </a:bodyPr>
            <a:lstStyle/>
            <a:p>
              <a:r>
                <a:rPr lang="en-GB" sz="2200" dirty="0">
                  <a:solidFill>
                    <a:srgbClr val="2F5079"/>
                  </a:solidFill>
                </a:rPr>
                <a:t>Enterprise and risk</a:t>
              </a:r>
            </a:p>
          </p:txBody>
        </p:sp>
        <p:sp>
          <p:nvSpPr>
            <p:cNvPr id="19" name="TextBox 18"/>
            <p:cNvSpPr txBox="1"/>
            <p:nvPr userDrawn="1"/>
          </p:nvSpPr>
          <p:spPr>
            <a:xfrm rot="18900000">
              <a:off x="6736813" y="5767143"/>
              <a:ext cx="1770277" cy="430887"/>
            </a:xfrm>
            <a:prstGeom prst="rect">
              <a:avLst/>
            </a:prstGeom>
            <a:noFill/>
          </p:spPr>
          <p:txBody>
            <a:bodyPr wrap="none" rtlCol="0">
              <a:spAutoFit/>
            </a:bodyPr>
            <a:lstStyle/>
            <a:p>
              <a:r>
                <a:rPr lang="en-GB" sz="2200" dirty="0">
                  <a:solidFill>
                    <a:srgbClr val="2F5079"/>
                  </a:solidFill>
                </a:rPr>
                <a:t>Learned</a:t>
              </a:r>
              <a:r>
                <a:rPr lang="en-GB" sz="2200" baseline="0" dirty="0">
                  <a:solidFill>
                    <a:srgbClr val="2F5079"/>
                  </a:solidFill>
                </a:rPr>
                <a:t> society</a:t>
              </a:r>
              <a:endParaRPr lang="en-GB" sz="2200" dirty="0">
                <a:solidFill>
                  <a:srgbClr val="2F5079"/>
                </a:solidFill>
              </a:endParaRPr>
            </a:p>
          </p:txBody>
        </p:sp>
        <p:sp>
          <p:nvSpPr>
            <p:cNvPr id="20" name="TextBox 19"/>
            <p:cNvSpPr txBox="1"/>
            <p:nvPr userDrawn="1"/>
          </p:nvSpPr>
          <p:spPr>
            <a:xfrm rot="18900000">
              <a:off x="7357541" y="5993647"/>
              <a:ext cx="1336564" cy="430887"/>
            </a:xfrm>
            <a:prstGeom prst="rect">
              <a:avLst/>
            </a:prstGeom>
            <a:noFill/>
          </p:spPr>
          <p:txBody>
            <a:bodyPr wrap="none" rtlCol="0">
              <a:spAutoFit/>
            </a:bodyPr>
            <a:lstStyle/>
            <a:p>
              <a:r>
                <a:rPr lang="en-GB" sz="2200" dirty="0">
                  <a:solidFill>
                    <a:srgbClr val="2F5079"/>
                  </a:solidFill>
                </a:rPr>
                <a:t>Opportunity</a:t>
              </a:r>
            </a:p>
          </p:txBody>
        </p:sp>
        <p:sp>
          <p:nvSpPr>
            <p:cNvPr id="21" name="TextBox 20"/>
            <p:cNvSpPr txBox="1"/>
            <p:nvPr userDrawn="1"/>
          </p:nvSpPr>
          <p:spPr>
            <a:xfrm rot="18900000">
              <a:off x="7802599" y="5607753"/>
              <a:ext cx="2102399" cy="430887"/>
            </a:xfrm>
            <a:prstGeom prst="rect">
              <a:avLst/>
            </a:prstGeom>
            <a:noFill/>
          </p:spPr>
          <p:txBody>
            <a:bodyPr wrap="none" rtlCol="0">
              <a:spAutoFit/>
            </a:bodyPr>
            <a:lstStyle/>
            <a:p>
              <a:r>
                <a:rPr lang="en-GB" sz="2200" dirty="0">
                  <a:solidFill>
                    <a:srgbClr val="2F5079"/>
                  </a:solidFill>
                </a:rPr>
                <a:t>International profile</a:t>
              </a:r>
            </a:p>
          </p:txBody>
        </p:sp>
        <p:sp>
          <p:nvSpPr>
            <p:cNvPr id="22" name="TextBox 21"/>
            <p:cNvSpPr txBox="1"/>
            <p:nvPr userDrawn="1"/>
          </p:nvSpPr>
          <p:spPr>
            <a:xfrm rot="18900000">
              <a:off x="8518697" y="6052369"/>
              <a:ext cx="1017466" cy="430887"/>
            </a:xfrm>
            <a:prstGeom prst="rect">
              <a:avLst/>
            </a:prstGeom>
            <a:noFill/>
          </p:spPr>
          <p:txBody>
            <a:bodyPr wrap="none" rtlCol="0">
              <a:spAutoFit/>
            </a:bodyPr>
            <a:lstStyle/>
            <a:p>
              <a:r>
                <a:rPr lang="en-GB" sz="2200" dirty="0">
                  <a:solidFill>
                    <a:srgbClr val="2F5079"/>
                  </a:solidFill>
                </a:rPr>
                <a:t>Journals</a:t>
              </a:r>
            </a:p>
          </p:txBody>
        </p:sp>
        <p:sp>
          <p:nvSpPr>
            <p:cNvPr id="23" name="TextBox 22"/>
            <p:cNvSpPr txBox="1"/>
            <p:nvPr userDrawn="1"/>
          </p:nvSpPr>
          <p:spPr>
            <a:xfrm rot="18900000">
              <a:off x="8978520" y="6002036"/>
              <a:ext cx="1259720" cy="430887"/>
            </a:xfrm>
            <a:prstGeom prst="rect">
              <a:avLst/>
            </a:prstGeom>
            <a:noFill/>
          </p:spPr>
          <p:txBody>
            <a:bodyPr wrap="none" rtlCol="0">
              <a:spAutoFit/>
            </a:bodyPr>
            <a:lstStyle/>
            <a:p>
              <a:r>
                <a:rPr lang="en-GB" sz="2200" dirty="0">
                  <a:solidFill>
                    <a:srgbClr val="2F5079"/>
                  </a:solidFill>
                </a:rPr>
                <a:t>Supporting</a:t>
              </a:r>
            </a:p>
          </p:txBody>
        </p:sp>
        <p:sp>
          <p:nvSpPr>
            <p:cNvPr id="24" name="TextBox 23"/>
            <p:cNvSpPr txBox="1"/>
            <p:nvPr userDrawn="1"/>
          </p:nvSpPr>
          <p:spPr>
            <a:xfrm rot="18900000">
              <a:off x="-285849" y="5546036"/>
              <a:ext cx="1106032" cy="430887"/>
            </a:xfrm>
            <a:prstGeom prst="rect">
              <a:avLst/>
            </a:prstGeom>
            <a:noFill/>
          </p:spPr>
          <p:txBody>
            <a:bodyPr wrap="none" rtlCol="0">
              <a:spAutoFit/>
            </a:bodyPr>
            <a:lstStyle/>
            <a:p>
              <a:r>
                <a:rPr lang="en-GB" sz="2200" dirty="0">
                  <a:solidFill>
                    <a:srgbClr val="2F5079"/>
                  </a:solidFill>
                </a:rPr>
                <a:t>Expertise</a:t>
              </a:r>
            </a:p>
          </p:txBody>
        </p:sp>
        <p:sp>
          <p:nvSpPr>
            <p:cNvPr id="25" name="TextBox 24"/>
            <p:cNvSpPr txBox="1"/>
            <p:nvPr userDrawn="1"/>
          </p:nvSpPr>
          <p:spPr>
            <a:xfrm rot="18900000">
              <a:off x="-163868" y="5873207"/>
              <a:ext cx="1425130" cy="430887"/>
            </a:xfrm>
            <a:prstGeom prst="rect">
              <a:avLst/>
            </a:prstGeom>
            <a:noFill/>
          </p:spPr>
          <p:txBody>
            <a:bodyPr wrap="none" rtlCol="0">
              <a:spAutoFit/>
            </a:bodyPr>
            <a:lstStyle/>
            <a:p>
              <a:r>
                <a:rPr lang="en-GB" sz="2200" dirty="0">
                  <a:solidFill>
                    <a:srgbClr val="2F5079"/>
                  </a:solidFill>
                </a:rPr>
                <a:t>Sponsorship</a:t>
              </a:r>
            </a:p>
          </p:txBody>
        </p:sp>
        <p:sp>
          <p:nvSpPr>
            <p:cNvPr id="26" name="TextBox 25"/>
            <p:cNvSpPr txBox="1"/>
            <p:nvPr userDrawn="1"/>
          </p:nvSpPr>
          <p:spPr>
            <a:xfrm rot="18900000">
              <a:off x="237530" y="5655092"/>
              <a:ext cx="2115424" cy="430887"/>
            </a:xfrm>
            <a:prstGeom prst="rect">
              <a:avLst/>
            </a:prstGeom>
            <a:noFill/>
          </p:spPr>
          <p:txBody>
            <a:bodyPr wrap="none" rtlCol="0">
              <a:spAutoFit/>
            </a:bodyPr>
            <a:lstStyle/>
            <a:p>
              <a:r>
                <a:rPr lang="en-GB" sz="2200" dirty="0">
                  <a:solidFill>
                    <a:srgbClr val="2F5079"/>
                  </a:solidFill>
                </a:rPr>
                <a:t>Thought leadership</a:t>
              </a:r>
            </a:p>
          </p:txBody>
        </p:sp>
      </p:grpSp>
      <p:sp>
        <p:nvSpPr>
          <p:cNvPr id="3074" name="Rectangle 2"/>
          <p:cNvSpPr>
            <a:spLocks noGrp="1" noChangeArrowheads="1"/>
          </p:cNvSpPr>
          <p:nvPr>
            <p:ph type="ctrTitle"/>
          </p:nvPr>
        </p:nvSpPr>
        <p:spPr>
          <a:xfrm>
            <a:off x="527050" y="2133608"/>
            <a:ext cx="10902949" cy="1295399"/>
          </a:xfrm>
        </p:spPr>
        <p:txBody>
          <a:bodyPr anchor="t"/>
          <a:lstStyle>
            <a:lvl1pPr>
              <a:defRPr sz="3600">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10128760"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08 October 2024</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7054" y="6410326"/>
            <a:ext cx="2688167" cy="331788"/>
          </a:xfrm>
          <a:prstGeom prst="rect">
            <a:avLst/>
          </a:prstGeom>
        </p:spPr>
        <p:txBody>
          <a:bodyPr/>
          <a:lstStyle>
            <a:lvl1pPr>
              <a:defRPr/>
            </a:lvl1pPr>
          </a:lstStyle>
          <a:p>
            <a:fld id="{57B165FE-1D5F-4086-A6F1-ADCC09BA4FF2}" type="datetime4">
              <a:rPr lang="en-GB">
                <a:solidFill>
                  <a:srgbClr val="3F4548"/>
                </a:solidFill>
              </a:rPr>
              <a:pPr/>
              <a:t>08 October 2024</a:t>
            </a:fld>
            <a:endParaRPr lang="en-GB">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3608915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6"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3" y="1557338"/>
            <a:ext cx="5425017" cy="4640263"/>
          </a:xfrm>
        </p:spPr>
        <p:txBody>
          <a:bodyPr/>
          <a:lstStyle>
            <a:lvl1pPr>
              <a:defRPr sz="2267"/>
            </a:lvl1pPr>
            <a:lvl2pPr>
              <a:defRPr sz="2000"/>
            </a:lvl2pPr>
            <a:lvl3pPr>
              <a:defRPr sz="1867"/>
            </a:lvl3pPr>
            <a:lvl4pPr>
              <a:defRPr sz="1600"/>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6155266" y="1557338"/>
            <a:ext cx="5427135" cy="4640263"/>
          </a:xfrm>
        </p:spPr>
        <p:txBody>
          <a:bodyPr/>
          <a:lstStyle>
            <a:lvl1pPr>
              <a:defRPr sz="2267"/>
            </a:lvl1pPr>
          </a:lstStyle>
          <a:p>
            <a:r>
              <a:rPr lang="en-US"/>
              <a:t>Click icon to add chart</a:t>
            </a:r>
            <a:endParaRPr lang="en-GB"/>
          </a:p>
        </p:txBody>
      </p:sp>
      <p:sp>
        <p:nvSpPr>
          <p:cNvPr id="5" name="Date Placeholder 4"/>
          <p:cNvSpPr>
            <a:spLocks noGrp="1"/>
          </p:cNvSpPr>
          <p:nvPr>
            <p:ph type="dt" sz="half" idx="10"/>
          </p:nvPr>
        </p:nvSpPr>
        <p:spPr>
          <a:xfrm>
            <a:off x="527054" y="6410326"/>
            <a:ext cx="2688167" cy="331788"/>
          </a:xfrm>
          <a:prstGeom prst="rect">
            <a:avLst/>
          </a:prstGeom>
        </p:spPr>
        <p:txBody>
          <a:bodyPr/>
          <a:lstStyle>
            <a:lvl1pPr>
              <a:defRPr/>
            </a:lvl1pPr>
          </a:lstStyle>
          <a:p>
            <a:fld id="{E55E8865-9CB5-4569-9D00-F0979EDB96F2}" type="datetime4">
              <a:rPr lang="en-GB">
                <a:solidFill>
                  <a:srgbClr val="3F4548"/>
                </a:solidFill>
              </a:rPr>
              <a:pPr/>
              <a:t>08 October 2024</a:t>
            </a:fld>
            <a:endParaRPr lang="en-GB">
              <a:solidFill>
                <a:srgbClr val="3F4548"/>
              </a:solidFill>
            </a:endParaRPr>
          </a:p>
        </p:txBody>
      </p:sp>
      <p:sp>
        <p:nvSpPr>
          <p:cNvPr id="6" name="Footer Placeholder 5"/>
          <p:cNvSpPr>
            <a:spLocks noGrp="1"/>
          </p:cNvSpPr>
          <p:nvPr>
            <p:ph type="ftr" sz="quarter" idx="11"/>
          </p:nvPr>
        </p:nvSpPr>
        <p:spPr>
          <a:xfrm>
            <a:off x="3215224" y="6410326"/>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1874773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27054" y="6410326"/>
            <a:ext cx="2688167" cy="331788"/>
          </a:xfrm>
          <a:prstGeom prst="rect">
            <a:avLst/>
          </a:prstGeom>
        </p:spPr>
        <p:txBody>
          <a:bodyPr/>
          <a:lstStyle/>
          <a:p>
            <a:fld id="{54BAF313-7243-4F7C-9432-46175C2A020E}" type="datetimeFigureOut">
              <a:rPr lang="en-SG" smtClean="0">
                <a:solidFill>
                  <a:srgbClr val="3F4548"/>
                </a:solidFill>
              </a:rPr>
              <a:pPr/>
              <a:t>8/10/2024</a:t>
            </a:fld>
            <a:endParaRPr lang="en-SG">
              <a:solidFill>
                <a:srgbClr val="3F4548"/>
              </a:solidFill>
            </a:endParaRPr>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4431086A-C4E2-47CB-9543-C692ED7B5F02}" type="slidenum">
              <a:rPr lang="en-SG" smtClean="0"/>
              <a:pPr/>
              <a:t>‹#›</a:t>
            </a:fld>
            <a:endParaRPr lang="en-SG"/>
          </a:p>
        </p:txBody>
      </p:sp>
    </p:spTree>
    <p:extLst>
      <p:ext uri="{BB962C8B-B14F-4D97-AF65-F5344CB8AC3E}">
        <p14:creationId xmlns:p14="http://schemas.microsoft.com/office/powerpoint/2010/main" val="837923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527054" y="6410326"/>
            <a:ext cx="2688167" cy="331788"/>
          </a:xfrm>
          <a:prstGeom prst="rect">
            <a:avLst/>
          </a:prstGeom>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October 2024</a:t>
            </a:fld>
            <a:endParaRPr lang="en-GB">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a:p>
        </p:txBody>
      </p:sp>
      <p:sp>
        <p:nvSpPr>
          <p:cNvPr id="6" name="Content Placeholder 2"/>
          <p:cNvSpPr>
            <a:spLocks noGrp="1"/>
          </p:cNvSpPr>
          <p:nvPr>
            <p:ph idx="1"/>
          </p:nvPr>
        </p:nvSpPr>
        <p:spPr>
          <a:xfrm>
            <a:off x="512612" y="1556792"/>
            <a:ext cx="11152339" cy="464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390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0" y="2133608"/>
            <a:ext cx="10902949" cy="1295399"/>
          </a:xfrm>
        </p:spPr>
        <p:txBody>
          <a:bodyPr anchor="t"/>
          <a:lstStyle>
            <a:lvl1pPr>
              <a:defRPr sz="3600" b="1">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531345"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08 October 2024</a:t>
            </a:fld>
            <a:endParaRPr lang="en-GB"/>
          </a:p>
        </p:txBody>
      </p:sp>
      <p:grpSp>
        <p:nvGrpSpPr>
          <p:cNvPr id="4" name="Group 3"/>
          <p:cNvGrpSpPr/>
          <p:nvPr userDrawn="1"/>
        </p:nvGrpSpPr>
        <p:grpSpPr>
          <a:xfrm>
            <a:off x="9588402" y="404664"/>
            <a:ext cx="2340244" cy="897997"/>
            <a:chOff x="7905328" y="493473"/>
            <a:chExt cx="1718172"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615388" y="594713"/>
              <a:ext cx="1008112" cy="454355"/>
            </a:xfrm>
            <a:prstGeom prst="rect">
              <a:avLst/>
            </a:prstGeom>
            <a:noFill/>
          </p:spPr>
          <p:txBody>
            <a:bodyPr wrap="square" rtlCol="0">
              <a:spAutoFit/>
            </a:bodyPr>
            <a:lstStyle/>
            <a:p>
              <a:r>
                <a:rPr lang="en-GB" sz="1800" dirty="0">
                  <a:solidFill>
                    <a:schemeClr val="bg1"/>
                  </a:solidFill>
                </a:rPr>
                <a:t>Partner</a:t>
              </a:r>
            </a:p>
            <a:p>
              <a:r>
                <a:rPr lang="en-GB" sz="18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8693149" cy="1295399"/>
          </a:xfrm>
        </p:spPr>
        <p:txBody>
          <a:bodyPr anchor="t"/>
          <a:lstStyle>
            <a:lvl1pPr>
              <a:defRPr sz="3600">
                <a:solidFill>
                  <a:schemeClr val="bg1"/>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accent3"/>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smtClean="0"/>
              <a:pPr/>
              <a:t>08 October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2B5E93A1-97F2-4F0B-97B4-7DE5BCAEF38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08 October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08 October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0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08 October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4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08 October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8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w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5"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GB" dirty="0"/>
          </a:p>
        </p:txBody>
      </p:sp>
      <p:sp>
        <p:nvSpPr>
          <p:cNvPr id="1027" name="Rectangle 3"/>
          <p:cNvSpPr>
            <a:spLocks noGrp="1" noChangeArrowheads="1"/>
          </p:cNvSpPr>
          <p:nvPr>
            <p:ph type="body" idx="1"/>
          </p:nvPr>
        </p:nvSpPr>
        <p:spPr bwMode="auto">
          <a:xfrm>
            <a:off x="527055"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28" name="Rectangle 4"/>
          <p:cNvSpPr>
            <a:spLocks noGrp="1" noChangeArrowheads="1"/>
          </p:cNvSpPr>
          <p:nvPr>
            <p:ph type="dt" sz="half" idx="2"/>
          </p:nvPr>
        </p:nvSpPr>
        <p:spPr bwMode="auto">
          <a:xfrm>
            <a:off x="527054"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08 October 2024</a:t>
            </a:fld>
            <a:endParaRPr lang="en-GB" dirty="0"/>
          </a:p>
        </p:txBody>
      </p:sp>
      <p:sp>
        <p:nvSpPr>
          <p:cNvPr id="1029" name="Rectangle 5"/>
          <p:cNvSpPr>
            <a:spLocks noGrp="1" noChangeArrowheads="1"/>
          </p:cNvSpPr>
          <p:nvPr>
            <p:ph type="ftr" sz="quarter" idx="3"/>
          </p:nvPr>
        </p:nvSpPr>
        <p:spPr bwMode="auto">
          <a:xfrm>
            <a:off x="3215223" y="6410325"/>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624423"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0" name="Picture 2" descr="E:\Pants Work\Current Work\Actuaries 2011\Logos all\IFOA Logo\Lanscape - Standard\WMF logos\IFOA_logo_L_RGB.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9906000"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userDrawn="1"/>
        </p:nvGrpSpPr>
        <p:grpSpPr>
          <a:xfrm>
            <a:off x="-3137354"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64" name="Group 58"/>
            <p:cNvGrpSpPr/>
            <p:nvPr userDrawn="1"/>
          </p:nvGrpSpPr>
          <p:grpSpPr>
            <a:xfrm>
              <a:off x="-2982571" y="476672"/>
              <a:ext cx="2863473" cy="307777"/>
              <a:chOff x="-2982571" y="476672"/>
              <a:chExt cx="2863473" cy="307777"/>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65" name="Group 13"/>
            <p:cNvGrpSpPr/>
            <p:nvPr userDrawn="1"/>
          </p:nvGrpSpPr>
          <p:grpSpPr>
            <a:xfrm>
              <a:off x="-2982575" y="882170"/>
              <a:ext cx="2863476" cy="307777"/>
              <a:chOff x="-2928990" y="365095"/>
              <a:chExt cx="2643206" cy="307777"/>
            </a:xfrm>
          </p:grpSpPr>
          <p:sp>
            <p:nvSpPr>
              <p:cNvPr id="104" name="Rectangle 14"/>
              <p:cNvSpPr/>
              <p:nvPr userDrawn="1"/>
            </p:nvSpPr>
            <p:spPr>
              <a:xfrm>
                <a:off x="-2928990" y="365095"/>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66" name="Group 16"/>
            <p:cNvGrpSpPr/>
            <p:nvPr userDrawn="1"/>
          </p:nvGrpSpPr>
          <p:grpSpPr>
            <a:xfrm>
              <a:off x="-2982575" y="1277829"/>
              <a:ext cx="2863476" cy="307777"/>
              <a:chOff x="-2928990" y="63509"/>
              <a:chExt cx="2643206" cy="307777"/>
            </a:xfrm>
          </p:grpSpPr>
          <p:sp>
            <p:nvSpPr>
              <p:cNvPr id="102" name="Rectangle 17"/>
              <p:cNvSpPr/>
              <p:nvPr userDrawn="1"/>
            </p:nvSpPr>
            <p:spPr>
              <a:xfrm>
                <a:off x="-2928990" y="63509"/>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67" name="TextBox 6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68" name="TextBox 6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69" name="Group 24"/>
            <p:cNvGrpSpPr/>
            <p:nvPr userDrawn="1"/>
          </p:nvGrpSpPr>
          <p:grpSpPr>
            <a:xfrm>
              <a:off x="-2982575" y="1688965"/>
              <a:ext cx="2863476" cy="307777"/>
              <a:chOff x="-2928990" y="63509"/>
              <a:chExt cx="2643206" cy="307777"/>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70" name="Group 27"/>
            <p:cNvGrpSpPr/>
            <p:nvPr userDrawn="1"/>
          </p:nvGrpSpPr>
          <p:grpSpPr>
            <a:xfrm>
              <a:off x="-2982575" y="2373330"/>
              <a:ext cx="2863476" cy="307777"/>
              <a:chOff x="-2928990" y="336738"/>
              <a:chExt cx="2643206" cy="307777"/>
            </a:xfrm>
          </p:grpSpPr>
          <p:sp>
            <p:nvSpPr>
              <p:cNvPr id="98" name="Rectangle 97"/>
              <p:cNvSpPr/>
              <p:nvPr userDrawn="1"/>
            </p:nvSpPr>
            <p:spPr>
              <a:xfrm>
                <a:off x="-2928990" y="33673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userDrawn="1"/>
            </p:nvSpPr>
            <p:spPr>
              <a:xfrm>
                <a:off x="-2500362" y="33673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71" name="Group 60"/>
            <p:cNvGrpSpPr/>
            <p:nvPr userDrawn="1"/>
          </p:nvGrpSpPr>
          <p:grpSpPr>
            <a:xfrm>
              <a:off x="-2982571" y="2784466"/>
              <a:ext cx="2863473" cy="307777"/>
              <a:chOff x="-2982571" y="2784466"/>
              <a:chExt cx="2863473" cy="307777"/>
            </a:xfrm>
          </p:grpSpPr>
          <p:sp>
            <p:nvSpPr>
              <p:cNvPr id="96" name="Rectangle 95"/>
              <p:cNvSpPr/>
              <p:nvPr userDrawn="1"/>
            </p:nvSpPr>
            <p:spPr>
              <a:xfrm>
                <a:off x="-2982571" y="278446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278446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72" name="Group 33"/>
            <p:cNvGrpSpPr/>
            <p:nvPr userDrawn="1"/>
          </p:nvGrpSpPr>
          <p:grpSpPr>
            <a:xfrm>
              <a:off x="-2982575" y="3195602"/>
              <a:ext cx="2863476" cy="307777"/>
              <a:chOff x="-2928990" y="336738"/>
              <a:chExt cx="2643206" cy="307777"/>
            </a:xfrm>
          </p:grpSpPr>
          <p:sp>
            <p:nvSpPr>
              <p:cNvPr id="94" name="Rectangle 93"/>
              <p:cNvSpPr/>
              <p:nvPr userDrawn="1"/>
            </p:nvSpPr>
            <p:spPr>
              <a:xfrm>
                <a:off x="-2928990" y="33673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33673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74" name="Group 63"/>
            <p:cNvGrpSpPr/>
            <p:nvPr userDrawn="1"/>
          </p:nvGrpSpPr>
          <p:grpSpPr>
            <a:xfrm>
              <a:off x="-2982571" y="3645024"/>
              <a:ext cx="2863473" cy="307777"/>
              <a:chOff x="-2982571" y="3645024"/>
              <a:chExt cx="2863473" cy="307777"/>
            </a:xfrm>
          </p:grpSpPr>
          <p:sp>
            <p:nvSpPr>
              <p:cNvPr id="90" name="Rectangle 89"/>
              <p:cNvSpPr/>
              <p:nvPr userDrawn="1"/>
            </p:nvSpPr>
            <p:spPr>
              <a:xfrm>
                <a:off x="-2982571" y="364502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364502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75" name="Group 43"/>
            <p:cNvGrpSpPr/>
            <p:nvPr userDrawn="1"/>
          </p:nvGrpSpPr>
          <p:grpSpPr>
            <a:xfrm>
              <a:off x="-2982575" y="4056160"/>
              <a:ext cx="2863476" cy="307777"/>
              <a:chOff x="-2928990" y="-36112"/>
              <a:chExt cx="2643206" cy="307777"/>
            </a:xfrm>
          </p:grpSpPr>
          <p:sp>
            <p:nvSpPr>
              <p:cNvPr id="88" name="Rectangle 87"/>
              <p:cNvSpPr/>
              <p:nvPr userDrawn="1"/>
            </p:nvSpPr>
            <p:spPr>
              <a:xfrm>
                <a:off x="-2928990" y="-36112"/>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36112"/>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76" name="Group 46"/>
            <p:cNvGrpSpPr/>
            <p:nvPr userDrawn="1"/>
          </p:nvGrpSpPr>
          <p:grpSpPr>
            <a:xfrm>
              <a:off x="-2982575" y="4467296"/>
              <a:ext cx="2863476" cy="307777"/>
              <a:chOff x="-2928990" y="-36112"/>
              <a:chExt cx="2643206" cy="307777"/>
            </a:xfrm>
          </p:grpSpPr>
          <p:sp>
            <p:nvSpPr>
              <p:cNvPr id="86" name="Rectangle 85"/>
              <p:cNvSpPr/>
              <p:nvPr userDrawn="1"/>
            </p:nvSpPr>
            <p:spPr>
              <a:xfrm>
                <a:off x="-2928990" y="-36112"/>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36112"/>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77" name="Group 49"/>
            <p:cNvGrpSpPr/>
            <p:nvPr userDrawn="1"/>
          </p:nvGrpSpPr>
          <p:grpSpPr>
            <a:xfrm>
              <a:off x="-2982575" y="5713511"/>
              <a:ext cx="2863476" cy="307777"/>
              <a:chOff x="-2928990" y="798967"/>
              <a:chExt cx="2643206" cy="307777"/>
            </a:xfrm>
          </p:grpSpPr>
          <p:sp>
            <p:nvSpPr>
              <p:cNvPr id="84" name="Rectangle 83"/>
              <p:cNvSpPr/>
              <p:nvPr userDrawn="1"/>
            </p:nvSpPr>
            <p:spPr>
              <a:xfrm>
                <a:off x="-2928990" y="798967"/>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798967"/>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78" name="Group 52"/>
            <p:cNvGrpSpPr/>
            <p:nvPr userDrawn="1"/>
          </p:nvGrpSpPr>
          <p:grpSpPr>
            <a:xfrm>
              <a:off x="-2982575" y="5281463"/>
              <a:ext cx="2863476" cy="307777"/>
              <a:chOff x="-2928990" y="-44217"/>
              <a:chExt cx="2643206" cy="307777"/>
            </a:xfrm>
          </p:grpSpPr>
          <p:sp>
            <p:nvSpPr>
              <p:cNvPr id="82" name="Rectangle 81"/>
              <p:cNvSpPr/>
              <p:nvPr userDrawn="1"/>
            </p:nvSpPr>
            <p:spPr>
              <a:xfrm>
                <a:off x="-2928990" y="-44217"/>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44217"/>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79" name="Group 55"/>
            <p:cNvGrpSpPr/>
            <p:nvPr userDrawn="1"/>
          </p:nvGrpSpPr>
          <p:grpSpPr>
            <a:xfrm>
              <a:off x="-2982575" y="6145559"/>
              <a:ext cx="2863476" cy="307777"/>
              <a:chOff x="-2928990" y="408746"/>
              <a:chExt cx="2643206" cy="307777"/>
            </a:xfrm>
          </p:grpSpPr>
          <p:sp>
            <p:nvSpPr>
              <p:cNvPr id="80" name="Rectangle 79"/>
              <p:cNvSpPr/>
              <p:nvPr userDrawn="1"/>
            </p:nvSpPr>
            <p:spPr>
              <a:xfrm>
                <a:off x="-2928990" y="408746"/>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userDrawn="1"/>
            </p:nvSpPr>
            <p:spPr>
              <a:xfrm>
                <a:off x="-2500362" y="408746"/>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B:29</a:t>
                </a:r>
                <a:endParaRPr lang="en-US" sz="1000" dirty="0"/>
              </a:p>
            </p:txBody>
          </p:sp>
        </p:grpSp>
      </p:grpSp>
      <p:sp>
        <p:nvSpPr>
          <p:cNvPr id="57" name="Rectangle 56">
            <a:extLst>
              <a:ext uri="{FF2B5EF4-FFF2-40B4-BE49-F238E27FC236}">
                <a16:creationId xmlns:a16="http://schemas.microsoft.com/office/drawing/2014/main" id="{13806877-BA01-4216-88CE-219A8CE4A280}"/>
              </a:ext>
            </a:extLst>
          </p:cNvPr>
          <p:cNvSpPr/>
          <p:nvPr userDrawn="1"/>
        </p:nvSpPr>
        <p:spPr>
          <a:xfrm>
            <a:off x="-2977008" y="4869160"/>
            <a:ext cx="309565" cy="285752"/>
          </a:xfrm>
          <a:prstGeom prst="rect">
            <a:avLst/>
          </a:prstGeom>
          <a:solidFill>
            <a:srgbClr val="952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7A47EF7E-4961-40F5-A2E0-ED88A6A0CF09}"/>
              </a:ext>
            </a:extLst>
          </p:cNvPr>
          <p:cNvSpPr txBox="1"/>
          <p:nvPr userDrawn="1"/>
        </p:nvSpPr>
        <p:spPr>
          <a:xfrm>
            <a:off x="-2512661" y="4869160"/>
            <a:ext cx="2399129" cy="307777"/>
          </a:xfrm>
          <a:prstGeom prst="rect">
            <a:avLst/>
          </a:prstGeom>
          <a:noFill/>
        </p:spPr>
        <p:txBody>
          <a:bodyPr wrap="square" lIns="0" tIns="0" rIns="0" bIns="0" rtlCol="0">
            <a:spAutoFit/>
          </a:bodyPr>
          <a:lstStyle/>
          <a:p>
            <a:r>
              <a:rPr lang="en-GB" sz="1000" dirty="0"/>
              <a:t>Plum</a:t>
            </a:r>
          </a:p>
          <a:p>
            <a:r>
              <a:rPr lang="en-GB" sz="1000" dirty="0"/>
              <a:t>R:149</a:t>
            </a:r>
            <a:r>
              <a:rPr lang="en-GB" sz="1000" baseline="0" dirty="0"/>
              <a:t>  G:46  B:100</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62" r:id="rId3"/>
    <p:sldLayoutId id="2147483670" r:id="rId4"/>
    <p:sldLayoutId id="2147483668" r:id="rId5"/>
    <p:sldLayoutId id="2147483669" r:id="rId6"/>
    <p:sldLayoutId id="2147483673" r:id="rId7"/>
    <p:sldLayoutId id="2147483675" r:id="rId8"/>
    <p:sldLayoutId id="2147483676" r:id="rId9"/>
    <p:sldLayoutId id="2147483674" r:id="rId10"/>
    <p:sldLayoutId id="2147483650" r:id="rId11"/>
    <p:sldLayoutId id="2147483652" r:id="rId12"/>
    <p:sldLayoutId id="2147483653" r:id="rId13"/>
    <p:sldLayoutId id="2147483654" r:id="rId14"/>
    <p:sldLayoutId id="2147483655" r:id="rId15"/>
    <p:sldLayoutId id="2147483660" r:id="rId16"/>
    <p:sldLayoutId id="2147483677" r:id="rId17"/>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p:titleStyle>
    <p:bodyStyle>
      <a:lvl1pPr marL="269889" indent="-269889"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18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sz="1600">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6"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527056" y="1557338"/>
            <a:ext cx="11055349"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9" name="Rectangle 5"/>
          <p:cNvSpPr>
            <a:spLocks noGrp="1" noChangeArrowheads="1"/>
          </p:cNvSpPr>
          <p:nvPr>
            <p:ph type="ftr" sz="quarter" idx="3"/>
          </p:nvPr>
        </p:nvSpPr>
        <p:spPr bwMode="auto">
          <a:xfrm>
            <a:off x="3215223" y="6410326"/>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906000" y="5563122"/>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3137355"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3" name="TextBox 62"/>
            <p:cNvSpPr txBox="1"/>
            <p:nvPr userDrawn="1"/>
          </p:nvSpPr>
          <p:spPr>
            <a:xfrm>
              <a:off x="-2982573" y="99308"/>
              <a:ext cx="2839661" cy="164212"/>
            </a:xfrm>
            <a:prstGeom prst="rect">
              <a:avLst/>
            </a:prstGeom>
            <a:noFill/>
          </p:spPr>
          <p:txBody>
            <a:bodyPr wrap="square" lIns="0" tIns="0" rIns="0" bIns="0" rtlCol="0">
              <a:spAutoFit/>
            </a:bodyPr>
            <a:lstStyle/>
            <a:p>
              <a:r>
                <a:rPr lang="en-GB" sz="1067" b="1">
                  <a:solidFill>
                    <a:srgbClr val="113458"/>
                  </a:solidFill>
                </a:rPr>
                <a:t>Colour palette for PowerPoint presentations</a:t>
              </a:r>
              <a:endParaRPr lang="en-US" sz="1067" b="1">
                <a:solidFill>
                  <a:srgbClr val="113458"/>
                </a:solidFill>
              </a:endParaRPr>
            </a:p>
          </p:txBody>
        </p:sp>
        <p:grpSp>
          <p:nvGrpSpPr>
            <p:cNvPr id="64" name="Group 58"/>
            <p:cNvGrpSpPr/>
            <p:nvPr userDrawn="1"/>
          </p:nvGrpSpPr>
          <p:grpSpPr>
            <a:xfrm>
              <a:off x="-2982571" y="476672"/>
              <a:ext cx="2863473" cy="328423"/>
              <a:chOff x="-2982571" y="476672"/>
              <a:chExt cx="2863473" cy="328423"/>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7" name="TextBox 11"/>
              <p:cNvSpPr txBox="1"/>
              <p:nvPr userDrawn="1"/>
            </p:nvSpPr>
            <p:spPr>
              <a:xfrm>
                <a:off x="-2518224" y="476672"/>
                <a:ext cx="2399126" cy="328423"/>
              </a:xfrm>
              <a:prstGeom prst="rect">
                <a:avLst/>
              </a:prstGeom>
              <a:noFill/>
            </p:spPr>
            <p:txBody>
              <a:bodyPr wrap="square" lIns="0" tIns="0" rIns="0" bIns="0" rtlCol="0">
                <a:spAutoFit/>
              </a:bodyPr>
              <a:lstStyle/>
              <a:p>
                <a:r>
                  <a:rPr lang="en-GB" sz="1067">
                    <a:solidFill>
                      <a:srgbClr val="3F4548"/>
                    </a:solidFill>
                  </a:rPr>
                  <a:t>Dark blue</a:t>
                </a:r>
              </a:p>
              <a:p>
                <a:r>
                  <a:rPr lang="en-GB" sz="1067">
                    <a:solidFill>
                      <a:srgbClr val="3F4548"/>
                    </a:solidFill>
                  </a:rPr>
                  <a:t>R17  G52  B88</a:t>
                </a:r>
                <a:endParaRPr lang="en-US" sz="1067">
                  <a:solidFill>
                    <a:srgbClr val="3F4548"/>
                  </a:solidFill>
                </a:endParaRPr>
              </a:p>
            </p:txBody>
          </p:sp>
        </p:grpSp>
        <p:grpSp>
          <p:nvGrpSpPr>
            <p:cNvPr id="65" name="Group 13"/>
            <p:cNvGrpSpPr/>
            <p:nvPr userDrawn="1"/>
          </p:nvGrpSpPr>
          <p:grpSpPr>
            <a:xfrm>
              <a:off x="-2982575" y="882170"/>
              <a:ext cx="2863476" cy="328423"/>
              <a:chOff x="-2928990" y="365095"/>
              <a:chExt cx="2643206" cy="328423"/>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5" name="TextBox 15"/>
              <p:cNvSpPr txBox="1"/>
              <p:nvPr userDrawn="1"/>
            </p:nvSpPr>
            <p:spPr>
              <a:xfrm>
                <a:off x="-2500362" y="365095"/>
                <a:ext cx="2214578" cy="328423"/>
              </a:xfrm>
              <a:prstGeom prst="rect">
                <a:avLst/>
              </a:prstGeom>
              <a:noFill/>
            </p:spPr>
            <p:txBody>
              <a:bodyPr wrap="square" lIns="0" tIns="0" rIns="0" bIns="0" rtlCol="0">
                <a:spAutoFit/>
              </a:bodyPr>
              <a:lstStyle/>
              <a:p>
                <a:r>
                  <a:rPr lang="en-GB" sz="1067">
                    <a:solidFill>
                      <a:srgbClr val="3F4548"/>
                    </a:solidFill>
                  </a:rPr>
                  <a:t>Gold</a:t>
                </a:r>
              </a:p>
              <a:p>
                <a:r>
                  <a:rPr lang="en-GB" sz="1067">
                    <a:solidFill>
                      <a:srgbClr val="3F4548"/>
                    </a:solidFill>
                  </a:rPr>
                  <a:t>R217  G171  B22</a:t>
                </a:r>
                <a:endParaRPr lang="en-US" sz="800">
                  <a:solidFill>
                    <a:srgbClr val="3F4548"/>
                  </a:solidFill>
                </a:endParaRPr>
              </a:p>
            </p:txBody>
          </p:sp>
        </p:grpSp>
        <p:grpSp>
          <p:nvGrpSpPr>
            <p:cNvPr id="66" name="Group 16"/>
            <p:cNvGrpSpPr/>
            <p:nvPr userDrawn="1"/>
          </p:nvGrpSpPr>
          <p:grpSpPr>
            <a:xfrm>
              <a:off x="-2982575" y="1277829"/>
              <a:ext cx="2863476" cy="328423"/>
              <a:chOff x="-2928990" y="63509"/>
              <a:chExt cx="2643206" cy="328423"/>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3" name="TextBox 18"/>
              <p:cNvSpPr txBox="1"/>
              <p:nvPr userDrawn="1"/>
            </p:nvSpPr>
            <p:spPr>
              <a:xfrm>
                <a:off x="-2500362" y="63509"/>
                <a:ext cx="2214578" cy="328423"/>
              </a:xfrm>
              <a:prstGeom prst="rect">
                <a:avLst/>
              </a:prstGeom>
              <a:noFill/>
            </p:spPr>
            <p:txBody>
              <a:bodyPr wrap="square" lIns="0" tIns="0" rIns="0" bIns="0" rtlCol="0">
                <a:spAutoFit/>
              </a:bodyPr>
              <a:lstStyle/>
              <a:p>
                <a:r>
                  <a:rPr lang="en-GB" sz="1067">
                    <a:solidFill>
                      <a:srgbClr val="3F4548"/>
                    </a:solidFill>
                  </a:rPr>
                  <a:t>Mid blue</a:t>
                </a:r>
              </a:p>
              <a:p>
                <a:r>
                  <a:rPr lang="en-GB" sz="1067">
                    <a:solidFill>
                      <a:srgbClr val="3F4548"/>
                    </a:solidFill>
                  </a:rPr>
                  <a:t>R64  G150  B184</a:t>
                </a:r>
                <a:endParaRPr lang="en-US" sz="1067">
                  <a:solidFill>
                    <a:srgbClr val="3F4548"/>
                  </a:solidFill>
                </a:endParaRPr>
              </a:p>
            </p:txBody>
          </p:sp>
        </p:grpSp>
        <p:sp>
          <p:nvSpPr>
            <p:cNvPr id="67" name="TextBox 66"/>
            <p:cNvSpPr txBox="1"/>
            <p:nvPr userDrawn="1"/>
          </p:nvSpPr>
          <p:spPr>
            <a:xfrm>
              <a:off x="-2982571" y="2122984"/>
              <a:ext cx="2399127" cy="164212"/>
            </a:xfrm>
            <a:prstGeom prst="rect">
              <a:avLst/>
            </a:prstGeom>
            <a:noFill/>
          </p:spPr>
          <p:txBody>
            <a:bodyPr wrap="square" lIns="0" tIns="0" rIns="0" bIns="0" rtlCol="0">
              <a:spAutoFit/>
            </a:bodyPr>
            <a:lstStyle/>
            <a:p>
              <a:r>
                <a:rPr lang="en-GB" sz="1067" b="1">
                  <a:solidFill>
                    <a:srgbClr val="D9AB16"/>
                  </a:solidFill>
                </a:rPr>
                <a:t>Secondary colour palette</a:t>
              </a:r>
              <a:endParaRPr lang="en-US" sz="1067" b="1">
                <a:solidFill>
                  <a:srgbClr val="D9AB16"/>
                </a:solidFill>
              </a:endParaRPr>
            </a:p>
          </p:txBody>
        </p:sp>
        <p:sp>
          <p:nvSpPr>
            <p:cNvPr id="68" name="TextBox 67"/>
            <p:cNvSpPr txBox="1"/>
            <p:nvPr userDrawn="1"/>
          </p:nvSpPr>
          <p:spPr>
            <a:xfrm>
              <a:off x="-2982571" y="260648"/>
              <a:ext cx="2399127" cy="164212"/>
            </a:xfrm>
            <a:prstGeom prst="rect">
              <a:avLst/>
            </a:prstGeom>
            <a:noFill/>
          </p:spPr>
          <p:txBody>
            <a:bodyPr wrap="square" lIns="0" tIns="0" rIns="0" bIns="0" rtlCol="0">
              <a:spAutoFit/>
            </a:bodyPr>
            <a:lstStyle/>
            <a:p>
              <a:pPr>
                <a:tabLst>
                  <a:tab pos="2419290" algn="l"/>
                </a:tabLst>
              </a:pPr>
              <a:r>
                <a:rPr lang="en-GB" sz="1067" b="1">
                  <a:solidFill>
                    <a:srgbClr val="D9AB16"/>
                  </a:solidFill>
                </a:rPr>
                <a:t>Primary colour palette</a:t>
              </a:r>
              <a:endParaRPr lang="en-US" sz="1067" b="1">
                <a:solidFill>
                  <a:srgbClr val="D9AB16"/>
                </a:solidFill>
              </a:endParaRPr>
            </a:p>
          </p:txBody>
        </p:sp>
        <p:grpSp>
          <p:nvGrpSpPr>
            <p:cNvPr id="69" name="Group 24"/>
            <p:cNvGrpSpPr/>
            <p:nvPr userDrawn="1"/>
          </p:nvGrpSpPr>
          <p:grpSpPr>
            <a:xfrm>
              <a:off x="-2982575" y="1688965"/>
              <a:ext cx="2863476" cy="328423"/>
              <a:chOff x="-2928990" y="63509"/>
              <a:chExt cx="2643206" cy="328423"/>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1" name="TextBox 100"/>
              <p:cNvSpPr txBox="1"/>
              <p:nvPr userDrawn="1"/>
            </p:nvSpPr>
            <p:spPr>
              <a:xfrm>
                <a:off x="-2500362" y="63509"/>
                <a:ext cx="2214578" cy="328423"/>
              </a:xfrm>
              <a:prstGeom prst="rect">
                <a:avLst/>
              </a:prstGeom>
              <a:noFill/>
            </p:spPr>
            <p:txBody>
              <a:bodyPr wrap="square" lIns="0" tIns="0" rIns="0" bIns="0" rtlCol="0">
                <a:spAutoFit/>
              </a:bodyPr>
              <a:lstStyle/>
              <a:p>
                <a:r>
                  <a:rPr lang="en-GB" sz="1067">
                    <a:solidFill>
                      <a:srgbClr val="3F4548"/>
                    </a:solidFill>
                  </a:rPr>
                  <a:t>Light grey</a:t>
                </a:r>
              </a:p>
              <a:p>
                <a:r>
                  <a:rPr lang="en-GB" sz="1067">
                    <a:solidFill>
                      <a:srgbClr val="3F4548"/>
                    </a:solidFill>
                  </a:rPr>
                  <a:t>R220  G221  B217</a:t>
                </a:r>
                <a:endParaRPr lang="en-US" sz="1067">
                  <a:solidFill>
                    <a:srgbClr val="3F4548"/>
                  </a:solidFill>
                </a:endParaRPr>
              </a:p>
            </p:txBody>
          </p:sp>
        </p:grpSp>
        <p:grpSp>
          <p:nvGrpSpPr>
            <p:cNvPr id="70" name="Group 27"/>
            <p:cNvGrpSpPr/>
            <p:nvPr userDrawn="1"/>
          </p:nvGrpSpPr>
          <p:grpSpPr>
            <a:xfrm>
              <a:off x="-2982575" y="2733370"/>
              <a:ext cx="2863476" cy="328423"/>
              <a:chOff x="-2928990" y="696778"/>
              <a:chExt cx="2643206" cy="328423"/>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9" name="TextBox 98"/>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Pea green</a:t>
                </a:r>
              </a:p>
              <a:p>
                <a:r>
                  <a:rPr lang="en-GB" sz="1067">
                    <a:solidFill>
                      <a:srgbClr val="3F4548"/>
                    </a:solidFill>
                  </a:rPr>
                  <a:t>R121  G163  B42</a:t>
                </a:r>
                <a:endParaRPr lang="en-US" sz="1067">
                  <a:solidFill>
                    <a:srgbClr val="3F4548"/>
                  </a:solidFill>
                </a:endParaRPr>
              </a:p>
            </p:txBody>
          </p:sp>
        </p:grpSp>
        <p:grpSp>
          <p:nvGrpSpPr>
            <p:cNvPr id="71" name="Group 60"/>
            <p:cNvGrpSpPr/>
            <p:nvPr userDrawn="1"/>
          </p:nvGrpSpPr>
          <p:grpSpPr>
            <a:xfrm>
              <a:off x="-2982571" y="3144506"/>
              <a:ext cx="2863473" cy="328423"/>
              <a:chOff x="-2982571" y="3144506"/>
              <a:chExt cx="2863473" cy="328423"/>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7" name="TextBox 96"/>
              <p:cNvSpPr txBox="1"/>
              <p:nvPr userDrawn="1"/>
            </p:nvSpPr>
            <p:spPr>
              <a:xfrm>
                <a:off x="-2518224" y="3144506"/>
                <a:ext cx="2399126" cy="328423"/>
              </a:xfrm>
              <a:prstGeom prst="rect">
                <a:avLst/>
              </a:prstGeom>
              <a:noFill/>
            </p:spPr>
            <p:txBody>
              <a:bodyPr wrap="square" lIns="0" tIns="0" rIns="0" bIns="0" rtlCol="0">
                <a:spAutoFit/>
              </a:bodyPr>
              <a:lstStyle/>
              <a:p>
                <a:r>
                  <a:rPr lang="en-GB" sz="1067">
                    <a:solidFill>
                      <a:srgbClr val="3F4548"/>
                    </a:solidFill>
                  </a:rPr>
                  <a:t>Forest green</a:t>
                </a:r>
              </a:p>
              <a:p>
                <a:r>
                  <a:rPr lang="en-GB" sz="1067">
                    <a:solidFill>
                      <a:srgbClr val="3F4548"/>
                    </a:solidFill>
                  </a:rPr>
                  <a:t>R0 G132  B82</a:t>
                </a:r>
                <a:endParaRPr lang="en-US" sz="1067">
                  <a:solidFill>
                    <a:srgbClr val="3F4548"/>
                  </a:solidFill>
                </a:endParaRPr>
              </a:p>
            </p:txBody>
          </p:sp>
        </p:grpSp>
        <p:grpSp>
          <p:nvGrpSpPr>
            <p:cNvPr id="72" name="Group 33"/>
            <p:cNvGrpSpPr/>
            <p:nvPr userDrawn="1"/>
          </p:nvGrpSpPr>
          <p:grpSpPr>
            <a:xfrm>
              <a:off x="-2982575" y="3555642"/>
              <a:ext cx="2863476" cy="328423"/>
              <a:chOff x="-2928990" y="696778"/>
              <a:chExt cx="2643206" cy="328423"/>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5" name="TextBox 94"/>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Bottle green</a:t>
                </a:r>
              </a:p>
              <a:p>
                <a:r>
                  <a:rPr lang="en-GB" sz="1067">
                    <a:solidFill>
                      <a:srgbClr val="3F4548"/>
                    </a:solidFill>
                  </a:rPr>
                  <a:t>R17  G179  B162</a:t>
                </a:r>
                <a:endParaRPr lang="en-US" sz="1067">
                  <a:solidFill>
                    <a:srgbClr val="3F4548"/>
                  </a:solidFill>
                </a:endParaRPr>
              </a:p>
            </p:txBody>
          </p:sp>
        </p:grpSp>
        <p:grpSp>
          <p:nvGrpSpPr>
            <p:cNvPr id="73" name="Group 36"/>
            <p:cNvGrpSpPr/>
            <p:nvPr userDrawn="1"/>
          </p:nvGrpSpPr>
          <p:grpSpPr>
            <a:xfrm>
              <a:off x="-2982575" y="3966778"/>
              <a:ext cx="2863476" cy="328423"/>
              <a:chOff x="-2928990" y="696778"/>
              <a:chExt cx="2643206" cy="328423"/>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3" name="TextBox 92"/>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Cyan</a:t>
                </a:r>
              </a:p>
              <a:p>
                <a:r>
                  <a:rPr lang="en-GB" sz="1067">
                    <a:solidFill>
                      <a:srgbClr val="3F4548"/>
                    </a:solidFill>
                  </a:rPr>
                  <a:t>R0  G156  B200</a:t>
                </a:r>
                <a:endParaRPr lang="en-US" sz="1067">
                  <a:solidFill>
                    <a:srgbClr val="3F4548"/>
                  </a:solidFill>
                </a:endParaRPr>
              </a:p>
            </p:txBody>
          </p:sp>
        </p:grpSp>
        <p:grpSp>
          <p:nvGrpSpPr>
            <p:cNvPr id="74" name="Group 63"/>
            <p:cNvGrpSpPr/>
            <p:nvPr userDrawn="1"/>
          </p:nvGrpSpPr>
          <p:grpSpPr>
            <a:xfrm>
              <a:off x="-2982571" y="4377914"/>
              <a:ext cx="2863473" cy="328423"/>
              <a:chOff x="-2982571" y="4377914"/>
              <a:chExt cx="2863473" cy="328423"/>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1" name="TextBox 90"/>
              <p:cNvSpPr txBox="1"/>
              <p:nvPr userDrawn="1"/>
            </p:nvSpPr>
            <p:spPr>
              <a:xfrm>
                <a:off x="-2518224" y="4377914"/>
                <a:ext cx="2399126" cy="328423"/>
              </a:xfrm>
              <a:prstGeom prst="rect">
                <a:avLst/>
              </a:prstGeom>
              <a:noFill/>
            </p:spPr>
            <p:txBody>
              <a:bodyPr wrap="square" lIns="0" tIns="0" rIns="0" bIns="0" rtlCol="0">
                <a:spAutoFit/>
              </a:bodyPr>
              <a:lstStyle/>
              <a:p>
                <a:r>
                  <a:rPr lang="en-GB" sz="1067">
                    <a:solidFill>
                      <a:srgbClr val="3F4548"/>
                    </a:solidFill>
                  </a:rPr>
                  <a:t>Light blue</a:t>
                </a:r>
              </a:p>
              <a:p>
                <a:r>
                  <a:rPr lang="en-GB" sz="1067">
                    <a:solidFill>
                      <a:srgbClr val="3F4548"/>
                    </a:solidFill>
                  </a:rPr>
                  <a:t>R124  G179  B225</a:t>
                </a:r>
                <a:endParaRPr lang="en-US" sz="1067">
                  <a:solidFill>
                    <a:srgbClr val="3F4548"/>
                  </a:solidFill>
                </a:endParaRPr>
              </a:p>
            </p:txBody>
          </p:sp>
        </p:grpSp>
        <p:grpSp>
          <p:nvGrpSpPr>
            <p:cNvPr id="75" name="Group 43"/>
            <p:cNvGrpSpPr/>
            <p:nvPr userDrawn="1"/>
          </p:nvGrpSpPr>
          <p:grpSpPr>
            <a:xfrm>
              <a:off x="-2982575" y="4789050"/>
              <a:ext cx="2863476" cy="328423"/>
              <a:chOff x="-2928990" y="696778"/>
              <a:chExt cx="2643206" cy="328423"/>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9" name="TextBox 88"/>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Violet</a:t>
                </a:r>
              </a:p>
              <a:p>
                <a:r>
                  <a:rPr lang="en-GB" sz="1067">
                    <a:solidFill>
                      <a:srgbClr val="3F4548"/>
                    </a:solidFill>
                  </a:rPr>
                  <a:t>R128  G118  B207</a:t>
                </a:r>
                <a:endParaRPr lang="en-US" sz="1067">
                  <a:solidFill>
                    <a:srgbClr val="3F4548"/>
                  </a:solidFill>
                </a:endParaRPr>
              </a:p>
            </p:txBody>
          </p:sp>
        </p:grpSp>
        <p:grpSp>
          <p:nvGrpSpPr>
            <p:cNvPr id="76" name="Group 46"/>
            <p:cNvGrpSpPr/>
            <p:nvPr userDrawn="1"/>
          </p:nvGrpSpPr>
          <p:grpSpPr>
            <a:xfrm>
              <a:off x="-2982575" y="5200186"/>
              <a:ext cx="2863476" cy="328423"/>
              <a:chOff x="-2928990" y="696778"/>
              <a:chExt cx="2643206" cy="328423"/>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7" name="TextBox 86"/>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Purple</a:t>
                </a:r>
              </a:p>
              <a:p>
                <a:r>
                  <a:rPr lang="en-GB" sz="1067">
                    <a:solidFill>
                      <a:srgbClr val="3F4548"/>
                    </a:solidFill>
                  </a:rPr>
                  <a:t>R143  G70  B147</a:t>
                </a:r>
                <a:endParaRPr lang="en-US" sz="1067">
                  <a:solidFill>
                    <a:srgbClr val="3F4548"/>
                  </a:solidFill>
                </a:endParaRPr>
              </a:p>
            </p:txBody>
          </p:sp>
        </p:grpSp>
        <p:grpSp>
          <p:nvGrpSpPr>
            <p:cNvPr id="77" name="Group 49"/>
            <p:cNvGrpSpPr/>
            <p:nvPr userDrawn="1"/>
          </p:nvGrpSpPr>
          <p:grpSpPr>
            <a:xfrm>
              <a:off x="-2982575" y="5611322"/>
              <a:ext cx="2863476" cy="328423"/>
              <a:chOff x="-2928990" y="696778"/>
              <a:chExt cx="2643206" cy="328423"/>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5" name="TextBox 84"/>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Fuscia</a:t>
                </a:r>
              </a:p>
              <a:p>
                <a:r>
                  <a:rPr lang="en-GB" sz="1067">
                    <a:solidFill>
                      <a:srgbClr val="3F4548"/>
                    </a:solidFill>
                  </a:rPr>
                  <a:t>R233  G69  B140</a:t>
                </a:r>
                <a:endParaRPr lang="en-US" sz="1067">
                  <a:solidFill>
                    <a:srgbClr val="3F4548"/>
                  </a:solidFill>
                </a:endParaRPr>
              </a:p>
            </p:txBody>
          </p:sp>
        </p:grpSp>
        <p:grpSp>
          <p:nvGrpSpPr>
            <p:cNvPr id="78" name="Group 52"/>
            <p:cNvGrpSpPr/>
            <p:nvPr userDrawn="1"/>
          </p:nvGrpSpPr>
          <p:grpSpPr>
            <a:xfrm>
              <a:off x="-2982575" y="6022458"/>
              <a:ext cx="2863476" cy="328423"/>
              <a:chOff x="-2928990" y="696778"/>
              <a:chExt cx="2643206" cy="328423"/>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3" name="TextBox 82"/>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Red</a:t>
                </a:r>
              </a:p>
              <a:p>
                <a:r>
                  <a:rPr lang="en-GB" sz="1067">
                    <a:solidFill>
                      <a:srgbClr val="3F4548"/>
                    </a:solidFill>
                  </a:rPr>
                  <a:t>R200  G30  B69</a:t>
                </a:r>
                <a:endParaRPr lang="en-US" sz="1067">
                  <a:solidFill>
                    <a:srgbClr val="3F4548"/>
                  </a:solidFill>
                </a:endParaRPr>
              </a:p>
            </p:txBody>
          </p:sp>
        </p:grpSp>
        <p:grpSp>
          <p:nvGrpSpPr>
            <p:cNvPr id="79" name="Group 55"/>
            <p:cNvGrpSpPr/>
            <p:nvPr userDrawn="1"/>
          </p:nvGrpSpPr>
          <p:grpSpPr>
            <a:xfrm>
              <a:off x="-2982575" y="6433591"/>
              <a:ext cx="2863476" cy="328423"/>
              <a:chOff x="-2928990" y="696778"/>
              <a:chExt cx="2643206" cy="328423"/>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1" name="TextBox 80"/>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Orange</a:t>
                </a:r>
              </a:p>
              <a:p>
                <a:r>
                  <a:rPr lang="en-GB" sz="1067">
                    <a:solidFill>
                      <a:srgbClr val="3F4548"/>
                    </a:solidFill>
                  </a:rPr>
                  <a:t>R238  G116  29</a:t>
                </a:r>
                <a:endParaRPr lang="en-US" sz="1067">
                  <a:solidFill>
                    <a:srgbClr val="3F4548"/>
                  </a:solidFill>
                </a:endParaRPr>
              </a:p>
            </p:txBody>
          </p:sp>
        </p:grpSp>
      </p:grpSp>
    </p:spTree>
    <p:extLst>
      <p:ext uri="{BB962C8B-B14F-4D97-AF65-F5344CB8AC3E}">
        <p14:creationId xmlns:p14="http://schemas.microsoft.com/office/powerpoint/2010/main" val="1027645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13" algn="l" rtl="0" eaLnBrk="1" fontAlgn="base" hangingPunct="1">
        <a:spcBef>
          <a:spcPct val="0"/>
        </a:spcBef>
        <a:spcAft>
          <a:spcPct val="0"/>
        </a:spcAft>
        <a:defRPr sz="3200">
          <a:solidFill>
            <a:srgbClr val="D9AB16"/>
          </a:solidFill>
          <a:latin typeface="Arial" charset="0"/>
          <a:cs typeface="Arial" charset="0"/>
        </a:defRPr>
      </a:lvl6pPr>
      <a:lvl7pPr marL="914424" algn="l" rtl="0" eaLnBrk="1" fontAlgn="base" hangingPunct="1">
        <a:spcBef>
          <a:spcPct val="0"/>
        </a:spcBef>
        <a:spcAft>
          <a:spcPct val="0"/>
        </a:spcAft>
        <a:defRPr sz="3200">
          <a:solidFill>
            <a:srgbClr val="D9AB16"/>
          </a:solidFill>
          <a:latin typeface="Arial" charset="0"/>
          <a:cs typeface="Arial" charset="0"/>
        </a:defRPr>
      </a:lvl7pPr>
      <a:lvl8pPr marL="1371634" algn="l" rtl="0" eaLnBrk="1" fontAlgn="base" hangingPunct="1">
        <a:spcBef>
          <a:spcPct val="0"/>
        </a:spcBef>
        <a:spcAft>
          <a:spcPct val="0"/>
        </a:spcAft>
        <a:defRPr sz="3200">
          <a:solidFill>
            <a:srgbClr val="D9AB16"/>
          </a:solidFill>
          <a:latin typeface="Arial" charset="0"/>
          <a:cs typeface="Arial" charset="0"/>
        </a:defRPr>
      </a:lvl8pPr>
      <a:lvl9pPr marL="1828846" algn="l" rtl="0" eaLnBrk="1" fontAlgn="base" hangingPunct="1">
        <a:spcBef>
          <a:spcPct val="0"/>
        </a:spcBef>
        <a:spcAft>
          <a:spcPct val="0"/>
        </a:spcAft>
        <a:defRPr sz="3200">
          <a:solidFill>
            <a:srgbClr val="D9AB16"/>
          </a:solidFill>
          <a:latin typeface="Arial" charset="0"/>
          <a:cs typeface="Arial" charset="0"/>
        </a:defRPr>
      </a:lvl9pPr>
    </p:titleStyle>
    <p:bodyStyle>
      <a:lvl1pPr marL="269883" indent="-269883"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69" indent="-268295"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91" indent="-174629" algn="l" rtl="0" eaLnBrk="1" fontAlgn="base" hangingPunct="1">
        <a:spcBef>
          <a:spcPct val="50000"/>
        </a:spcBef>
        <a:spcAft>
          <a:spcPct val="0"/>
        </a:spcAft>
        <a:buClr>
          <a:srgbClr val="D9AB16"/>
        </a:buClr>
        <a:buChar char="•"/>
        <a:defRPr>
          <a:solidFill>
            <a:srgbClr val="3F4548"/>
          </a:solidFill>
          <a:latin typeface="+mn-lt"/>
          <a:cs typeface="+mn-cs"/>
        </a:defRPr>
      </a:lvl3pPr>
      <a:lvl4pPr marL="1433549" indent="-182569"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33" indent="-176218" algn="l" rtl="0" eaLnBrk="1" fontAlgn="base" hangingPunct="1">
        <a:spcBef>
          <a:spcPct val="50000"/>
        </a:spcBef>
        <a:spcAft>
          <a:spcPct val="0"/>
        </a:spcAft>
        <a:buClr>
          <a:srgbClr val="D9AB16"/>
        </a:buClr>
        <a:buFont typeface="Arial" pitchFamily="34" charset="0"/>
        <a:buChar char="•"/>
        <a:defRPr sz="1467">
          <a:solidFill>
            <a:srgbClr val="3F4548"/>
          </a:solidFill>
          <a:latin typeface="+mn-lt"/>
          <a:cs typeface="+mn-cs"/>
        </a:defRPr>
      </a:lvl5pPr>
      <a:lvl6pPr marL="2249544" indent="-176218" algn="l" rtl="0" eaLnBrk="1" fontAlgn="base" hangingPunct="1">
        <a:spcBef>
          <a:spcPct val="50000"/>
        </a:spcBef>
        <a:spcAft>
          <a:spcPct val="0"/>
        </a:spcAft>
        <a:buClr>
          <a:srgbClr val="D9AB16"/>
        </a:buClr>
        <a:buChar char="»"/>
        <a:defRPr sz="1467">
          <a:solidFill>
            <a:srgbClr val="0D2E64"/>
          </a:solidFill>
          <a:latin typeface="+mn-lt"/>
          <a:cs typeface="+mn-cs"/>
        </a:defRPr>
      </a:lvl6pPr>
      <a:lvl7pPr marL="2706755" indent="-176218" algn="l" rtl="0" eaLnBrk="1" fontAlgn="base" hangingPunct="1">
        <a:spcBef>
          <a:spcPct val="50000"/>
        </a:spcBef>
        <a:spcAft>
          <a:spcPct val="0"/>
        </a:spcAft>
        <a:buClr>
          <a:srgbClr val="D9AB16"/>
        </a:buClr>
        <a:buChar char="»"/>
        <a:defRPr sz="1467">
          <a:solidFill>
            <a:srgbClr val="0D2E64"/>
          </a:solidFill>
          <a:latin typeface="+mn-lt"/>
          <a:cs typeface="+mn-cs"/>
        </a:defRPr>
      </a:lvl7pPr>
      <a:lvl8pPr marL="3163968" indent="-176218" algn="l" rtl="0" eaLnBrk="1" fontAlgn="base" hangingPunct="1">
        <a:spcBef>
          <a:spcPct val="50000"/>
        </a:spcBef>
        <a:spcAft>
          <a:spcPct val="0"/>
        </a:spcAft>
        <a:buClr>
          <a:srgbClr val="D9AB16"/>
        </a:buClr>
        <a:buChar char="»"/>
        <a:defRPr sz="1467">
          <a:solidFill>
            <a:srgbClr val="0D2E64"/>
          </a:solidFill>
          <a:latin typeface="+mn-lt"/>
          <a:cs typeface="+mn-cs"/>
        </a:defRPr>
      </a:lvl8pPr>
      <a:lvl9pPr marL="3621179" indent="-176218" algn="l" rtl="0" eaLnBrk="1" fontAlgn="base" hangingPunct="1">
        <a:spcBef>
          <a:spcPct val="50000"/>
        </a:spcBef>
        <a:spcAft>
          <a:spcPct val="0"/>
        </a:spcAft>
        <a:buClr>
          <a:srgbClr val="D9AB16"/>
        </a:buClr>
        <a:buChar char="»"/>
        <a:defRPr sz="1467">
          <a:solidFill>
            <a:srgbClr val="0D2E64"/>
          </a:solidFill>
          <a:latin typeface="+mn-lt"/>
          <a:cs typeface="+mn-cs"/>
        </a:defRPr>
      </a:lvl9pPr>
    </p:bodyStyle>
    <p:otherStyle>
      <a:defPPr>
        <a:defRPr lang="en-US"/>
      </a:defPPr>
      <a:lvl1pPr marL="0" algn="l" defTabSz="914424" rtl="0" eaLnBrk="1" latinLnBrk="0" hangingPunct="1">
        <a:defRPr sz="1867" kern="1200">
          <a:solidFill>
            <a:schemeClr val="tx1"/>
          </a:solidFill>
          <a:latin typeface="+mn-lt"/>
          <a:ea typeface="+mn-ea"/>
          <a:cs typeface="+mn-cs"/>
        </a:defRPr>
      </a:lvl1pPr>
      <a:lvl2pPr marL="457213" algn="l" defTabSz="914424" rtl="0" eaLnBrk="1" latinLnBrk="0" hangingPunct="1">
        <a:defRPr sz="1867" kern="1200">
          <a:solidFill>
            <a:schemeClr val="tx1"/>
          </a:solidFill>
          <a:latin typeface="+mn-lt"/>
          <a:ea typeface="+mn-ea"/>
          <a:cs typeface="+mn-cs"/>
        </a:defRPr>
      </a:lvl2pPr>
      <a:lvl3pPr marL="914424" algn="l" defTabSz="914424" rtl="0" eaLnBrk="1" latinLnBrk="0" hangingPunct="1">
        <a:defRPr sz="1867" kern="1200">
          <a:solidFill>
            <a:schemeClr val="tx1"/>
          </a:solidFill>
          <a:latin typeface="+mn-lt"/>
          <a:ea typeface="+mn-ea"/>
          <a:cs typeface="+mn-cs"/>
        </a:defRPr>
      </a:lvl3pPr>
      <a:lvl4pPr marL="1371634" algn="l" defTabSz="914424" rtl="0" eaLnBrk="1" latinLnBrk="0" hangingPunct="1">
        <a:defRPr sz="1867" kern="1200">
          <a:solidFill>
            <a:schemeClr val="tx1"/>
          </a:solidFill>
          <a:latin typeface="+mn-lt"/>
          <a:ea typeface="+mn-ea"/>
          <a:cs typeface="+mn-cs"/>
        </a:defRPr>
      </a:lvl4pPr>
      <a:lvl5pPr marL="1828846" algn="l" defTabSz="914424" rtl="0" eaLnBrk="1" latinLnBrk="0" hangingPunct="1">
        <a:defRPr sz="1867" kern="1200">
          <a:solidFill>
            <a:schemeClr val="tx1"/>
          </a:solidFill>
          <a:latin typeface="+mn-lt"/>
          <a:ea typeface="+mn-ea"/>
          <a:cs typeface="+mn-cs"/>
        </a:defRPr>
      </a:lvl5pPr>
      <a:lvl6pPr marL="2286058" algn="l" defTabSz="914424" rtl="0" eaLnBrk="1" latinLnBrk="0" hangingPunct="1">
        <a:defRPr sz="1867" kern="1200">
          <a:solidFill>
            <a:schemeClr val="tx1"/>
          </a:solidFill>
          <a:latin typeface="+mn-lt"/>
          <a:ea typeface="+mn-ea"/>
          <a:cs typeface="+mn-cs"/>
        </a:defRPr>
      </a:lvl6pPr>
      <a:lvl7pPr marL="2743269" algn="l" defTabSz="914424" rtl="0" eaLnBrk="1" latinLnBrk="0" hangingPunct="1">
        <a:defRPr sz="1867" kern="1200">
          <a:solidFill>
            <a:schemeClr val="tx1"/>
          </a:solidFill>
          <a:latin typeface="+mn-lt"/>
          <a:ea typeface="+mn-ea"/>
          <a:cs typeface="+mn-cs"/>
        </a:defRPr>
      </a:lvl7pPr>
      <a:lvl8pPr marL="3200480" algn="l" defTabSz="914424" rtl="0" eaLnBrk="1" latinLnBrk="0" hangingPunct="1">
        <a:defRPr sz="1867" kern="1200">
          <a:solidFill>
            <a:schemeClr val="tx1"/>
          </a:solidFill>
          <a:latin typeface="+mn-lt"/>
          <a:ea typeface="+mn-ea"/>
          <a:cs typeface="+mn-cs"/>
        </a:defRPr>
      </a:lvl8pPr>
      <a:lvl9pPr marL="3657691" algn="l" defTabSz="914424"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actuaries.org.uk/document-library/standards/risk-alerts/2022-climate-change-and-sustainability-risk-alert-final/"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actuaries.org.uk/media/ue4hdq3l/risk-alert-climate-change-scenario-analysi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linkedin.com/company/sustainable-finance-community-ifoa/?lipi=urn%3Ali%3Apage%3Ad_flagship3_pulse_read%3BJ1Sgbzu%2FQH%2Bnp5nvhQ9yCw%3D%3D"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hyperlink" Target="https://www.actuaries.org.uk/practice-areas/sustainability/sustainability-practice-area-practical-guides" TargetMode="External"/><Relationship Id="rId4" Type="http://schemas.openxmlformats.org/officeDocument/2006/relationships/hyperlink" Target="https://actuaries.org.uk/climate-risk-sustainability-cours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7055" y="1631039"/>
            <a:ext cx="10979144" cy="1295399"/>
          </a:xfrm>
        </p:spPr>
        <p:txBody>
          <a:bodyPr/>
          <a:lstStyle/>
          <a:p>
            <a:r>
              <a:rPr lang="en-US" dirty="0"/>
              <a:t>Scheme Actuaries, Climate Change and the Risk Alert – how can we accelerate good practice?</a:t>
            </a:r>
            <a:endParaRPr lang="en-GB" dirty="0"/>
          </a:p>
        </p:txBody>
      </p:sp>
      <p:sp>
        <p:nvSpPr>
          <p:cNvPr id="2051" name="Rectangle 3"/>
          <p:cNvSpPr>
            <a:spLocks noGrp="1" noChangeArrowheads="1"/>
          </p:cNvSpPr>
          <p:nvPr>
            <p:ph type="subTitle" idx="1"/>
          </p:nvPr>
        </p:nvSpPr>
        <p:spPr>
          <a:xfrm>
            <a:off x="527055" y="2926438"/>
            <a:ext cx="7675696" cy="1296789"/>
          </a:xfrm>
        </p:spPr>
        <p:txBody>
          <a:bodyPr/>
          <a:lstStyle/>
          <a:p>
            <a:r>
              <a:rPr lang="en-GB" dirty="0"/>
              <a:t>Mike Clark, Ario Advisory</a:t>
            </a:r>
          </a:p>
          <a:p>
            <a:r>
              <a:rPr lang="en-GB" dirty="0"/>
              <a:t>Simon </a:t>
            </a:r>
            <a:r>
              <a:rPr lang="en-GB" dirty="0" err="1"/>
              <a:t>Coomber</a:t>
            </a:r>
            <a:r>
              <a:rPr lang="en-GB" dirty="0"/>
              <a:t>, LCP</a:t>
            </a:r>
          </a:p>
          <a:p>
            <a:r>
              <a:rPr lang="en-GB" dirty="0"/>
              <a:t>Lisa Deas, Hymans Robertson</a:t>
            </a:r>
          </a:p>
          <a:p>
            <a:r>
              <a:rPr lang="en-GB" dirty="0"/>
              <a:t>Jenni Stott, Chair of the Sustainability Board, IFoA</a:t>
            </a:r>
          </a:p>
          <a:p>
            <a:endParaRPr lang="en-GB" sz="1200" dirty="0"/>
          </a:p>
          <a:p>
            <a:r>
              <a:rPr lang="en-US" sz="1400" dirty="0"/>
              <a:t>Chaired by</a:t>
            </a:r>
          </a:p>
          <a:p>
            <a:r>
              <a:rPr lang="en-US" dirty="0"/>
              <a:t>Sophie Wright, Chair of the Risk Management Lifelong Learning Committee, IFoA</a:t>
            </a:r>
          </a:p>
          <a:p>
            <a:endParaRPr lang="en-GB" dirty="0"/>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08 October 2024</a:t>
            </a:fld>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86BC107-F3D2-454F-92FA-5480BA028D59}"/>
              </a:ext>
            </a:extLst>
          </p:cNvPr>
          <p:cNvSpPr>
            <a:spLocks noGrp="1"/>
          </p:cNvSpPr>
          <p:nvPr>
            <p:ph type="title"/>
          </p:nvPr>
        </p:nvSpPr>
        <p:spPr>
          <a:xfrm>
            <a:off x="1082675" y="531815"/>
            <a:ext cx="10026650" cy="696910"/>
          </a:xfrm>
        </p:spPr>
        <p:txBody>
          <a:bodyPr rtlCol="0"/>
          <a:lstStyle/>
          <a:p>
            <a:pPr rtl="0"/>
            <a:r>
              <a:rPr lang="en-GB" dirty="0"/>
              <a:t>Background</a:t>
            </a:r>
          </a:p>
        </p:txBody>
      </p:sp>
      <p:sp>
        <p:nvSpPr>
          <p:cNvPr id="16" name="Text Placeholder 15">
            <a:extLst>
              <a:ext uri="{FF2B5EF4-FFF2-40B4-BE49-F238E27FC236}">
                <a16:creationId xmlns:a16="http://schemas.microsoft.com/office/drawing/2014/main" id="{ADE5BD73-AB59-4115-87A2-2074687D5DDE}"/>
              </a:ext>
            </a:extLst>
          </p:cNvPr>
          <p:cNvSpPr>
            <a:spLocks noGrp="1"/>
          </p:cNvSpPr>
          <p:nvPr>
            <p:ph type="body" sz="quarter" idx="13"/>
          </p:nvPr>
        </p:nvSpPr>
        <p:spPr>
          <a:xfrm>
            <a:off x="783847" y="1842986"/>
            <a:ext cx="4360512" cy="552450"/>
          </a:xfrm>
        </p:spPr>
        <p:txBody>
          <a:bodyPr rtlCol="0"/>
          <a:lstStyle/>
          <a:p>
            <a:pPr rtl="0"/>
            <a:r>
              <a:rPr lang="en-GB" dirty="0"/>
              <a:t>Me </a:t>
            </a:r>
          </a:p>
        </p:txBody>
      </p:sp>
      <p:sp>
        <p:nvSpPr>
          <p:cNvPr id="19" name="Text Placeholder 18">
            <a:extLst>
              <a:ext uri="{FF2B5EF4-FFF2-40B4-BE49-F238E27FC236}">
                <a16:creationId xmlns:a16="http://schemas.microsoft.com/office/drawing/2014/main" id="{BA5989D9-68CB-40BC-B42D-2BB8F5BE2A9A}"/>
              </a:ext>
            </a:extLst>
          </p:cNvPr>
          <p:cNvSpPr>
            <a:spLocks noGrp="1"/>
          </p:cNvSpPr>
          <p:nvPr>
            <p:ph type="body" sz="quarter" idx="16"/>
          </p:nvPr>
        </p:nvSpPr>
        <p:spPr>
          <a:xfrm>
            <a:off x="6370450" y="2429094"/>
            <a:ext cx="4360862" cy="3215781"/>
          </a:xfrm>
        </p:spPr>
        <p:txBody>
          <a:bodyPr rtlCol="0"/>
          <a:lstStyle/>
          <a:p>
            <a:pPr rtl="0"/>
            <a:r>
              <a:rPr lang="en-GB" dirty="0"/>
              <a:t>Anticipate needs all IFoA members</a:t>
            </a:r>
          </a:p>
          <a:p>
            <a:pPr marL="792185" lvl="1" indent="-342900">
              <a:buFont typeface="+mj-lt"/>
              <a:buAutoNum type="arabicPeriod"/>
            </a:pPr>
            <a:r>
              <a:rPr lang="en-GB" i="1" dirty="0"/>
              <a:t>Those specialising in Sustainability and thought leaders</a:t>
            </a:r>
          </a:p>
          <a:p>
            <a:pPr marL="792185" lvl="1" indent="-342900">
              <a:buFont typeface="+mj-lt"/>
              <a:buAutoNum type="arabicPeriod"/>
            </a:pPr>
            <a:r>
              <a:rPr lang="en-GB" i="1" dirty="0"/>
              <a:t>Equip all member to embrace climate &amp; sustainability risks relevant to their work / clients regardless of their practice areas</a:t>
            </a:r>
          </a:p>
        </p:txBody>
      </p:sp>
      <p:sp>
        <p:nvSpPr>
          <p:cNvPr id="15" name="Slide Number Placeholder 14">
            <a:extLst>
              <a:ext uri="{FF2B5EF4-FFF2-40B4-BE49-F238E27FC236}">
                <a16:creationId xmlns:a16="http://schemas.microsoft.com/office/drawing/2014/main" id="{936CEF23-104B-4AC5-93B4-D630ACC10111}"/>
              </a:ext>
            </a:extLst>
          </p:cNvPr>
          <p:cNvSpPr>
            <a:spLocks noGrp="1"/>
          </p:cNvSpPr>
          <p:nvPr>
            <p:ph type="sldNum" sz="quarter" idx="12"/>
          </p:nvPr>
        </p:nvSpPr>
        <p:spPr>
          <a:xfrm>
            <a:off x="9442800" y="6401999"/>
            <a:ext cx="2208212" cy="369332"/>
          </a:xfrm>
        </p:spPr>
        <p:txBody>
          <a:bodyPr rtlCol="0"/>
          <a:lstStyle/>
          <a:p>
            <a:pPr lvl="0" rtl="0"/>
            <a:fld id="{D39607A7-8386-47DB-8578-DDEDD194E5D4}" type="slidenum">
              <a:rPr lang="en-GB" smtClean="0"/>
              <a:pPr lvl="0" rtl="0"/>
              <a:t>2</a:t>
            </a:fld>
            <a:endParaRPr lang="en-GB"/>
          </a:p>
        </p:txBody>
      </p:sp>
      <p:sp>
        <p:nvSpPr>
          <p:cNvPr id="17" name="Text Placeholder 16">
            <a:extLst>
              <a:ext uri="{FF2B5EF4-FFF2-40B4-BE49-F238E27FC236}">
                <a16:creationId xmlns:a16="http://schemas.microsoft.com/office/drawing/2014/main" id="{5FC46E31-64CA-40E6-A0F3-DBD2B1F7604F}"/>
              </a:ext>
            </a:extLst>
          </p:cNvPr>
          <p:cNvSpPr>
            <a:spLocks noGrp="1"/>
          </p:cNvSpPr>
          <p:nvPr>
            <p:ph type="body" sz="quarter" idx="14"/>
          </p:nvPr>
        </p:nvSpPr>
        <p:spPr>
          <a:xfrm>
            <a:off x="783497" y="2395401"/>
            <a:ext cx="4360862" cy="3215781"/>
          </a:xfrm>
        </p:spPr>
        <p:txBody>
          <a:bodyPr rtlCol="0">
            <a:normAutofit fontScale="85000" lnSpcReduction="20000"/>
          </a:bodyPr>
          <a:lstStyle/>
          <a:p>
            <a:pPr rtl="0"/>
            <a:r>
              <a:rPr lang="en-GB" dirty="0"/>
              <a:t>Group Finance, leader in Lloyds Banking Group.</a:t>
            </a:r>
          </a:p>
          <a:p>
            <a:pPr rtl="0"/>
            <a:r>
              <a:rPr lang="en-GB" dirty="0"/>
              <a:t>Prior experience at AXA, KPMG, M&amp;S Financial Services, Mercer.</a:t>
            </a:r>
          </a:p>
          <a:p>
            <a:pPr rtl="0"/>
            <a:r>
              <a:rPr lang="en-GB" dirty="0"/>
              <a:t>Always been interested in conservation.</a:t>
            </a:r>
          </a:p>
          <a:p>
            <a:pPr rtl="0"/>
            <a:r>
              <a:rPr lang="en-GB" dirty="0"/>
              <a:t>Sustainability interest formalised by </a:t>
            </a:r>
          </a:p>
          <a:p>
            <a:pPr lvl="1"/>
            <a:r>
              <a:rPr lang="en-GB" i="1" dirty="0"/>
              <a:t>Berkeley Law School Sustainable Capitalism</a:t>
            </a:r>
          </a:p>
          <a:p>
            <a:pPr lvl="1"/>
            <a:r>
              <a:rPr lang="en-GB" i="1" dirty="0"/>
              <a:t>Cambridge University: Institute for Sustainable Leadership</a:t>
            </a:r>
          </a:p>
          <a:p>
            <a:r>
              <a:rPr lang="en-GB" dirty="0"/>
              <a:t>Sub editor to two risk notes</a:t>
            </a:r>
          </a:p>
          <a:p>
            <a:r>
              <a:rPr lang="en-GB" dirty="0"/>
              <a:t>Chair IFoA Sustainability Board</a:t>
            </a:r>
          </a:p>
        </p:txBody>
      </p:sp>
      <p:sp>
        <p:nvSpPr>
          <p:cNvPr id="18" name="Text Placeholder 17">
            <a:extLst>
              <a:ext uri="{FF2B5EF4-FFF2-40B4-BE49-F238E27FC236}">
                <a16:creationId xmlns:a16="http://schemas.microsoft.com/office/drawing/2014/main" id="{3C06D90C-4BCD-4533-9ADB-CE7DF843C69B}"/>
              </a:ext>
            </a:extLst>
          </p:cNvPr>
          <p:cNvSpPr>
            <a:spLocks noGrp="1"/>
          </p:cNvSpPr>
          <p:nvPr>
            <p:ph type="body" sz="quarter" idx="15"/>
          </p:nvPr>
        </p:nvSpPr>
        <p:spPr>
          <a:xfrm>
            <a:off x="6370800" y="1876679"/>
            <a:ext cx="4360512" cy="552450"/>
          </a:xfrm>
        </p:spPr>
        <p:txBody>
          <a:bodyPr rtlCol="0">
            <a:normAutofit fontScale="92500"/>
          </a:bodyPr>
          <a:lstStyle/>
          <a:p>
            <a:pPr rtl="0"/>
            <a:r>
              <a:rPr lang="en-GB" dirty="0"/>
              <a:t>Sustainability Board Purpose</a:t>
            </a:r>
          </a:p>
        </p:txBody>
      </p:sp>
      <p:sp>
        <p:nvSpPr>
          <p:cNvPr id="2" name="Date Placeholder 3">
            <a:extLst>
              <a:ext uri="{FF2B5EF4-FFF2-40B4-BE49-F238E27FC236}">
                <a16:creationId xmlns:a16="http://schemas.microsoft.com/office/drawing/2014/main" id="{F83CD75F-81DD-9B97-E33F-7621A6358040}"/>
              </a:ext>
            </a:extLst>
          </p:cNvPr>
          <p:cNvSpPr txBox="1">
            <a:spLocks/>
          </p:cNvSpPr>
          <p:nvPr/>
        </p:nvSpPr>
        <p:spPr>
          <a:xfrm>
            <a:off x="541338" y="6401999"/>
            <a:ext cx="2206625" cy="369332"/>
          </a:xfrm>
          <a:prstGeom prst="rect">
            <a:avLst/>
          </a:prstGeom>
        </p:spPr>
        <p:txBody>
          <a:bodyPr vert="horz" lIns="0" tIns="0" rIns="0" bIns="0" rtlCol="0" anchor="ctr">
            <a:normAutofit/>
          </a:bodyPr>
          <a:lstStyle>
            <a:defPPr rtl="0">
              <a:defRPr lang="en-us"/>
            </a:defPPr>
            <a:lvl1pPr marL="0" algn="l" defTabSz="914400" rtl="0" eaLnBrk="1" latinLnBrk="0" hangingPunct="1">
              <a:defRPr sz="1000" kern="1200" cap="all" spc="300" baseline="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October 2024</a:t>
            </a:r>
            <a:endParaRPr lang="en-GB" dirty="0"/>
          </a:p>
        </p:txBody>
      </p:sp>
      <p:sp>
        <p:nvSpPr>
          <p:cNvPr id="3" name="Slide Number Placeholder 5">
            <a:extLst>
              <a:ext uri="{FF2B5EF4-FFF2-40B4-BE49-F238E27FC236}">
                <a16:creationId xmlns:a16="http://schemas.microsoft.com/office/drawing/2014/main" id="{870A522D-0E6D-F147-A0DF-C70E6B71D2A1}"/>
              </a:ext>
            </a:extLst>
          </p:cNvPr>
          <p:cNvSpPr txBox="1">
            <a:spLocks/>
          </p:cNvSpPr>
          <p:nvPr/>
        </p:nvSpPr>
        <p:spPr>
          <a:xfrm>
            <a:off x="5144359" y="6359358"/>
            <a:ext cx="5586953" cy="454614"/>
          </a:xfrm>
          <a:prstGeom prst="rect">
            <a:avLst/>
          </a:prstGeom>
        </p:spPr>
        <p:txBody>
          <a:bodyPr vert="horz" lIns="0" tIns="0" rIns="0" bIns="0" rtlCol="0" anchor="ctr">
            <a:normAutofit/>
          </a:bodyPr>
          <a:lstStyle>
            <a:defPPr rtl="0">
              <a:defRPr lang="en-us"/>
            </a:defPPr>
            <a:lvl1pPr marL="0" algn="r" defTabSz="914400" rtl="0" eaLnBrk="1" latinLnBrk="0" hangingPunct="1">
              <a:defRPr sz="1000" kern="1200" cap="all" spc="300" baseline="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Jennifer Stott, Chair IFOA Sustainability Board </a:t>
            </a:r>
          </a:p>
        </p:txBody>
      </p:sp>
    </p:spTree>
    <p:extLst>
      <p:ext uri="{BB962C8B-B14F-4D97-AF65-F5344CB8AC3E}">
        <p14:creationId xmlns:p14="http://schemas.microsoft.com/office/powerpoint/2010/main" val="131462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A8B9-844B-B690-C21D-3C5FE1D4D771}"/>
              </a:ext>
            </a:extLst>
          </p:cNvPr>
          <p:cNvSpPr>
            <a:spLocks noGrp="1"/>
          </p:cNvSpPr>
          <p:nvPr>
            <p:ph type="title"/>
          </p:nvPr>
        </p:nvSpPr>
        <p:spPr>
          <a:xfrm>
            <a:off x="1082675" y="701005"/>
            <a:ext cx="10026650" cy="696910"/>
          </a:xfrm>
        </p:spPr>
        <p:txBody>
          <a:bodyPr>
            <a:normAutofit fontScale="90000"/>
          </a:bodyPr>
          <a:lstStyle/>
          <a:p>
            <a:r>
              <a:rPr lang="en-GB" dirty="0"/>
              <a:t>Why is it important you are professionally conversant in this space? </a:t>
            </a:r>
          </a:p>
        </p:txBody>
      </p:sp>
      <p:sp>
        <p:nvSpPr>
          <p:cNvPr id="3" name="Text Placeholder 2">
            <a:extLst>
              <a:ext uri="{FF2B5EF4-FFF2-40B4-BE49-F238E27FC236}">
                <a16:creationId xmlns:a16="http://schemas.microsoft.com/office/drawing/2014/main" id="{23028081-1EEE-6FCB-1BFE-158E7314ED9B}"/>
              </a:ext>
            </a:extLst>
          </p:cNvPr>
          <p:cNvSpPr>
            <a:spLocks noGrp="1"/>
          </p:cNvSpPr>
          <p:nvPr>
            <p:ph type="body" sz="quarter" idx="13"/>
          </p:nvPr>
        </p:nvSpPr>
        <p:spPr>
          <a:xfrm>
            <a:off x="541337" y="1550020"/>
            <a:ext cx="2391433" cy="1083486"/>
          </a:xfrm>
        </p:spPr>
        <p:txBody>
          <a:bodyPr>
            <a:normAutofit fontScale="85000" lnSpcReduction="10000"/>
          </a:bodyPr>
          <a:lstStyle/>
          <a:p>
            <a:r>
              <a:rPr lang="en-GB" dirty="0"/>
              <a:t>Remember PEST? Modern version is PESTLE</a:t>
            </a:r>
          </a:p>
        </p:txBody>
      </p:sp>
      <p:sp>
        <p:nvSpPr>
          <p:cNvPr id="5" name="Text Placeholder 4">
            <a:extLst>
              <a:ext uri="{FF2B5EF4-FFF2-40B4-BE49-F238E27FC236}">
                <a16:creationId xmlns:a16="http://schemas.microsoft.com/office/drawing/2014/main" id="{C9EC081D-D264-419E-E370-B0229BB200CE}"/>
              </a:ext>
            </a:extLst>
          </p:cNvPr>
          <p:cNvSpPr>
            <a:spLocks noGrp="1"/>
          </p:cNvSpPr>
          <p:nvPr>
            <p:ph type="body" sz="quarter" idx="15"/>
          </p:nvPr>
        </p:nvSpPr>
        <p:spPr>
          <a:xfrm>
            <a:off x="8735624" y="1533118"/>
            <a:ext cx="2623247" cy="1083486"/>
          </a:xfrm>
        </p:spPr>
        <p:txBody>
          <a:bodyPr>
            <a:normAutofit fontScale="92500" lnSpcReduction="10000"/>
          </a:bodyPr>
          <a:lstStyle/>
          <a:p>
            <a:r>
              <a:rPr lang="en-GB" dirty="0"/>
              <a:t>Your clients and firm may talk about ESG</a:t>
            </a:r>
          </a:p>
        </p:txBody>
      </p:sp>
      <p:sp>
        <p:nvSpPr>
          <p:cNvPr id="9" name="Slide Number Placeholder 8">
            <a:extLst>
              <a:ext uri="{FF2B5EF4-FFF2-40B4-BE49-F238E27FC236}">
                <a16:creationId xmlns:a16="http://schemas.microsoft.com/office/drawing/2014/main" id="{3A93C827-40E1-B616-5892-8E93310987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GB"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11" name="Text Placeholder 5">
            <a:extLst>
              <a:ext uri="{FF2B5EF4-FFF2-40B4-BE49-F238E27FC236}">
                <a16:creationId xmlns:a16="http://schemas.microsoft.com/office/drawing/2014/main" id="{F08C958D-4770-62DE-9835-77E9B1013179}"/>
              </a:ext>
            </a:extLst>
          </p:cNvPr>
          <p:cNvSpPr txBox="1">
            <a:spLocks/>
          </p:cNvSpPr>
          <p:nvPr/>
        </p:nvSpPr>
        <p:spPr>
          <a:xfrm>
            <a:off x="567532" y="2616604"/>
            <a:ext cx="2391433" cy="3215781"/>
          </a:xfrm>
          <a:prstGeom prst="rect">
            <a:avLst/>
          </a:prstGeom>
        </p:spPr>
        <p:txBody>
          <a:bodyPr vert="horz" lIns="0" tIns="0" rIns="0" bIns="0" rtlCol="0" anchor="t" anchorCtr="0">
            <a:normAutofit/>
          </a:bodyPr>
          <a:lstStyle>
            <a:lvl1pPr marL="285750" indent="-285750" algn="l" defTabSz="914400" rtl="0" eaLnBrk="1" latinLnBrk="0" hangingPunct="1">
              <a:lnSpc>
                <a:spcPct val="125000"/>
              </a:lnSpc>
              <a:spcBef>
                <a:spcPts val="1000"/>
              </a:spcBef>
              <a:buClr>
                <a:schemeClr val="accent5"/>
              </a:buClr>
              <a:buFont typeface="Arial" panose="020B0604020202020204" pitchFamily="34" charset="0"/>
              <a:buChar char="•"/>
              <a:defRPr sz="1800" kern="1200">
                <a:solidFill>
                  <a:schemeClr val="tx1"/>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Political</a:t>
            </a:r>
          </a:p>
          <a:p>
            <a:r>
              <a:rPr lang="en-GB" dirty="0"/>
              <a:t>Economic</a:t>
            </a:r>
          </a:p>
          <a:p>
            <a:r>
              <a:rPr lang="en-GB" dirty="0"/>
              <a:t>Social</a:t>
            </a:r>
          </a:p>
          <a:p>
            <a:r>
              <a:rPr lang="en-GB" dirty="0"/>
              <a:t>Technological</a:t>
            </a:r>
          </a:p>
          <a:p>
            <a:r>
              <a:rPr lang="en-GB" dirty="0"/>
              <a:t>Environmental</a:t>
            </a:r>
          </a:p>
          <a:p>
            <a:r>
              <a:rPr lang="en-GB" dirty="0"/>
              <a:t>Legal</a:t>
            </a:r>
          </a:p>
        </p:txBody>
      </p:sp>
      <p:sp>
        <p:nvSpPr>
          <p:cNvPr id="13" name="Text Placeholder 12">
            <a:extLst>
              <a:ext uri="{FF2B5EF4-FFF2-40B4-BE49-F238E27FC236}">
                <a16:creationId xmlns:a16="http://schemas.microsoft.com/office/drawing/2014/main" id="{C294805E-BAE8-CC4F-317D-5B41E81023BD}"/>
              </a:ext>
            </a:extLst>
          </p:cNvPr>
          <p:cNvSpPr>
            <a:spLocks noGrp="1"/>
          </p:cNvSpPr>
          <p:nvPr>
            <p:ph type="body" sz="quarter" idx="16"/>
          </p:nvPr>
        </p:nvSpPr>
        <p:spPr>
          <a:xfrm>
            <a:off x="9466527" y="2411049"/>
            <a:ext cx="2725473" cy="1432023"/>
          </a:xfrm>
        </p:spPr>
        <p:txBody>
          <a:bodyPr/>
          <a:lstStyle/>
          <a:p>
            <a:r>
              <a:rPr lang="en-GB" dirty="0"/>
              <a:t>Environment</a:t>
            </a:r>
          </a:p>
          <a:p>
            <a:r>
              <a:rPr lang="en-GB" dirty="0"/>
              <a:t>Social</a:t>
            </a:r>
          </a:p>
          <a:p>
            <a:r>
              <a:rPr lang="en-GB" dirty="0"/>
              <a:t>Governance</a:t>
            </a:r>
          </a:p>
        </p:txBody>
      </p:sp>
      <p:sp>
        <p:nvSpPr>
          <p:cNvPr id="14" name="Text Placeholder 4">
            <a:extLst>
              <a:ext uri="{FF2B5EF4-FFF2-40B4-BE49-F238E27FC236}">
                <a16:creationId xmlns:a16="http://schemas.microsoft.com/office/drawing/2014/main" id="{2F9306AA-2D49-866D-2FCF-6ADA35CC66B8}"/>
              </a:ext>
            </a:extLst>
          </p:cNvPr>
          <p:cNvSpPr txBox="1">
            <a:spLocks/>
          </p:cNvSpPr>
          <p:nvPr/>
        </p:nvSpPr>
        <p:spPr>
          <a:xfrm>
            <a:off x="8443482" y="4064187"/>
            <a:ext cx="3440883" cy="552450"/>
          </a:xfrm>
          <a:prstGeom prst="rect">
            <a:avLst/>
          </a:prstGeom>
        </p:spPr>
        <p:txBody>
          <a:bodyPr vert="horz" lIns="0" tIns="0" rIns="0" bIns="0" rtlCol="0" anchor="t" anchorCtr="0">
            <a:normAutofit fontScale="70000" lnSpcReduction="20000"/>
          </a:bodyPr>
          <a:lstStyle>
            <a:lvl1pPr marL="0" indent="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None/>
              <a:defRPr sz="2400" b="1" kern="1200">
                <a:solidFill>
                  <a:schemeClr val="accent5">
                    <a:lumMod val="60000"/>
                    <a:lumOff val="40000"/>
                  </a:schemeClr>
                </a:solidFill>
                <a:effectLst/>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You may have heard talk on SDG’s</a:t>
            </a:r>
          </a:p>
        </p:txBody>
      </p:sp>
      <p:sp>
        <p:nvSpPr>
          <p:cNvPr id="15" name="Text Placeholder 12">
            <a:extLst>
              <a:ext uri="{FF2B5EF4-FFF2-40B4-BE49-F238E27FC236}">
                <a16:creationId xmlns:a16="http://schemas.microsoft.com/office/drawing/2014/main" id="{E3D7302A-A54C-BF6B-CE03-20CAC79643B6}"/>
              </a:ext>
            </a:extLst>
          </p:cNvPr>
          <p:cNvSpPr txBox="1">
            <a:spLocks/>
          </p:cNvSpPr>
          <p:nvPr/>
        </p:nvSpPr>
        <p:spPr>
          <a:xfrm>
            <a:off x="8443482" y="4377648"/>
            <a:ext cx="3684353" cy="1432023"/>
          </a:xfrm>
          <a:prstGeom prst="rect">
            <a:avLst/>
          </a:prstGeom>
        </p:spPr>
        <p:txBody>
          <a:bodyPr vert="horz" lIns="0" tIns="0" rIns="0" bIns="0" rtlCol="0" anchor="t" anchorCtr="0">
            <a:normAutofit/>
          </a:bodyPr>
          <a:lstStyle>
            <a:lvl1pPr marL="285750" indent="-285750" algn="l" defTabSz="914400" rtl="0" eaLnBrk="1" latinLnBrk="0" hangingPunct="1">
              <a:lnSpc>
                <a:spcPct val="125000"/>
              </a:lnSpc>
              <a:spcBef>
                <a:spcPts val="1000"/>
              </a:spcBef>
              <a:buClr>
                <a:schemeClr val="accent5"/>
              </a:buClr>
              <a:buFont typeface="Arial" panose="020B0604020202020204" pitchFamily="34" charset="0"/>
              <a:buChar char="•"/>
              <a:defRPr sz="1800" kern="1200">
                <a:solidFill>
                  <a:schemeClr val="tx1"/>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UN’s 17 Sustainable Development Goals</a:t>
            </a:r>
          </a:p>
        </p:txBody>
      </p:sp>
      <p:pic>
        <p:nvPicPr>
          <p:cNvPr id="17" name="Picture 16">
            <a:extLst>
              <a:ext uri="{FF2B5EF4-FFF2-40B4-BE49-F238E27FC236}">
                <a16:creationId xmlns:a16="http://schemas.microsoft.com/office/drawing/2014/main" id="{F357E7E8-0C7B-C359-615A-071F7D21AC27}"/>
              </a:ext>
            </a:extLst>
          </p:cNvPr>
          <p:cNvPicPr>
            <a:picLocks noChangeAspect="1"/>
          </p:cNvPicPr>
          <p:nvPr/>
        </p:nvPicPr>
        <p:blipFill>
          <a:blip r:embed="rId3"/>
          <a:stretch>
            <a:fillRect/>
          </a:stretch>
        </p:blipFill>
        <p:spPr>
          <a:xfrm>
            <a:off x="8454245" y="5300975"/>
            <a:ext cx="983678" cy="948919"/>
          </a:xfrm>
          <a:prstGeom prst="rect">
            <a:avLst/>
          </a:prstGeom>
        </p:spPr>
      </p:pic>
      <p:sp>
        <p:nvSpPr>
          <p:cNvPr id="19" name="TextBox 18">
            <a:extLst>
              <a:ext uri="{FF2B5EF4-FFF2-40B4-BE49-F238E27FC236}">
                <a16:creationId xmlns:a16="http://schemas.microsoft.com/office/drawing/2014/main" id="{1CA3A5B4-FB0A-F0EE-73B0-E4F5AE02D7B9}"/>
              </a:ext>
            </a:extLst>
          </p:cNvPr>
          <p:cNvSpPr txBox="1"/>
          <p:nvPr/>
        </p:nvSpPr>
        <p:spPr>
          <a:xfrm>
            <a:off x="3596104" y="2411049"/>
            <a:ext cx="4093563" cy="3570208"/>
          </a:xfrm>
          <a:prstGeom prst="rect">
            <a:avLst/>
          </a:prstGeom>
          <a:noFill/>
        </p:spPr>
        <p:txBody>
          <a:bodyPr wrap="square">
            <a:spAutoFit/>
          </a:bodyPr>
          <a:lstStyle/>
          <a:p>
            <a:r>
              <a:rPr lang="en-US" sz="2000" b="1" dirty="0">
                <a:solidFill>
                  <a:schemeClr val="accent5">
                    <a:lumMod val="60000"/>
                    <a:lumOff val="40000"/>
                  </a:schemeClr>
                </a:solidFill>
              </a:rPr>
              <a:t>Regulatory Expectations</a:t>
            </a:r>
          </a:p>
          <a:p>
            <a:endParaRPr lang="en-US" sz="2000" b="1" dirty="0">
              <a:solidFill>
                <a:schemeClr val="accent5">
                  <a:lumMod val="60000"/>
                  <a:lumOff val="40000"/>
                </a:schemeClr>
              </a:solidFill>
            </a:endParaRPr>
          </a:p>
          <a:p>
            <a:r>
              <a:rPr lang="en-US" sz="1400" b="1" dirty="0"/>
              <a:t>March 2023 Bank of England report on climate-related risks and the regulatory capital framework </a:t>
            </a:r>
          </a:p>
          <a:p>
            <a:endParaRPr lang="en-US" dirty="0">
              <a:latin typeface="Arial" panose="020B0604020202020204" pitchFamily="34" charset="0"/>
            </a:endParaRPr>
          </a:p>
          <a:p>
            <a:r>
              <a:rPr lang="en-US" sz="1800" b="0" i="1" u="none" strike="noStrike" baseline="0" dirty="0">
                <a:latin typeface="Times New Roman" panose="02020603050405020304" pitchFamily="18" charset="0"/>
              </a:rPr>
              <a:t>“</a:t>
            </a:r>
            <a:r>
              <a:rPr lang="en-US" sz="1800" b="0" i="1" u="none" strike="noStrike" baseline="0" dirty="0">
                <a:latin typeface="Arial" panose="020B0604020202020204" pitchFamily="34" charset="0"/>
              </a:rPr>
              <a:t>The unique characteristics of climate risks mean that their capture by capital frameworks requires a </a:t>
            </a:r>
            <a:r>
              <a:rPr lang="en-US" i="1" dirty="0">
                <a:latin typeface="Arial" panose="020B0604020202020204" pitchFamily="34" charset="0"/>
              </a:rPr>
              <a:t>more forward-looking approach than used for many other risks. Scenario analysis and stress testing will play a key role in this.” </a:t>
            </a:r>
            <a:endParaRPr lang="en-GB" i="1" dirty="0">
              <a:latin typeface="Arial" panose="020B0604020202020204" pitchFamily="34" charset="0"/>
            </a:endParaRPr>
          </a:p>
        </p:txBody>
      </p:sp>
    </p:spTree>
    <p:extLst>
      <p:ext uri="{BB962C8B-B14F-4D97-AF65-F5344CB8AC3E}">
        <p14:creationId xmlns:p14="http://schemas.microsoft.com/office/powerpoint/2010/main" val="385515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7427-5DBA-00C3-DA3C-6B5F03BB502F}"/>
              </a:ext>
            </a:extLst>
          </p:cNvPr>
          <p:cNvSpPr>
            <a:spLocks noGrp="1"/>
          </p:cNvSpPr>
          <p:nvPr>
            <p:ph type="title"/>
          </p:nvPr>
        </p:nvSpPr>
        <p:spPr>
          <a:xfrm>
            <a:off x="1082675" y="657739"/>
            <a:ext cx="10026650" cy="696910"/>
          </a:xfrm>
        </p:spPr>
        <p:txBody>
          <a:bodyPr>
            <a:normAutofit fontScale="90000"/>
          </a:bodyPr>
          <a:lstStyle/>
          <a:p>
            <a:r>
              <a:rPr lang="en-GB" dirty="0"/>
              <a:t>You do not need to be ‘in Sustainability’ for two risk alerts to be relevant to you</a:t>
            </a:r>
          </a:p>
        </p:txBody>
      </p:sp>
      <p:sp>
        <p:nvSpPr>
          <p:cNvPr id="9" name="Slide Number Placeholder 8">
            <a:extLst>
              <a:ext uri="{FF2B5EF4-FFF2-40B4-BE49-F238E27FC236}">
                <a16:creationId xmlns:a16="http://schemas.microsoft.com/office/drawing/2014/main" id="{B9680C81-1ECA-6BD3-ED9A-EFAA43B760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GB"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graphicFrame>
        <p:nvGraphicFramePr>
          <p:cNvPr id="12" name="Table 11">
            <a:extLst>
              <a:ext uri="{FF2B5EF4-FFF2-40B4-BE49-F238E27FC236}">
                <a16:creationId xmlns:a16="http://schemas.microsoft.com/office/drawing/2014/main" id="{0FF59A2E-193D-8CE1-1616-69E1093C2496}"/>
              </a:ext>
            </a:extLst>
          </p:cNvPr>
          <p:cNvGraphicFramePr>
            <a:graphicFrameLocks noGrp="1"/>
          </p:cNvGraphicFramePr>
          <p:nvPr>
            <p:extLst>
              <p:ext uri="{D42A27DB-BD31-4B8C-83A1-F6EECF244321}">
                <p14:modId xmlns:p14="http://schemas.microsoft.com/office/powerpoint/2010/main" val="588099426"/>
              </p:ext>
            </p:extLst>
          </p:nvPr>
        </p:nvGraphicFramePr>
        <p:xfrm>
          <a:off x="666138" y="2883802"/>
          <a:ext cx="10859724" cy="2103120"/>
        </p:xfrm>
        <a:graphic>
          <a:graphicData uri="http://schemas.openxmlformats.org/drawingml/2006/table">
            <a:tbl>
              <a:tblPr/>
              <a:tblGrid>
                <a:gridCol w="2005092">
                  <a:extLst>
                    <a:ext uri="{9D8B030D-6E8A-4147-A177-3AD203B41FA5}">
                      <a16:colId xmlns:a16="http://schemas.microsoft.com/office/drawing/2014/main" val="4087613853"/>
                    </a:ext>
                  </a:extLst>
                </a:gridCol>
                <a:gridCol w="3761773">
                  <a:extLst>
                    <a:ext uri="{9D8B030D-6E8A-4147-A177-3AD203B41FA5}">
                      <a16:colId xmlns:a16="http://schemas.microsoft.com/office/drawing/2014/main" val="400963057"/>
                    </a:ext>
                  </a:extLst>
                </a:gridCol>
                <a:gridCol w="5092859">
                  <a:extLst>
                    <a:ext uri="{9D8B030D-6E8A-4147-A177-3AD203B41FA5}">
                      <a16:colId xmlns:a16="http://schemas.microsoft.com/office/drawing/2014/main" val="4032158650"/>
                    </a:ext>
                  </a:extLst>
                </a:gridCol>
              </a:tblGrid>
              <a:tr h="469690">
                <a:tc>
                  <a:txBody>
                    <a:bodyPr/>
                    <a:lstStyle/>
                    <a:p>
                      <a:pPr algn="l"/>
                      <a:r>
                        <a:rPr lang="en-GB" b="0" i="0" dirty="0">
                          <a:solidFill>
                            <a:srgbClr val="242424"/>
                          </a:solidFill>
                          <a:effectLst/>
                          <a:latin typeface="proxima-nova"/>
                        </a:rPr>
                        <a:t>21 April 2022</a:t>
                      </a:r>
                    </a:p>
                  </a:txBody>
                  <a:tcPr marL="95250" anchor="ctr">
                    <a:lnL>
                      <a:noFill/>
                    </a:lnL>
                    <a:lnR>
                      <a:noFill/>
                    </a:lnR>
                    <a:lnT>
                      <a:noFill/>
                    </a:lnT>
                    <a:lnB>
                      <a:noFill/>
                    </a:lnB>
                    <a:solidFill>
                      <a:srgbClr val="FFFFFF"/>
                    </a:solidFill>
                  </a:tcPr>
                </a:tc>
                <a:tc>
                  <a:txBody>
                    <a:bodyPr/>
                    <a:lstStyle/>
                    <a:p>
                      <a:pPr algn="l"/>
                      <a:r>
                        <a:rPr lang="en-US" b="1" i="0" u="sng" dirty="0">
                          <a:solidFill>
                            <a:srgbClr val="8F4692"/>
                          </a:solidFill>
                          <a:effectLst/>
                          <a:latin typeface="proxima-nova"/>
                          <a:hlinkClick r:id="rId3"/>
                        </a:rPr>
                        <a:t>Risk Alert: Climate change and sustainability related issues</a:t>
                      </a:r>
                      <a:endParaRPr lang="en-US" b="0" i="0" dirty="0">
                        <a:solidFill>
                          <a:srgbClr val="242424"/>
                        </a:solidFill>
                        <a:effectLst/>
                        <a:latin typeface="proxima-nova"/>
                      </a:endParaRPr>
                    </a:p>
                  </a:txBody>
                  <a:tcPr marL="95250" anchor="ctr">
                    <a:lnL>
                      <a:noFill/>
                    </a:lnL>
                    <a:lnR>
                      <a:noFill/>
                    </a:lnR>
                    <a:lnT>
                      <a:noFill/>
                    </a:lnT>
                    <a:lnB>
                      <a:noFill/>
                    </a:lnB>
                    <a:solidFill>
                      <a:srgbClr val="FFFFFF"/>
                    </a:solidFill>
                  </a:tcPr>
                </a:tc>
                <a:tc>
                  <a:txBody>
                    <a:bodyPr/>
                    <a:lstStyle/>
                    <a:p>
                      <a:pPr algn="l"/>
                      <a:r>
                        <a:rPr lang="en-US" b="0" i="0" dirty="0">
                          <a:solidFill>
                            <a:srgbClr val="242424"/>
                          </a:solidFill>
                          <a:effectLst/>
                          <a:latin typeface="proxima-nova"/>
                        </a:rPr>
                        <a:t>There is a risk that actuaries may not appropriately consider, or communicate clearly, the impact of climate change and sustainability related issues in their actuarial work.</a:t>
                      </a:r>
                    </a:p>
                  </a:txBody>
                  <a:tcPr marL="95250" anchor="ctr">
                    <a:lnL>
                      <a:noFill/>
                    </a:lnL>
                    <a:lnR>
                      <a:noFill/>
                    </a:lnR>
                    <a:lnT>
                      <a:noFill/>
                    </a:lnT>
                    <a:lnB>
                      <a:noFill/>
                    </a:lnB>
                    <a:solidFill>
                      <a:srgbClr val="FFFFFF"/>
                    </a:solidFill>
                  </a:tcPr>
                </a:tc>
                <a:extLst>
                  <a:ext uri="{0D108BD9-81ED-4DB2-BD59-A6C34878D82A}">
                    <a16:rowId xmlns:a16="http://schemas.microsoft.com/office/drawing/2014/main" val="1752957207"/>
                  </a:ext>
                </a:extLst>
              </a:tr>
              <a:tr h="469690">
                <a:tc>
                  <a:txBody>
                    <a:bodyPr/>
                    <a:lstStyle/>
                    <a:p>
                      <a:pPr algn="l"/>
                      <a:r>
                        <a:rPr lang="en-GB" b="0" i="0" dirty="0">
                          <a:solidFill>
                            <a:srgbClr val="242424"/>
                          </a:solidFill>
                          <a:effectLst/>
                          <a:latin typeface="proxima-nova"/>
                        </a:rPr>
                        <a:t>6 June 2024</a:t>
                      </a:r>
                    </a:p>
                  </a:txBody>
                  <a:tcPr marL="95250" anchor="ctr">
                    <a:lnL>
                      <a:noFill/>
                    </a:lnL>
                    <a:lnR>
                      <a:noFill/>
                    </a:lnR>
                    <a:lnT>
                      <a:noFill/>
                    </a:lnT>
                    <a:lnB>
                      <a:noFill/>
                    </a:lnB>
                    <a:solidFill>
                      <a:srgbClr val="FFFFFF"/>
                    </a:solidFill>
                  </a:tcPr>
                </a:tc>
                <a:tc>
                  <a:txBody>
                    <a:bodyPr/>
                    <a:lstStyle/>
                    <a:p>
                      <a:pPr algn="l"/>
                      <a:r>
                        <a:rPr lang="en-GB" b="1" i="0" u="sng" dirty="0">
                          <a:solidFill>
                            <a:srgbClr val="8F4692"/>
                          </a:solidFill>
                          <a:effectLst/>
                          <a:latin typeface="proxima-nova"/>
                          <a:hlinkClick r:id="rId4" tooltip="Risk alert - climate change scenario analysis"/>
                        </a:rPr>
                        <a:t>Risk alert: Climate change scenario analysis</a:t>
                      </a:r>
                      <a:endParaRPr lang="en-GB" b="0" i="0" dirty="0">
                        <a:solidFill>
                          <a:srgbClr val="242424"/>
                        </a:solidFill>
                        <a:effectLst/>
                        <a:latin typeface="proxima-nova"/>
                      </a:endParaRPr>
                    </a:p>
                  </a:txBody>
                  <a:tcPr marL="95250" anchor="ctr">
                    <a:lnL>
                      <a:noFill/>
                    </a:lnL>
                    <a:lnR>
                      <a:noFill/>
                    </a:lnR>
                    <a:lnT>
                      <a:noFill/>
                    </a:lnT>
                    <a:lnB>
                      <a:noFill/>
                    </a:lnB>
                    <a:solidFill>
                      <a:srgbClr val="FFFFFF"/>
                    </a:solidFill>
                  </a:tcPr>
                </a:tc>
                <a:tc>
                  <a:txBody>
                    <a:bodyPr/>
                    <a:lstStyle/>
                    <a:p>
                      <a:pPr algn="l"/>
                      <a:r>
                        <a:rPr lang="en-US" b="0" i="0" dirty="0">
                          <a:solidFill>
                            <a:srgbClr val="242424"/>
                          </a:solidFill>
                          <a:effectLst/>
                          <a:latin typeface="proxima-nova"/>
                        </a:rPr>
                        <a:t>Data on climate change is evolving rapidly and there is a risk, when using current published scenarios, that an actuary will underestimate climate risk.</a:t>
                      </a:r>
                    </a:p>
                  </a:txBody>
                  <a:tcPr marL="95250" anchor="ctr">
                    <a:lnL>
                      <a:noFill/>
                    </a:lnL>
                    <a:lnR>
                      <a:noFill/>
                    </a:lnR>
                    <a:lnT>
                      <a:noFill/>
                    </a:lnT>
                    <a:lnB>
                      <a:noFill/>
                    </a:lnB>
                    <a:solidFill>
                      <a:srgbClr val="FFFFFF"/>
                    </a:solidFill>
                  </a:tcPr>
                </a:tc>
                <a:extLst>
                  <a:ext uri="{0D108BD9-81ED-4DB2-BD59-A6C34878D82A}">
                    <a16:rowId xmlns:a16="http://schemas.microsoft.com/office/drawing/2014/main" val="3815343083"/>
                  </a:ext>
                </a:extLst>
              </a:tr>
            </a:tbl>
          </a:graphicData>
        </a:graphic>
      </p:graphicFrame>
      <p:sp>
        <p:nvSpPr>
          <p:cNvPr id="15" name="Speech Bubble: Oval 14">
            <a:extLst>
              <a:ext uri="{FF2B5EF4-FFF2-40B4-BE49-F238E27FC236}">
                <a16:creationId xmlns:a16="http://schemas.microsoft.com/office/drawing/2014/main" id="{FC134CDB-B994-977E-3DA5-F117CCCA9C82}"/>
              </a:ext>
            </a:extLst>
          </p:cNvPr>
          <p:cNvSpPr/>
          <p:nvPr/>
        </p:nvSpPr>
        <p:spPr>
          <a:xfrm>
            <a:off x="880522" y="1482907"/>
            <a:ext cx="3981691" cy="1284790"/>
          </a:xfrm>
          <a:prstGeom prst="wedgeEllipseCallout">
            <a:avLst>
              <a:gd name="adj1" fmla="val 25565"/>
              <a:gd name="adj2" fmla="val 837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Competency</a:t>
            </a:r>
          </a:p>
          <a:p>
            <a:pPr algn="ctr"/>
            <a:r>
              <a:rPr lang="en-GB" dirty="0"/>
              <a:t>This is a risk Actuaries need to consider in their work</a:t>
            </a:r>
          </a:p>
        </p:txBody>
      </p:sp>
      <p:sp>
        <p:nvSpPr>
          <p:cNvPr id="16" name="Speech Bubble: Oval 15">
            <a:extLst>
              <a:ext uri="{FF2B5EF4-FFF2-40B4-BE49-F238E27FC236}">
                <a16:creationId xmlns:a16="http://schemas.microsoft.com/office/drawing/2014/main" id="{A1C2F8D9-2145-BAE4-BEAC-83DE0101A15E}"/>
              </a:ext>
            </a:extLst>
          </p:cNvPr>
          <p:cNvSpPr/>
          <p:nvPr/>
        </p:nvSpPr>
        <p:spPr>
          <a:xfrm>
            <a:off x="1703512" y="5374095"/>
            <a:ext cx="5779320" cy="826166"/>
          </a:xfrm>
          <a:prstGeom prst="wedgeEllipseCallout">
            <a:avLst>
              <a:gd name="adj1" fmla="val 43854"/>
              <a:gd name="adj2" fmla="val -986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Care and Communication</a:t>
            </a:r>
          </a:p>
        </p:txBody>
      </p:sp>
    </p:spTree>
    <p:extLst>
      <p:ext uri="{BB962C8B-B14F-4D97-AF65-F5344CB8AC3E}">
        <p14:creationId xmlns:p14="http://schemas.microsoft.com/office/powerpoint/2010/main" val="13881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86BC107-F3D2-454F-92FA-5480BA028D59}"/>
              </a:ext>
            </a:extLst>
          </p:cNvPr>
          <p:cNvSpPr>
            <a:spLocks noGrp="1"/>
          </p:cNvSpPr>
          <p:nvPr>
            <p:ph type="title"/>
          </p:nvPr>
        </p:nvSpPr>
        <p:spPr>
          <a:xfrm>
            <a:off x="1082675" y="773930"/>
            <a:ext cx="10026650" cy="696910"/>
          </a:xfrm>
        </p:spPr>
        <p:txBody>
          <a:bodyPr rtlCol="0">
            <a:normAutofit fontScale="90000"/>
          </a:bodyPr>
          <a:lstStyle/>
          <a:p>
            <a:pPr rtl="0"/>
            <a:r>
              <a:rPr lang="en-GB" dirty="0"/>
              <a:t>Using Scenarios is a great way of exploring possible outcomes</a:t>
            </a:r>
          </a:p>
        </p:txBody>
      </p:sp>
      <p:sp>
        <p:nvSpPr>
          <p:cNvPr id="16" name="Text Placeholder 15">
            <a:extLst>
              <a:ext uri="{FF2B5EF4-FFF2-40B4-BE49-F238E27FC236}">
                <a16:creationId xmlns:a16="http://schemas.microsoft.com/office/drawing/2014/main" id="{ADE5BD73-AB59-4115-87A2-2074687D5DDE}"/>
              </a:ext>
            </a:extLst>
          </p:cNvPr>
          <p:cNvSpPr>
            <a:spLocks noGrp="1"/>
          </p:cNvSpPr>
          <p:nvPr>
            <p:ph type="body" sz="quarter" idx="13"/>
          </p:nvPr>
        </p:nvSpPr>
        <p:spPr>
          <a:xfrm>
            <a:off x="1559496" y="2052321"/>
            <a:ext cx="4360512" cy="552450"/>
          </a:xfrm>
        </p:spPr>
        <p:txBody>
          <a:bodyPr rtlCol="0"/>
          <a:lstStyle/>
          <a:p>
            <a:pPr rtl="0"/>
            <a:r>
              <a:rPr lang="en-GB" dirty="0"/>
              <a:t>June 2024</a:t>
            </a:r>
          </a:p>
        </p:txBody>
      </p:sp>
      <p:sp>
        <p:nvSpPr>
          <p:cNvPr id="17" name="Text Placeholder 16">
            <a:extLst>
              <a:ext uri="{FF2B5EF4-FFF2-40B4-BE49-F238E27FC236}">
                <a16:creationId xmlns:a16="http://schemas.microsoft.com/office/drawing/2014/main" id="{5FC46E31-64CA-40E6-A0F3-DBD2B1F7604F}"/>
              </a:ext>
            </a:extLst>
          </p:cNvPr>
          <p:cNvSpPr>
            <a:spLocks noGrp="1"/>
          </p:cNvSpPr>
          <p:nvPr>
            <p:ph type="body" sz="quarter" idx="14"/>
          </p:nvPr>
        </p:nvSpPr>
        <p:spPr>
          <a:xfrm>
            <a:off x="1559146" y="2604736"/>
            <a:ext cx="4360862" cy="3215781"/>
          </a:xfrm>
        </p:spPr>
        <p:txBody>
          <a:bodyPr rtlCol="0">
            <a:normAutofit lnSpcReduction="10000"/>
          </a:bodyPr>
          <a:lstStyle/>
          <a:p>
            <a:pPr rtl="0"/>
            <a:r>
              <a:rPr lang="en-US" dirty="0"/>
              <a:t>Risk Alert Climate change scenario analysis Key message The financial risks from climate change should be considered within the context of scenarios when referring to, relying on, or performing climate change analysis. </a:t>
            </a:r>
          </a:p>
          <a:p>
            <a:pPr rtl="0"/>
            <a:r>
              <a:rPr lang="en-US" dirty="0"/>
              <a:t>Data is evolving rapidly and there is a risk, when using current published scenarios, that an Actuary will underestimate climate risk. </a:t>
            </a:r>
          </a:p>
          <a:p>
            <a:pPr rtl="0"/>
            <a:endParaRPr lang="en-US" dirty="0"/>
          </a:p>
        </p:txBody>
      </p:sp>
      <p:sp>
        <p:nvSpPr>
          <p:cNvPr id="18" name="Text Placeholder 17">
            <a:extLst>
              <a:ext uri="{FF2B5EF4-FFF2-40B4-BE49-F238E27FC236}">
                <a16:creationId xmlns:a16="http://schemas.microsoft.com/office/drawing/2014/main" id="{3C06D90C-4BCD-4533-9ADB-CE7DF843C69B}"/>
              </a:ext>
            </a:extLst>
          </p:cNvPr>
          <p:cNvSpPr>
            <a:spLocks noGrp="1"/>
          </p:cNvSpPr>
          <p:nvPr>
            <p:ph type="body" sz="quarter" idx="15"/>
          </p:nvPr>
        </p:nvSpPr>
        <p:spPr>
          <a:xfrm>
            <a:off x="6254352" y="2052321"/>
            <a:ext cx="4360512" cy="552450"/>
          </a:xfrm>
        </p:spPr>
        <p:txBody>
          <a:bodyPr rtlCol="0"/>
          <a:lstStyle/>
          <a:p>
            <a:pPr rtl="0"/>
            <a:r>
              <a:rPr lang="en-GB" dirty="0"/>
              <a:t>As such Actuaries should</a:t>
            </a:r>
          </a:p>
        </p:txBody>
      </p:sp>
      <p:sp>
        <p:nvSpPr>
          <p:cNvPr id="19" name="Text Placeholder 18">
            <a:extLst>
              <a:ext uri="{FF2B5EF4-FFF2-40B4-BE49-F238E27FC236}">
                <a16:creationId xmlns:a16="http://schemas.microsoft.com/office/drawing/2014/main" id="{BA5989D9-68CB-40BC-B42D-2BB8F5BE2A9A}"/>
              </a:ext>
            </a:extLst>
          </p:cNvPr>
          <p:cNvSpPr>
            <a:spLocks noGrp="1"/>
          </p:cNvSpPr>
          <p:nvPr>
            <p:ph type="body" sz="quarter" idx="16"/>
          </p:nvPr>
        </p:nvSpPr>
        <p:spPr>
          <a:xfrm>
            <a:off x="6254002" y="2604736"/>
            <a:ext cx="4360862" cy="3215781"/>
          </a:xfrm>
        </p:spPr>
        <p:txBody>
          <a:bodyPr rtlCol="0">
            <a:normAutofit fontScale="92500" lnSpcReduction="10000"/>
          </a:bodyPr>
          <a:lstStyle/>
          <a:p>
            <a:pPr marL="0" indent="0" rtl="0">
              <a:buNone/>
            </a:pPr>
            <a:r>
              <a:rPr lang="en-US" dirty="0"/>
              <a:t>Ensure that they demonstrate an understanding of the sensitivities, limitations and uncertainties when evaluating climate related financial risks.  </a:t>
            </a:r>
          </a:p>
          <a:p>
            <a:pPr marL="0" indent="0" rtl="0">
              <a:buNone/>
            </a:pPr>
            <a:r>
              <a:rPr lang="en-US" dirty="0"/>
              <a:t>Refer to the limitations and uncertainties when communicating outputs to users of the information. </a:t>
            </a:r>
          </a:p>
          <a:p>
            <a:pPr marL="0" indent="0" rtl="0">
              <a:buNone/>
            </a:pPr>
            <a:r>
              <a:rPr lang="en-US" dirty="0"/>
              <a:t>Consider whether the impacts of a realistic worst-case scenario may be greater than currently anticipated in the standard climate scenarios used in financial services, and if so, communicate this</a:t>
            </a:r>
          </a:p>
          <a:p>
            <a:pPr marL="0" indent="0" rtl="0">
              <a:buNone/>
            </a:pPr>
            <a:endParaRPr lang="en-GB" dirty="0"/>
          </a:p>
        </p:txBody>
      </p:sp>
      <p:sp>
        <p:nvSpPr>
          <p:cNvPr id="15" name="Slide Number Placeholder 14">
            <a:extLst>
              <a:ext uri="{FF2B5EF4-FFF2-40B4-BE49-F238E27FC236}">
                <a16:creationId xmlns:a16="http://schemas.microsoft.com/office/drawing/2014/main" id="{936CEF23-104B-4AC5-93B4-D630ACC10111}"/>
              </a:ext>
            </a:extLst>
          </p:cNvPr>
          <p:cNvSpPr>
            <a:spLocks noGrp="1"/>
          </p:cNvSpPr>
          <p:nvPr>
            <p:ph type="sldNum" sz="quarter" idx="12"/>
          </p:nvPr>
        </p:nvSpPr>
        <p:spPr>
          <a:xfrm>
            <a:off x="9442800" y="6401999"/>
            <a:ext cx="2208212" cy="369332"/>
          </a:xfrm>
        </p:spPr>
        <p:txBody>
          <a:bodyPr rtlCol="0"/>
          <a:lstStyle/>
          <a:p>
            <a:pPr lvl="0" rtl="0"/>
            <a:fld id="{D39607A7-8386-47DB-8578-DDEDD194E5D4}" type="slidenum">
              <a:rPr lang="en-GB" smtClean="0"/>
              <a:pPr lvl="0" rtl="0"/>
              <a:t>5</a:t>
            </a:fld>
            <a:endParaRPr lang="en-GB"/>
          </a:p>
        </p:txBody>
      </p:sp>
      <p:sp>
        <p:nvSpPr>
          <p:cNvPr id="2" name="Date Placeholder 3">
            <a:extLst>
              <a:ext uri="{FF2B5EF4-FFF2-40B4-BE49-F238E27FC236}">
                <a16:creationId xmlns:a16="http://schemas.microsoft.com/office/drawing/2014/main" id="{CCEAFA90-7A9A-AE3D-8E78-61BCF982C01A}"/>
              </a:ext>
            </a:extLst>
          </p:cNvPr>
          <p:cNvSpPr txBox="1">
            <a:spLocks/>
          </p:cNvSpPr>
          <p:nvPr/>
        </p:nvSpPr>
        <p:spPr>
          <a:xfrm>
            <a:off x="541338" y="6401999"/>
            <a:ext cx="2206625" cy="369332"/>
          </a:xfrm>
          <a:prstGeom prst="rect">
            <a:avLst/>
          </a:prstGeom>
        </p:spPr>
        <p:txBody>
          <a:bodyPr vert="horz" lIns="0" tIns="0" rIns="0" bIns="0" rtlCol="0" anchor="ctr">
            <a:normAutofit/>
          </a:bodyPr>
          <a:lstStyle>
            <a:defPPr rtl="0">
              <a:defRPr lang="en-us"/>
            </a:defPPr>
            <a:lvl1pPr marL="0" algn="l" defTabSz="914400" rtl="0" eaLnBrk="1" latinLnBrk="0" hangingPunct="1">
              <a:defRPr sz="1000" kern="1200" cap="all" spc="300" baseline="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October 2024</a:t>
            </a:r>
            <a:endParaRPr lang="en-GB" dirty="0"/>
          </a:p>
        </p:txBody>
      </p:sp>
      <p:sp>
        <p:nvSpPr>
          <p:cNvPr id="3" name="Slide Number Placeholder 5">
            <a:extLst>
              <a:ext uri="{FF2B5EF4-FFF2-40B4-BE49-F238E27FC236}">
                <a16:creationId xmlns:a16="http://schemas.microsoft.com/office/drawing/2014/main" id="{1B7FE30D-ABBF-7154-EF09-094142709F0B}"/>
              </a:ext>
            </a:extLst>
          </p:cNvPr>
          <p:cNvSpPr txBox="1">
            <a:spLocks/>
          </p:cNvSpPr>
          <p:nvPr/>
        </p:nvSpPr>
        <p:spPr>
          <a:xfrm>
            <a:off x="5508702" y="6401999"/>
            <a:ext cx="5472889" cy="454614"/>
          </a:xfrm>
          <a:prstGeom prst="rect">
            <a:avLst/>
          </a:prstGeom>
        </p:spPr>
        <p:txBody>
          <a:bodyPr vert="horz" lIns="0" tIns="0" rIns="0" bIns="0" rtlCol="0" anchor="ctr">
            <a:normAutofit/>
          </a:bodyPr>
          <a:lstStyle>
            <a:defPPr rtl="0">
              <a:defRPr lang="en-us"/>
            </a:defPPr>
            <a:lvl1pPr marL="0" algn="r" defTabSz="914400" rtl="0" eaLnBrk="1" latinLnBrk="0" hangingPunct="1">
              <a:defRPr sz="1000" kern="1200" cap="all" spc="300" baseline="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Jennifer Stott, Chair IFOA Sustainability Board </a:t>
            </a:r>
          </a:p>
        </p:txBody>
      </p:sp>
    </p:spTree>
    <p:extLst>
      <p:ext uri="{BB962C8B-B14F-4D97-AF65-F5344CB8AC3E}">
        <p14:creationId xmlns:p14="http://schemas.microsoft.com/office/powerpoint/2010/main" val="162470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98DB-41AA-2FD2-768A-C9BF4DB82FC5}"/>
              </a:ext>
            </a:extLst>
          </p:cNvPr>
          <p:cNvSpPr>
            <a:spLocks noGrp="1"/>
          </p:cNvSpPr>
          <p:nvPr>
            <p:ph type="title"/>
          </p:nvPr>
        </p:nvSpPr>
        <p:spPr/>
        <p:txBody>
          <a:bodyPr/>
          <a:lstStyle/>
          <a:p>
            <a:r>
              <a:rPr lang="en-GB" dirty="0"/>
              <a:t>Further Reading and CPD</a:t>
            </a:r>
          </a:p>
        </p:txBody>
      </p:sp>
      <p:sp>
        <p:nvSpPr>
          <p:cNvPr id="3" name="Text Placeholder 2">
            <a:extLst>
              <a:ext uri="{FF2B5EF4-FFF2-40B4-BE49-F238E27FC236}">
                <a16:creationId xmlns:a16="http://schemas.microsoft.com/office/drawing/2014/main" id="{1CD3E979-CD7E-83A4-720A-1733BA8267C3}"/>
              </a:ext>
            </a:extLst>
          </p:cNvPr>
          <p:cNvSpPr>
            <a:spLocks noGrp="1"/>
          </p:cNvSpPr>
          <p:nvPr>
            <p:ph type="body" sz="quarter" idx="13"/>
          </p:nvPr>
        </p:nvSpPr>
        <p:spPr>
          <a:xfrm>
            <a:off x="4594150" y="2789718"/>
            <a:ext cx="3003695" cy="552450"/>
          </a:xfrm>
        </p:spPr>
        <p:txBody>
          <a:bodyPr>
            <a:noAutofit/>
          </a:bodyPr>
          <a:lstStyle/>
          <a:p>
            <a:r>
              <a:rPr lang="en-GB" sz="1800" dirty="0"/>
              <a:t>IFoA Thought Leadership</a:t>
            </a:r>
          </a:p>
        </p:txBody>
      </p:sp>
      <p:sp>
        <p:nvSpPr>
          <p:cNvPr id="4" name="Text Placeholder 3">
            <a:extLst>
              <a:ext uri="{FF2B5EF4-FFF2-40B4-BE49-F238E27FC236}">
                <a16:creationId xmlns:a16="http://schemas.microsoft.com/office/drawing/2014/main" id="{BFD8C4E9-F8B2-6752-55C4-673D31501D3F}"/>
              </a:ext>
            </a:extLst>
          </p:cNvPr>
          <p:cNvSpPr>
            <a:spLocks noGrp="1"/>
          </p:cNvSpPr>
          <p:nvPr>
            <p:ph type="body" sz="quarter" idx="14"/>
          </p:nvPr>
        </p:nvSpPr>
        <p:spPr>
          <a:xfrm>
            <a:off x="382053" y="2461856"/>
            <a:ext cx="3420513" cy="3215781"/>
          </a:xfrm>
        </p:spPr>
        <p:txBody>
          <a:bodyPr>
            <a:normAutofit lnSpcReduction="10000"/>
          </a:bodyPr>
          <a:lstStyle/>
          <a:p>
            <a:r>
              <a:rPr lang="en-GB" dirty="0"/>
              <a:t>Join the LinkedIn Sustainable Finance Community : weekly easy to read bulletin</a:t>
            </a:r>
          </a:p>
          <a:p>
            <a:r>
              <a:rPr lang="en-GB" dirty="0">
                <a:hlinkClick r:id="rId3"/>
              </a:rPr>
              <a:t>https://www.linkedin.com/company/sustainable-finance-community-ifoa/?lipi=urn%3Ali%3Apage%3Ad_flagship3_pulse_read%3BJ1Sgbzu%2FQH%2Bnp5nvhQ9yCw%3D%3D</a:t>
            </a:r>
            <a:endParaRPr lang="en-GB" dirty="0"/>
          </a:p>
          <a:p>
            <a:endParaRPr lang="en-GB" dirty="0"/>
          </a:p>
        </p:txBody>
      </p:sp>
      <p:sp>
        <p:nvSpPr>
          <p:cNvPr id="5" name="Text Placeholder 4">
            <a:extLst>
              <a:ext uri="{FF2B5EF4-FFF2-40B4-BE49-F238E27FC236}">
                <a16:creationId xmlns:a16="http://schemas.microsoft.com/office/drawing/2014/main" id="{F2D890B9-8479-344B-31D6-121839FF209E}"/>
              </a:ext>
            </a:extLst>
          </p:cNvPr>
          <p:cNvSpPr>
            <a:spLocks noGrp="1"/>
          </p:cNvSpPr>
          <p:nvPr>
            <p:ph type="body" sz="quarter" idx="15"/>
          </p:nvPr>
        </p:nvSpPr>
        <p:spPr>
          <a:xfrm>
            <a:off x="8051490" y="1781175"/>
            <a:ext cx="3873001" cy="552450"/>
          </a:xfrm>
        </p:spPr>
        <p:txBody>
          <a:bodyPr/>
          <a:lstStyle/>
          <a:p>
            <a:r>
              <a:rPr lang="en-GB" dirty="0"/>
              <a:t>Plus… other ideas</a:t>
            </a:r>
          </a:p>
        </p:txBody>
      </p:sp>
      <p:sp>
        <p:nvSpPr>
          <p:cNvPr id="6" name="Text Placeholder 5">
            <a:extLst>
              <a:ext uri="{FF2B5EF4-FFF2-40B4-BE49-F238E27FC236}">
                <a16:creationId xmlns:a16="http://schemas.microsoft.com/office/drawing/2014/main" id="{2399FC74-5506-CBB1-37E9-AFB1F4ECE6D9}"/>
              </a:ext>
            </a:extLst>
          </p:cNvPr>
          <p:cNvSpPr>
            <a:spLocks noGrp="1"/>
          </p:cNvSpPr>
          <p:nvPr>
            <p:ph type="body" sz="quarter" idx="16"/>
          </p:nvPr>
        </p:nvSpPr>
        <p:spPr>
          <a:xfrm>
            <a:off x="8051180" y="2461856"/>
            <a:ext cx="3873312" cy="3215781"/>
          </a:xfrm>
        </p:spPr>
        <p:txBody>
          <a:bodyPr/>
          <a:lstStyle/>
          <a:p>
            <a:r>
              <a:rPr lang="en-US" dirty="0">
                <a:hlinkClick r:id="rId4">
                  <a:extLst>
                    <a:ext uri="{A12FA001-AC4F-418D-AE19-62706E023703}">
                      <ahyp:hlinkClr xmlns:ahyp="http://schemas.microsoft.com/office/drawing/2018/hyperlinkcolor" val="tx"/>
                    </a:ext>
                  </a:extLst>
                </a:hlinkClick>
              </a:rPr>
              <a:t>Climate Risk and Sustainability Course (actuaries.org.uk)</a:t>
            </a:r>
            <a:endParaRPr lang="en-US" dirty="0"/>
          </a:p>
          <a:p>
            <a:r>
              <a:rPr lang="en-US" dirty="0">
                <a:hlinkClick r:id="rId5">
                  <a:extLst>
                    <a:ext uri="{A12FA001-AC4F-418D-AE19-62706E023703}">
                      <ahyp:hlinkClr xmlns:ahyp="http://schemas.microsoft.com/office/drawing/2018/hyperlinkcolor" val="tx"/>
                    </a:ext>
                  </a:extLst>
                </a:hlinkClick>
              </a:rPr>
              <a:t>Sustainability practice area: practical guides | Institute and Faculty of Actuaries</a:t>
            </a:r>
            <a:endParaRPr lang="en-US" dirty="0"/>
          </a:p>
          <a:p>
            <a:r>
              <a:rPr lang="en-US" dirty="0"/>
              <a:t>Coming soon, new thought leadership paper </a:t>
            </a:r>
            <a:r>
              <a:rPr lang="en-US"/>
              <a:t>(Oct).</a:t>
            </a:r>
            <a:endParaRPr lang="en-US" dirty="0"/>
          </a:p>
          <a:p>
            <a:endParaRPr lang="en-US" dirty="0"/>
          </a:p>
          <a:p>
            <a:pPr marL="0" indent="0" algn="l">
              <a:buNone/>
            </a:pPr>
            <a:endParaRPr lang="en-GB" sz="1800" b="0" i="0" u="none" strike="noStrike" baseline="0" dirty="0">
              <a:latin typeface="Arial" panose="020B0604020202020204" pitchFamily="34" charset="0"/>
            </a:endParaRPr>
          </a:p>
        </p:txBody>
      </p:sp>
      <p:sp>
        <p:nvSpPr>
          <p:cNvPr id="7" name="Date Placeholder 6">
            <a:extLst>
              <a:ext uri="{FF2B5EF4-FFF2-40B4-BE49-F238E27FC236}">
                <a16:creationId xmlns:a16="http://schemas.microsoft.com/office/drawing/2014/main" id="{1431157D-DE5E-7B3F-ABA7-9C194E70C8DC}"/>
              </a:ext>
            </a:extLst>
          </p:cNvPr>
          <p:cNvSpPr>
            <a:spLocks noGrp="1"/>
          </p:cNvSpPr>
          <p:nvPr>
            <p:ph type="dt" sz="half" idx="10"/>
          </p:nvPr>
        </p:nvSpPr>
        <p:spPr/>
        <p:txBody>
          <a:bodyPr/>
          <a:lstStyle/>
          <a:p>
            <a:pPr rtl="0">
              <a:defRPr/>
            </a:pPr>
            <a:r>
              <a:rPr lang="en-GB" noProof="0">
                <a:solidFill>
                  <a:prstClr val="white">
                    <a:alpha val="70000"/>
                  </a:prstClr>
                </a:solidFill>
              </a:rPr>
              <a:t>20XX</a:t>
            </a:r>
          </a:p>
        </p:txBody>
      </p:sp>
      <p:sp>
        <p:nvSpPr>
          <p:cNvPr id="8" name="Footer Placeholder 7">
            <a:extLst>
              <a:ext uri="{FF2B5EF4-FFF2-40B4-BE49-F238E27FC236}">
                <a16:creationId xmlns:a16="http://schemas.microsoft.com/office/drawing/2014/main" id="{300B9DD6-B899-EF05-5A21-2D8A3DABF6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cap="all" spc="300" normalizeH="0" noProof="0">
                <a:ln>
                  <a:noFill/>
                </a:ln>
                <a:solidFill>
                  <a:prstClr val="white">
                    <a:alpha val="70000"/>
                  </a:prstClr>
                </a:solidFill>
                <a:effectLst/>
                <a:uLnTx/>
                <a:uFillTx/>
                <a:latin typeface="Avenir Next LT Pro Light"/>
                <a:ea typeface="+mn-ea"/>
                <a:cs typeface="+mn-cs"/>
              </a:rPr>
              <a:t>Presentation Title</a:t>
            </a:r>
          </a:p>
        </p:txBody>
      </p:sp>
      <p:sp>
        <p:nvSpPr>
          <p:cNvPr id="9" name="Slide Number Placeholder 8">
            <a:extLst>
              <a:ext uri="{FF2B5EF4-FFF2-40B4-BE49-F238E27FC236}">
                <a16:creationId xmlns:a16="http://schemas.microsoft.com/office/drawing/2014/main" id="{DAB82FEB-D67D-1BB9-8284-E4A6AE8486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GB"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all" spc="300" normalizeH="0" baseline="0" noProof="0">
              <a:ln>
                <a:noFill/>
              </a:ln>
              <a:solidFill>
                <a:prstClr val="white">
                  <a:alpha val="70000"/>
                </a:prstClr>
              </a:solidFill>
              <a:effectLst/>
              <a:uLnTx/>
              <a:uFillTx/>
              <a:latin typeface="Avenir Next LT Pro Light"/>
              <a:ea typeface="+mn-ea"/>
              <a:cs typeface="+mn-cs"/>
            </a:endParaRPr>
          </a:p>
        </p:txBody>
      </p:sp>
      <p:sp>
        <p:nvSpPr>
          <p:cNvPr id="12" name="Text Placeholder 2">
            <a:extLst>
              <a:ext uri="{FF2B5EF4-FFF2-40B4-BE49-F238E27FC236}">
                <a16:creationId xmlns:a16="http://schemas.microsoft.com/office/drawing/2014/main" id="{63756C96-0A8B-F130-230D-41C5FEAACE72}"/>
              </a:ext>
            </a:extLst>
          </p:cNvPr>
          <p:cNvSpPr txBox="1">
            <a:spLocks/>
          </p:cNvSpPr>
          <p:nvPr/>
        </p:nvSpPr>
        <p:spPr>
          <a:xfrm>
            <a:off x="567707" y="1781175"/>
            <a:ext cx="4360512" cy="552450"/>
          </a:xfrm>
          <a:prstGeom prst="rect">
            <a:avLst/>
          </a:prstGeom>
        </p:spPr>
        <p:txBody>
          <a:bodyPr vert="horz" lIns="0" tIns="0" rIns="0" bIns="0" rtlCol="0" anchor="t" anchorCtr="0">
            <a:normAutofit/>
          </a:bodyPr>
          <a:lstStyle>
            <a:lvl1pPr marL="0" indent="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None/>
              <a:defRPr sz="2400" b="1" kern="1200">
                <a:solidFill>
                  <a:schemeClr val="accent5">
                    <a:lumMod val="60000"/>
                    <a:lumOff val="40000"/>
                  </a:schemeClr>
                </a:solidFill>
                <a:effectLst/>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 try to make it easy</a:t>
            </a:r>
          </a:p>
        </p:txBody>
      </p:sp>
      <p:sp>
        <p:nvSpPr>
          <p:cNvPr id="15" name="TextBox 14">
            <a:extLst>
              <a:ext uri="{FF2B5EF4-FFF2-40B4-BE49-F238E27FC236}">
                <a16:creationId xmlns:a16="http://schemas.microsoft.com/office/drawing/2014/main" id="{AD2C86FB-7BD1-8730-0F51-612499EA96D7}"/>
              </a:ext>
            </a:extLst>
          </p:cNvPr>
          <p:cNvSpPr txBox="1"/>
          <p:nvPr/>
        </p:nvSpPr>
        <p:spPr>
          <a:xfrm>
            <a:off x="4385742" y="3342168"/>
            <a:ext cx="3420513" cy="1754326"/>
          </a:xfrm>
          <a:prstGeom prst="rect">
            <a:avLst/>
          </a:prstGeom>
          <a:noFill/>
        </p:spPr>
        <p:txBody>
          <a:bodyPr wrap="square">
            <a:spAutoFit/>
          </a:bodyPr>
          <a:lstStyle/>
          <a:p>
            <a:r>
              <a:rPr lang="en-US" sz="1800" b="0" i="0" u="none" strike="noStrike" baseline="0" dirty="0">
                <a:latin typeface="Arial" panose="020B0604020202020204" pitchFamily="34" charset="0"/>
              </a:rPr>
              <a:t>https://actuaries.org.uk/media/g1qevrfa/climate-scorpion.pdf</a:t>
            </a:r>
          </a:p>
          <a:p>
            <a:r>
              <a:rPr lang="en-US" sz="1800" b="0" i="0" u="none" strike="noStrike" baseline="0" dirty="0">
                <a:latin typeface="Arial" panose="020B0604020202020204" pitchFamily="34" charset="0"/>
              </a:rPr>
              <a:t> https://actuaries.org.uk/media/qeydewmk/the-emperor-s-new-climate-scenarios.pdf </a:t>
            </a:r>
          </a:p>
        </p:txBody>
      </p:sp>
    </p:spTree>
    <p:extLst>
      <p:ext uri="{BB962C8B-B14F-4D97-AF65-F5344CB8AC3E}">
        <p14:creationId xmlns:p14="http://schemas.microsoft.com/office/powerpoint/2010/main" val="288918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08 October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sp>
        <p:nvSpPr>
          <p:cNvPr id="8" name="Content Placeholder 7"/>
          <p:cNvSpPr>
            <a:spLocks noGrp="1"/>
          </p:cNvSpPr>
          <p:nvPr>
            <p:ph idx="1"/>
          </p:nvPr>
        </p:nvSpPr>
        <p:spPr>
          <a:xfrm>
            <a:off x="511174" y="4005068"/>
            <a:ext cx="10995025" cy="2356403"/>
          </a:xfrm>
        </p:spPr>
        <p:txBody>
          <a:bodyPr/>
          <a:lstStyle/>
          <a:p>
            <a:pPr marL="0" indent="0">
              <a:buNone/>
            </a:pPr>
            <a:r>
              <a:rPr lang="en-GB" dirty="0"/>
              <a:t>Expressions of individual views by members of the Institute and Faculty of Actuaries and its staff are encouraged.</a:t>
            </a:r>
          </a:p>
          <a:p>
            <a:pPr marL="0" indent="0">
              <a:buNone/>
            </a:pPr>
            <a:r>
              <a:rPr lang="en-GB" dirty="0"/>
              <a:t>The views expressed in this presentation are those of the presenter.</a:t>
            </a:r>
          </a:p>
        </p:txBody>
      </p:sp>
      <p:sp>
        <p:nvSpPr>
          <p:cNvPr id="10" name="Rectangular Callout 9"/>
          <p:cNvSpPr/>
          <p:nvPr/>
        </p:nvSpPr>
        <p:spPr>
          <a:xfrm>
            <a:off x="511175" y="693242"/>
            <a:ext cx="5440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6240015" y="693242"/>
            <a:ext cx="5424937"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62000" y="985840"/>
            <a:ext cx="4973961" cy="1143000"/>
          </a:xfrm>
        </p:spPr>
        <p:txBody>
          <a:bodyPr/>
          <a:lstStyle/>
          <a:p>
            <a:pPr algn="ctr"/>
            <a:r>
              <a:rPr lang="en-GB" sz="4800" b="0" dirty="0">
                <a:solidFill>
                  <a:schemeClr val="bg2"/>
                </a:solidFill>
              </a:rPr>
              <a:t>Questions</a:t>
            </a:r>
          </a:p>
        </p:txBody>
      </p:sp>
      <p:sp>
        <p:nvSpPr>
          <p:cNvPr id="9" name="Title 1"/>
          <p:cNvSpPr txBox="1">
            <a:spLocks/>
          </p:cNvSpPr>
          <p:nvPr/>
        </p:nvSpPr>
        <p:spPr bwMode="auto">
          <a:xfrm>
            <a:off x="6456040" y="980728"/>
            <a:ext cx="50501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4310" y="5085366"/>
            <a:ext cx="987716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prstClr val="white"/>
                </a:solidFill>
                <a:effectLst/>
                <a:uLnTx/>
                <a:uFillTx/>
                <a:latin typeface="Arial"/>
                <a:ea typeface="+mn-ea"/>
                <a:cs typeface="Arial"/>
              </a:rPr>
              <a:t>Feedback</a:t>
            </a:r>
          </a:p>
        </p:txBody>
      </p:sp>
      <p:pic>
        <p:nvPicPr>
          <p:cNvPr id="3" name="Picture 2" descr="Qr code&#10;&#10;Description automatically generated">
            <a:extLst>
              <a:ext uri="{FF2B5EF4-FFF2-40B4-BE49-F238E27FC236}">
                <a16:creationId xmlns:a16="http://schemas.microsoft.com/office/drawing/2014/main" id="{A3A0B6B7-0A24-4F5C-8F73-B9009E75B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1652587"/>
            <a:ext cx="2857500" cy="3552825"/>
          </a:xfrm>
          <a:prstGeom prst="rect">
            <a:avLst/>
          </a:prstGeom>
        </p:spPr>
      </p:pic>
      <p:pic>
        <p:nvPicPr>
          <p:cNvPr id="5" name="Picture 4" descr="A qr code with black squares&#10;&#10;Description automatically generated">
            <a:extLst>
              <a:ext uri="{FF2B5EF4-FFF2-40B4-BE49-F238E27FC236}">
                <a16:creationId xmlns:a16="http://schemas.microsoft.com/office/drawing/2014/main" id="{19DD2666-483D-1522-8DA2-10802B208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336" y="1916832"/>
            <a:ext cx="2371328" cy="2371328"/>
          </a:xfrm>
          <a:prstGeom prst="rect">
            <a:avLst/>
          </a:prstGeom>
        </p:spPr>
      </p:pic>
    </p:spTree>
    <p:extLst>
      <p:ext uri="{BB962C8B-B14F-4D97-AF65-F5344CB8AC3E}">
        <p14:creationId xmlns:p14="http://schemas.microsoft.com/office/powerpoint/2010/main" val="3012526870"/>
      </p:ext>
    </p:extLst>
  </p:cSld>
  <p:clrMapOvr>
    <a:masterClrMapping/>
  </p:clrMapOvr>
</p:sld>
</file>

<file path=ppt/theme/theme1.xml><?xml version="1.0" encoding="utf-8"?>
<a:theme xmlns:a="http://schemas.openxmlformats.org/drawingml/2006/main" name="IFOA PowerPoint template 07">
  <a:themeElements>
    <a:clrScheme name="IFoA Cyan">
      <a:dk1>
        <a:srgbClr val="3F4548"/>
      </a:dk1>
      <a:lt1>
        <a:sysClr val="window" lastClr="FFFFFF"/>
      </a:lt1>
      <a:dk2>
        <a:srgbClr val="002060"/>
      </a:dk2>
      <a:lt2>
        <a:srgbClr val="FFFFFF"/>
      </a:lt2>
      <a:accent1>
        <a:srgbClr val="009CC8"/>
      </a:accent1>
      <a:accent2>
        <a:srgbClr val="113458"/>
      </a:accent2>
      <a:accent3>
        <a:srgbClr val="D9AB16"/>
      </a:accent3>
      <a:accent4>
        <a:srgbClr val="8076CF"/>
      </a:accent4>
      <a:accent5>
        <a:srgbClr val="11B3A2"/>
      </a:accent5>
      <a:accent6>
        <a:srgbClr val="7CB3E1"/>
      </a:accent6>
      <a:hlink>
        <a:srgbClr val="3F4548"/>
      </a:hlink>
      <a:folHlink>
        <a:srgbClr val="3F454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template 16.9 V02.potx [Read-Only]" id="{D15B89E0-329E-46CF-87C1-D4FE644F2BDE}" vid="{93490C56-489D-49C1-82D3-D140E9F029EF}"/>
    </a:ext>
  </a:extLst>
</a:theme>
</file>

<file path=ppt/theme/theme2.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27F987BFFBA14C9895AD0B3E825021" ma:contentTypeVersion="15" ma:contentTypeDescription="Create a new document." ma:contentTypeScope="" ma:versionID="c294103ce7e51919f2f69e621582d5f4">
  <xsd:schema xmlns:xsd="http://www.w3.org/2001/XMLSchema" xmlns:xs="http://www.w3.org/2001/XMLSchema" xmlns:p="http://schemas.microsoft.com/office/2006/metadata/properties" xmlns:ns2="b40ea311-6855-4109-a12b-7b31768e48ce" xmlns:ns3="5a2f27fa-6f31-4bd7-837e-cbe7e60b1847" targetNamespace="http://schemas.microsoft.com/office/2006/metadata/properties" ma:root="true" ma:fieldsID="a3573e5e4e9d95c3fa27b987478b5e3d" ns2:_="" ns3:_="">
    <xsd:import namespace="b40ea311-6855-4109-a12b-7b31768e48ce"/>
    <xsd:import namespace="5a2f27fa-6f31-4bd7-837e-cbe7e60b184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ea311-6855-4109-a12b-7b31768e4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c5664ec-2097-44f6-aef9-a995d752de4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f27fa-6f31-4bd7-837e-cbe7e60b184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5461984-5f2d-43db-93da-dab83ee981ef}" ma:internalName="TaxCatchAll" ma:showField="CatchAllData" ma:web="5a2f27fa-6f31-4bd7-837e-cbe7e60b184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0ea311-6855-4109-a12b-7b31768e48ce">
      <Terms xmlns="http://schemas.microsoft.com/office/infopath/2007/PartnerControls"/>
    </lcf76f155ced4ddcb4097134ff3c332f>
    <TaxCatchAll xmlns="5a2f27fa-6f31-4bd7-837e-cbe7e60b1847" xsi:nil="true"/>
  </documentManagement>
</p:properties>
</file>

<file path=customXml/itemProps1.xml><?xml version="1.0" encoding="utf-8"?>
<ds:datastoreItem xmlns:ds="http://schemas.openxmlformats.org/officeDocument/2006/customXml" ds:itemID="{A6694EE7-E16B-47D4-B2C5-22FA8B9A4D03}">
  <ds:schemaRefs>
    <ds:schemaRef ds:uri="http://schemas.microsoft.com/sharepoint/v3/contenttype/forms"/>
  </ds:schemaRefs>
</ds:datastoreItem>
</file>

<file path=customXml/itemProps2.xml><?xml version="1.0" encoding="utf-8"?>
<ds:datastoreItem xmlns:ds="http://schemas.openxmlformats.org/officeDocument/2006/customXml" ds:itemID="{5FD21386-757C-438B-A822-A53EB7835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ea311-6855-4109-a12b-7b31768e48ce"/>
    <ds:schemaRef ds:uri="5a2f27fa-6f31-4bd7-837e-cbe7e60b18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233107-7371-46A8-9C7C-D3D406DC2E54}">
  <ds:schemaRef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5a2f27fa-6f31-4bd7-837e-cbe7e60b1847"/>
    <ds:schemaRef ds:uri="b40ea311-6855-4109-a12b-7b31768e48ce"/>
  </ds:schemaRefs>
</ds:datastoreItem>
</file>

<file path=docProps/app.xml><?xml version="1.0" encoding="utf-8"?>
<Properties xmlns="http://schemas.openxmlformats.org/officeDocument/2006/extended-properties" xmlns:vt="http://schemas.openxmlformats.org/officeDocument/2006/docPropsVTypes">
  <Template>IFOA PowerPoint template 16.9 V02</Template>
  <TotalTime>0</TotalTime>
  <Words>906</Words>
  <Application>Microsoft Office PowerPoint</Application>
  <PresentationFormat>Widescreen</PresentationFormat>
  <Paragraphs>104</Paragraphs>
  <Slides>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Avenir Next LT Pro Light</vt:lpstr>
      <vt:lpstr>Calibri</vt:lpstr>
      <vt:lpstr>proxima-nova</vt:lpstr>
      <vt:lpstr>Times New Roman</vt:lpstr>
      <vt:lpstr>IFOA PowerPoint template 07</vt:lpstr>
      <vt:lpstr>IFOA PowerPoint template 16.9</vt:lpstr>
      <vt:lpstr>Scheme Actuaries, Climate Change and the Risk Alert – how can we accelerate good practice?</vt:lpstr>
      <vt:lpstr>Background</vt:lpstr>
      <vt:lpstr>Why is it important you are professionally conversant in this space? </vt:lpstr>
      <vt:lpstr>You do not need to be ‘in Sustainability’ for two risk alerts to be relevant to you</vt:lpstr>
      <vt:lpstr>Using Scenarios is a great way of exploring possible outcomes</vt:lpstr>
      <vt:lpstr>Further Reading and CPD</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Jemma Smith</dc:creator>
  <cp:lastModifiedBy>Jemma Smith</cp:lastModifiedBy>
  <cp:revision>2</cp:revision>
  <dcterms:created xsi:type="dcterms:W3CDTF">2024-09-09T07:36:55Z</dcterms:created>
  <dcterms:modified xsi:type="dcterms:W3CDTF">2024-10-08T14:25:52Z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0x0101003427F987BFFBA14C9895AD0B3E825021</vt:lpwstr>
  </property>
  <property fmtid="{D5CDD505-2E9C-101B-9397-08002B2CF9AE}" pid="3" name="MediaServiceImageTags">
    <vt:lpwstr/>
  </property>
</Properties>
</file>