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25"/>
  </p:notesMasterIdLst>
  <p:sldIdLst>
    <p:sldId id="442" r:id="rId3"/>
    <p:sldId id="426" r:id="rId4"/>
    <p:sldId id="434" r:id="rId5"/>
    <p:sldId id="413" r:id="rId6"/>
    <p:sldId id="428" r:id="rId7"/>
    <p:sldId id="429" r:id="rId8"/>
    <p:sldId id="430" r:id="rId9"/>
    <p:sldId id="425" r:id="rId10"/>
    <p:sldId id="435" r:id="rId11"/>
    <p:sldId id="258" r:id="rId12"/>
    <p:sldId id="423" r:id="rId13"/>
    <p:sldId id="432" r:id="rId14"/>
    <p:sldId id="433" r:id="rId15"/>
    <p:sldId id="424" r:id="rId16"/>
    <p:sldId id="440" r:id="rId17"/>
    <p:sldId id="263" r:id="rId18"/>
    <p:sldId id="438" r:id="rId19"/>
    <p:sldId id="419" r:id="rId20"/>
    <p:sldId id="436" r:id="rId21"/>
    <p:sldId id="427" r:id="rId22"/>
    <p:sldId id="441" r:id="rId23"/>
    <p:sldId id="443" r:id="rId24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B105E8-2EEA-2917-37D9-22AF6A2E957E}" name="Mok, Kirstie" initials="KM" userId="S::kirstiemok@deloitte.co.uk::82ea8972-ef44-4ff7-af75-ab086ef5db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548"/>
    <a:srgbClr val="009CC8"/>
    <a:srgbClr val="4096B8"/>
    <a:srgbClr val="113458"/>
    <a:srgbClr val="0E2841"/>
    <a:srgbClr val="4A5E71"/>
    <a:srgbClr val="EE741D"/>
    <a:srgbClr val="D9AB16"/>
    <a:srgbClr val="DCDDD9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3" autoAdjust="0"/>
    <p:restoredTop sz="96247" autoAdjust="0"/>
  </p:normalViewPr>
  <p:slideViewPr>
    <p:cSldViewPr showGuides="1">
      <p:cViewPr varScale="1">
        <p:scale>
          <a:sx n="104" d="100"/>
          <a:sy n="104" d="100"/>
        </p:scale>
        <p:origin x="1470" y="108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4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MRiskreportingWP2\IFOA%20WP%20Transition%20Planning%20-%20overview%20upd%20PJMK%20250924%20-%20final%20sample%20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MRiskreportingWP2\IFOA%20WP%20Transition%20Planning%20-%20overview%20upd%20PJMK%20250924%20-%20final%20sample%20data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MRiskreportingWP2\IFOA%20WP%20Transition%20Planning%20-%20overview%20upd%20PJMK%20250924%20-%20final%20sample%20data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RMRiskreportingWP2\IFOA%20WP%20Transition%20Planning%20-%20overview%20upd%20PJMK%20250924%20-%20final%20sample%20data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1'!$B$41</c:f>
              <c:strCache>
                <c:ptCount val="1"/>
                <c:pt idx="0">
                  <c:v>%Transition Plan</c:v>
                </c:pt>
              </c:strCache>
            </c:strRef>
          </c:tx>
          <c:spPr>
            <a:solidFill>
              <a:srgbClr val="113458"/>
            </a:solidFill>
            <a:ln>
              <a:noFill/>
            </a:ln>
            <a:effectLst/>
          </c:spPr>
          <c:invertIfNegative val="0"/>
          <c:cat>
            <c:strRef>
              <c:f>'Diagram 1'!$A$42:$A$45</c:f>
              <c:strCache>
                <c:ptCount val="4"/>
                <c:pt idx="0">
                  <c:v>Food</c:v>
                </c:pt>
                <c:pt idx="1">
                  <c:v>Mining</c:v>
                </c:pt>
                <c:pt idx="2">
                  <c:v>Oil and Gas</c:v>
                </c:pt>
                <c:pt idx="3">
                  <c:v>Utilities</c:v>
                </c:pt>
              </c:strCache>
            </c:strRef>
          </c:cat>
          <c:val>
            <c:numRef>
              <c:f>'Diagram 1'!$B$42:$B$45</c:f>
              <c:numCache>
                <c:formatCode>0%</c:formatCode>
                <c:ptCount val="4"/>
                <c:pt idx="0">
                  <c:v>9.6153846153846159E-2</c:v>
                </c:pt>
                <c:pt idx="1">
                  <c:v>0.63636363636363635</c:v>
                </c:pt>
                <c:pt idx="2">
                  <c:v>0.32</c:v>
                </c:pt>
                <c:pt idx="3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47BC-8E23-53B004EA8110}"/>
            </c:ext>
          </c:extLst>
        </c:ser>
        <c:ser>
          <c:idx val="1"/>
          <c:order val="1"/>
          <c:tx>
            <c:strRef>
              <c:f>'Diagram 1'!$C$41</c:f>
              <c:strCache>
                <c:ptCount val="1"/>
                <c:pt idx="0">
                  <c:v>%CDP Score</c:v>
                </c:pt>
              </c:strCache>
            </c:strRef>
          </c:tx>
          <c:spPr>
            <a:solidFill>
              <a:srgbClr val="D9AB16"/>
            </a:solidFill>
            <a:ln>
              <a:noFill/>
            </a:ln>
            <a:effectLst/>
          </c:spPr>
          <c:invertIfNegative val="0"/>
          <c:cat>
            <c:strRef>
              <c:f>'Diagram 1'!$A$42:$A$45</c:f>
              <c:strCache>
                <c:ptCount val="4"/>
                <c:pt idx="0">
                  <c:v>Food</c:v>
                </c:pt>
                <c:pt idx="1">
                  <c:v>Mining</c:v>
                </c:pt>
                <c:pt idx="2">
                  <c:v>Oil and Gas</c:v>
                </c:pt>
                <c:pt idx="3">
                  <c:v>Utilities</c:v>
                </c:pt>
              </c:strCache>
            </c:strRef>
          </c:cat>
          <c:val>
            <c:numRef>
              <c:f>'Diagram 1'!$C$42:$C$45</c:f>
              <c:numCache>
                <c:formatCode>0%</c:formatCode>
                <c:ptCount val="4"/>
                <c:pt idx="0">
                  <c:v>0.58846153846153848</c:v>
                </c:pt>
                <c:pt idx="1">
                  <c:v>0.60909090909090913</c:v>
                </c:pt>
                <c:pt idx="2">
                  <c:v>0.54</c:v>
                </c:pt>
                <c:pt idx="3">
                  <c:v>0.59411764705882353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C-47BC-8E23-53B004EA8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777151"/>
        <c:axId val="1549775711"/>
      </c:barChart>
      <c:catAx>
        <c:axId val="154977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775711"/>
        <c:crosses val="autoZero"/>
        <c:auto val="1"/>
        <c:lblAlgn val="ctr"/>
        <c:lblOffset val="100"/>
        <c:noMultiLvlLbl val="0"/>
      </c:catAx>
      <c:valAx>
        <c:axId val="154977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77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1'!$B$1</c:f>
              <c:strCache>
                <c:ptCount val="1"/>
                <c:pt idx="0">
                  <c:v>%Transition Plan</c:v>
                </c:pt>
              </c:strCache>
            </c:strRef>
          </c:tx>
          <c:spPr>
            <a:solidFill>
              <a:srgbClr val="113458"/>
            </a:solidFill>
            <a:ln>
              <a:noFill/>
            </a:ln>
            <a:effectLst/>
          </c:spPr>
          <c:invertIfNegative val="0"/>
          <c:cat>
            <c:strRef>
              <c:f>'Diagram 1'!$A$2:$A$5</c:f>
              <c:strCache>
                <c:ptCount val="4"/>
                <c:pt idx="0">
                  <c:v>Asset managers</c:v>
                </c:pt>
                <c:pt idx="1">
                  <c:v>Banks</c:v>
                </c:pt>
                <c:pt idx="2">
                  <c:v>Insurers</c:v>
                </c:pt>
                <c:pt idx="3">
                  <c:v>Pension Funds</c:v>
                </c:pt>
              </c:strCache>
            </c:strRef>
          </c:cat>
          <c:val>
            <c:numRef>
              <c:f>'Diagram 1'!$B$2:$B$5</c:f>
              <c:numCache>
                <c:formatCode>0%</c:formatCode>
                <c:ptCount val="4"/>
                <c:pt idx="0">
                  <c:v>0.22222222222222221</c:v>
                </c:pt>
                <c:pt idx="1">
                  <c:v>0.18055555555555555</c:v>
                </c:pt>
                <c:pt idx="2">
                  <c:v>0.22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6-4951-9EA6-B743AA35C69E}"/>
            </c:ext>
          </c:extLst>
        </c:ser>
        <c:ser>
          <c:idx val="1"/>
          <c:order val="1"/>
          <c:tx>
            <c:strRef>
              <c:f>'Diagram 1'!$C$1</c:f>
              <c:strCache>
                <c:ptCount val="1"/>
                <c:pt idx="0">
                  <c:v>%CDP Score</c:v>
                </c:pt>
              </c:strCache>
            </c:strRef>
          </c:tx>
          <c:spPr>
            <a:solidFill>
              <a:srgbClr val="D9AB16"/>
            </a:solidFill>
            <a:ln>
              <a:noFill/>
            </a:ln>
            <a:effectLst/>
          </c:spPr>
          <c:invertIfNegative val="0"/>
          <c:cat>
            <c:strRef>
              <c:f>'Diagram 1'!$A$2:$A$5</c:f>
              <c:strCache>
                <c:ptCount val="4"/>
                <c:pt idx="0">
                  <c:v>Asset managers</c:v>
                </c:pt>
                <c:pt idx="1">
                  <c:v>Banks</c:v>
                </c:pt>
                <c:pt idx="2">
                  <c:v>Insurers</c:v>
                </c:pt>
                <c:pt idx="3">
                  <c:v>Pension Funds</c:v>
                </c:pt>
              </c:strCache>
            </c:strRef>
          </c:cat>
          <c:val>
            <c:numRef>
              <c:f>'Diagram 1'!$C$2:$C$5</c:f>
              <c:numCache>
                <c:formatCode>0%</c:formatCode>
                <c:ptCount val="4"/>
                <c:pt idx="0">
                  <c:v>0.46666666666666667</c:v>
                </c:pt>
                <c:pt idx="1">
                  <c:v>0.42222222222222222</c:v>
                </c:pt>
                <c:pt idx="2">
                  <c:v>0.54642857142857149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6-4951-9EA6-B743AA35C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2438863"/>
        <c:axId val="1502436463"/>
      </c:barChart>
      <c:catAx>
        <c:axId val="150243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36463"/>
        <c:crosses val="autoZero"/>
        <c:auto val="1"/>
        <c:lblAlgn val="ctr"/>
        <c:lblOffset val="100"/>
        <c:noMultiLvlLbl val="0"/>
      </c:catAx>
      <c:valAx>
        <c:axId val="150243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3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2'!$B$30</c:f>
              <c:strCache>
                <c:ptCount val="1"/>
                <c:pt idx="0">
                  <c:v>%CDP score</c:v>
                </c:pt>
              </c:strCache>
            </c:strRef>
          </c:tx>
          <c:spPr>
            <a:solidFill>
              <a:srgbClr val="113458"/>
            </a:solidFill>
            <a:ln>
              <a:noFill/>
            </a:ln>
            <a:effectLst/>
          </c:spPr>
          <c:invertIfNegative val="0"/>
          <c:cat>
            <c:strRef>
              <c:f>'Diagram 2'!$A$31:$A$33</c:f>
              <c:strCache>
                <c:ptCount val="3"/>
                <c:pt idx="0">
                  <c:v>UK</c:v>
                </c:pt>
                <c:pt idx="1">
                  <c:v>Europe</c:v>
                </c:pt>
                <c:pt idx="2">
                  <c:v>ROW</c:v>
                </c:pt>
              </c:strCache>
            </c:strRef>
          </c:cat>
          <c:val>
            <c:numRef>
              <c:f>'Diagram 2'!$B$31:$B$33</c:f>
              <c:numCache>
                <c:formatCode>0%</c:formatCode>
                <c:ptCount val="3"/>
                <c:pt idx="0">
                  <c:v>0.6875</c:v>
                </c:pt>
                <c:pt idx="1">
                  <c:v>0.72380952380952379</c:v>
                </c:pt>
                <c:pt idx="2">
                  <c:v>0.49583333333333329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F-41E2-B91C-9F123CD25354}"/>
            </c:ext>
          </c:extLst>
        </c:ser>
        <c:ser>
          <c:idx val="1"/>
          <c:order val="1"/>
          <c:tx>
            <c:strRef>
              <c:f>'Diagram 2'!$C$30</c:f>
              <c:strCache>
                <c:ptCount val="1"/>
                <c:pt idx="0">
                  <c:v>%Transition plan</c:v>
                </c:pt>
              </c:strCache>
            </c:strRef>
          </c:tx>
          <c:spPr>
            <a:solidFill>
              <a:srgbClr val="D9AB16"/>
            </a:solidFill>
            <a:ln>
              <a:noFill/>
            </a:ln>
            <a:effectLst/>
          </c:spPr>
          <c:invertIfNegative val="0"/>
          <c:cat>
            <c:strRef>
              <c:f>'Diagram 2'!$A$31:$A$33</c:f>
              <c:strCache>
                <c:ptCount val="3"/>
                <c:pt idx="0">
                  <c:v>UK</c:v>
                </c:pt>
                <c:pt idx="1">
                  <c:v>Europe</c:v>
                </c:pt>
                <c:pt idx="2">
                  <c:v>ROW</c:v>
                </c:pt>
              </c:strCache>
            </c:strRef>
          </c:cat>
          <c:val>
            <c:numRef>
              <c:f>'Diagram 2'!$C$31:$C$33</c:f>
              <c:numCache>
                <c:formatCode>0%</c:formatCode>
                <c:ptCount val="3"/>
                <c:pt idx="0">
                  <c:v>0.8125</c:v>
                </c:pt>
                <c:pt idx="1">
                  <c:v>0.54761904761904767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F-41E2-B91C-9F123CD25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527455"/>
        <c:axId val="1536526495"/>
      </c:barChart>
      <c:catAx>
        <c:axId val="153652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26495"/>
        <c:crosses val="autoZero"/>
        <c:auto val="1"/>
        <c:lblAlgn val="ctr"/>
        <c:lblOffset val="100"/>
        <c:noMultiLvlLbl val="0"/>
      </c:catAx>
      <c:valAx>
        <c:axId val="153652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52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'Diagram 2'!$B$1</c:f>
              <c:strCache>
                <c:ptCount val="1"/>
                <c:pt idx="0">
                  <c:v>%CDP score</c:v>
                </c:pt>
              </c:strCache>
            </c:strRef>
          </c:tx>
          <c:spPr>
            <a:solidFill>
              <a:srgbClr val="113458"/>
            </a:solidFill>
            <a:ln>
              <a:noFill/>
            </a:ln>
            <a:effectLst/>
          </c:spPr>
          <c:invertIfNegative val="0"/>
          <c:cat>
            <c:strRef>
              <c:f>'Diagram 2'!$A$2:$A$4</c:f>
              <c:strCache>
                <c:ptCount val="3"/>
                <c:pt idx="0">
                  <c:v>UK</c:v>
                </c:pt>
                <c:pt idx="1">
                  <c:v>Europe</c:v>
                </c:pt>
                <c:pt idx="2">
                  <c:v>ROW</c:v>
                </c:pt>
              </c:strCache>
            </c:strRef>
          </c:cat>
          <c:val>
            <c:numRef>
              <c:f>'Diagram 2'!$B$2:$B$4</c:f>
              <c:numCache>
                <c:formatCode>0%</c:formatCode>
                <c:ptCount val="3"/>
                <c:pt idx="0">
                  <c:v>0.66249999999999998</c:v>
                </c:pt>
                <c:pt idx="1">
                  <c:v>0.57857142857142851</c:v>
                </c:pt>
                <c:pt idx="2">
                  <c:v>0.41764705882352943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9-4C57-871C-112F15CDA30D}"/>
            </c:ext>
          </c:extLst>
        </c:ser>
        <c:ser>
          <c:idx val="1"/>
          <c:order val="1"/>
          <c:tx>
            <c:strRef>
              <c:f>'Diagram 2'!$C$1</c:f>
              <c:strCache>
                <c:ptCount val="1"/>
                <c:pt idx="0">
                  <c:v>%Transition plan</c:v>
                </c:pt>
              </c:strCache>
            </c:strRef>
          </c:tx>
          <c:spPr>
            <a:solidFill>
              <a:srgbClr val="D9AB16"/>
            </a:solidFill>
            <a:ln>
              <a:noFill/>
            </a:ln>
            <a:effectLst/>
          </c:spPr>
          <c:invertIfNegative val="0"/>
          <c:cat>
            <c:strRef>
              <c:f>'Diagram 2'!$A$2:$A$4</c:f>
              <c:strCache>
                <c:ptCount val="3"/>
                <c:pt idx="0">
                  <c:v>UK</c:v>
                </c:pt>
                <c:pt idx="1">
                  <c:v>Europe</c:v>
                </c:pt>
                <c:pt idx="2">
                  <c:v>ROW</c:v>
                </c:pt>
              </c:strCache>
            </c:strRef>
          </c:cat>
          <c:val>
            <c:numRef>
              <c:f>'Diagram 2'!$C$2:$C$4</c:f>
              <c:numCache>
                <c:formatCode>0%</c:formatCode>
                <c:ptCount val="3"/>
                <c:pt idx="0">
                  <c:v>0.6875</c:v>
                </c:pt>
                <c:pt idx="1">
                  <c:v>0.35714285714285715</c:v>
                </c:pt>
                <c:pt idx="2">
                  <c:v>6.8627450980392163E-2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9-4C57-871C-112F15CDA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629904"/>
        <c:axId val="1405634704"/>
      </c:barChart>
      <c:catAx>
        <c:axId val="140562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634704"/>
        <c:crosses val="autoZero"/>
        <c:auto val="1"/>
        <c:lblAlgn val="ctr"/>
        <c:lblOffset val="100"/>
        <c:noMultiLvlLbl val="0"/>
      </c:catAx>
      <c:valAx>
        <c:axId val="140563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62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urveymonkey.com/r/IFoA_TCFD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surveymonkey.com/r/IFoA_TCFD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2A8F2-1851-4C2D-A0FB-0F527799AC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8113F8-1636-468F-BADC-8D8E6DDD85ED}">
      <dgm:prSet phldrT="[Text]"/>
      <dgm:spPr>
        <a:solidFill>
          <a:srgbClr val="113458"/>
        </a:solidFill>
      </dgm:spPr>
      <dgm:t>
        <a:bodyPr/>
        <a:lstStyle/>
        <a:p>
          <a:r>
            <a:rPr lang="en-GB" dirty="0"/>
            <a:t>Focuses on the four TCFD themes with 10 questions on each of the below:</a:t>
          </a:r>
        </a:p>
      </dgm:t>
    </dgm:pt>
    <dgm:pt modelId="{1A4C4E83-783C-4F0E-B71A-998F11402C21}" type="parTrans" cxnId="{D849A87C-A285-49A2-AA16-A1180E489A4A}">
      <dgm:prSet/>
      <dgm:spPr/>
      <dgm:t>
        <a:bodyPr/>
        <a:lstStyle/>
        <a:p>
          <a:endParaRPr lang="en-GB"/>
        </a:p>
      </dgm:t>
    </dgm:pt>
    <dgm:pt modelId="{2DCE6FF8-88AD-48BF-A698-81D8729ED9F1}" type="sibTrans" cxnId="{D849A87C-A285-49A2-AA16-A1180E489A4A}">
      <dgm:prSet/>
      <dgm:spPr/>
      <dgm:t>
        <a:bodyPr/>
        <a:lstStyle/>
        <a:p>
          <a:endParaRPr lang="en-GB"/>
        </a:p>
      </dgm:t>
    </dgm:pt>
    <dgm:pt modelId="{E5A6E318-4A8F-4EAA-9A08-4118BE57B6E3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Governance</a:t>
          </a:r>
        </a:p>
      </dgm:t>
    </dgm:pt>
    <dgm:pt modelId="{BB5C7668-2F08-44CA-BAAE-0A55FF7DDB59}" type="parTrans" cxnId="{4B8CA496-92B8-4C91-A48A-9BD10D0853A8}">
      <dgm:prSet/>
      <dgm:spPr/>
      <dgm:t>
        <a:bodyPr/>
        <a:lstStyle/>
        <a:p>
          <a:endParaRPr lang="en-GB"/>
        </a:p>
      </dgm:t>
    </dgm:pt>
    <dgm:pt modelId="{4C77A8FF-A326-46D7-AA1F-FE84341B74A7}" type="sibTrans" cxnId="{4B8CA496-92B8-4C91-A48A-9BD10D0853A8}">
      <dgm:prSet/>
      <dgm:spPr/>
      <dgm:t>
        <a:bodyPr/>
        <a:lstStyle/>
        <a:p>
          <a:endParaRPr lang="en-GB"/>
        </a:p>
      </dgm:t>
    </dgm:pt>
    <dgm:pt modelId="{B090DCDE-A2C1-471F-9452-AA23C923E422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Strategy</a:t>
          </a:r>
        </a:p>
      </dgm:t>
    </dgm:pt>
    <dgm:pt modelId="{10B4BD4C-6264-4158-94D2-5430444359DB}" type="parTrans" cxnId="{9724F3AE-E58B-4CDE-A139-AC8557AFADA1}">
      <dgm:prSet/>
      <dgm:spPr/>
      <dgm:t>
        <a:bodyPr/>
        <a:lstStyle/>
        <a:p>
          <a:endParaRPr lang="en-GB"/>
        </a:p>
      </dgm:t>
    </dgm:pt>
    <dgm:pt modelId="{2A0F3AAA-7E6F-4D69-A7CD-9009EDAC2154}" type="sibTrans" cxnId="{9724F3AE-E58B-4CDE-A139-AC8557AFADA1}">
      <dgm:prSet/>
      <dgm:spPr/>
      <dgm:t>
        <a:bodyPr/>
        <a:lstStyle/>
        <a:p>
          <a:endParaRPr lang="en-GB"/>
        </a:p>
      </dgm:t>
    </dgm:pt>
    <dgm:pt modelId="{AE2B31D0-B06C-4BD8-B386-56E58B02B5E7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Risk Management</a:t>
          </a:r>
        </a:p>
      </dgm:t>
    </dgm:pt>
    <dgm:pt modelId="{F5ABDE7B-8AB4-4894-A565-1CBC737B7770}" type="parTrans" cxnId="{B7919FD5-B747-47ED-8347-84903BF10432}">
      <dgm:prSet/>
      <dgm:spPr/>
      <dgm:t>
        <a:bodyPr/>
        <a:lstStyle/>
        <a:p>
          <a:endParaRPr lang="en-GB"/>
        </a:p>
      </dgm:t>
    </dgm:pt>
    <dgm:pt modelId="{824BEE62-3A92-42A7-A4E7-D945046BCEB3}" type="sibTrans" cxnId="{B7919FD5-B747-47ED-8347-84903BF10432}">
      <dgm:prSet/>
      <dgm:spPr/>
      <dgm:t>
        <a:bodyPr/>
        <a:lstStyle/>
        <a:p>
          <a:endParaRPr lang="en-GB"/>
        </a:p>
      </dgm:t>
    </dgm:pt>
    <dgm:pt modelId="{775A1299-046B-4423-ACF0-D601CBEC509F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Metrics and Targets</a:t>
          </a:r>
        </a:p>
      </dgm:t>
    </dgm:pt>
    <dgm:pt modelId="{00EE8E55-F87C-4D67-9B32-2F11003B481F}" type="parTrans" cxnId="{5948B3E9-406B-455E-A9BD-78398B812E22}">
      <dgm:prSet/>
      <dgm:spPr/>
      <dgm:t>
        <a:bodyPr/>
        <a:lstStyle/>
        <a:p>
          <a:endParaRPr lang="en-GB"/>
        </a:p>
      </dgm:t>
    </dgm:pt>
    <dgm:pt modelId="{143F2E27-8B58-41DC-80D1-CABB1608E311}" type="sibTrans" cxnId="{5948B3E9-406B-455E-A9BD-78398B812E22}">
      <dgm:prSet/>
      <dgm:spPr/>
      <dgm:t>
        <a:bodyPr/>
        <a:lstStyle/>
        <a:p>
          <a:endParaRPr lang="en-GB"/>
        </a:p>
      </dgm:t>
    </dgm:pt>
    <dgm:pt modelId="{FAB1BD07-D6E9-43BD-9840-54AF39976C40}">
      <dgm:prSet/>
      <dgm:spPr>
        <a:solidFill>
          <a:srgbClr val="113458"/>
        </a:solidFill>
      </dgm:spPr>
      <dgm:t>
        <a:bodyPr/>
        <a:lstStyle/>
        <a:p>
          <a:r>
            <a:rPr lang="en-GB" b="0" i="0" dirty="0"/>
            <a:t>Our intention</a:t>
          </a:r>
          <a:endParaRPr lang="en-GB" b="0" dirty="0"/>
        </a:p>
      </dgm:t>
    </dgm:pt>
    <dgm:pt modelId="{CBA33217-B3AE-418E-B19A-F7D97CB5218C}" type="parTrans" cxnId="{693927A3-CD3A-4FEC-93A1-A092EF19AAD1}">
      <dgm:prSet/>
      <dgm:spPr/>
      <dgm:t>
        <a:bodyPr/>
        <a:lstStyle/>
        <a:p>
          <a:endParaRPr lang="en-GB"/>
        </a:p>
      </dgm:t>
    </dgm:pt>
    <dgm:pt modelId="{AEAFA211-C059-43E6-8999-4EC43CDA0E6F}" type="sibTrans" cxnId="{693927A3-CD3A-4FEC-93A1-A092EF19AAD1}">
      <dgm:prSet/>
      <dgm:spPr/>
      <dgm:t>
        <a:bodyPr/>
        <a:lstStyle/>
        <a:p>
          <a:endParaRPr lang="en-GB"/>
        </a:p>
      </dgm:t>
    </dgm:pt>
    <dgm:pt modelId="{5830E529-4831-4AF3-9303-15507D9EA5B0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b="0" i="0" dirty="0"/>
            <a:t>Collate and analyse</a:t>
          </a:r>
          <a:endParaRPr lang="en-GB" sz="1800" b="0" dirty="0"/>
        </a:p>
      </dgm:t>
    </dgm:pt>
    <dgm:pt modelId="{C39D8A94-ECA4-4D31-9FCC-051AF3047C35}" type="parTrans" cxnId="{C82A0B7C-0C40-4A3B-A128-5766BF886569}">
      <dgm:prSet/>
      <dgm:spPr/>
      <dgm:t>
        <a:bodyPr/>
        <a:lstStyle/>
        <a:p>
          <a:endParaRPr lang="en-GB"/>
        </a:p>
      </dgm:t>
    </dgm:pt>
    <dgm:pt modelId="{FCD05F67-7FE1-4734-B449-994E765267E6}" type="sibTrans" cxnId="{C82A0B7C-0C40-4A3B-A128-5766BF886569}">
      <dgm:prSet/>
      <dgm:spPr/>
      <dgm:t>
        <a:bodyPr/>
        <a:lstStyle/>
        <a:p>
          <a:endParaRPr lang="en-GB"/>
        </a:p>
      </dgm:t>
    </dgm:pt>
    <dgm:pt modelId="{193955B9-17A4-48C1-9E75-30008110ADC5}">
      <dgm:prSet/>
      <dgm:spPr>
        <a:solidFill>
          <a:srgbClr val="113458"/>
        </a:solidFill>
      </dgm:spPr>
      <dgm:t>
        <a:bodyPr/>
        <a:lstStyle/>
        <a:p>
          <a:r>
            <a:rPr lang="en-GB" dirty="0"/>
            <a:t>The Survey is now live</a:t>
          </a:r>
        </a:p>
      </dgm:t>
    </dgm:pt>
    <dgm:pt modelId="{FD790A78-4697-45ED-B50D-2B290F5ED85A}" type="parTrans" cxnId="{8704A22C-F44F-4761-89CD-FB86316E6140}">
      <dgm:prSet/>
      <dgm:spPr/>
      <dgm:t>
        <a:bodyPr/>
        <a:lstStyle/>
        <a:p>
          <a:endParaRPr lang="en-GB"/>
        </a:p>
      </dgm:t>
    </dgm:pt>
    <dgm:pt modelId="{EEB33B85-9A40-4E5E-93C5-47CBE72D89A5}" type="sibTrans" cxnId="{8704A22C-F44F-4761-89CD-FB86316E6140}">
      <dgm:prSet/>
      <dgm:spPr/>
      <dgm:t>
        <a:bodyPr/>
        <a:lstStyle/>
        <a:p>
          <a:endParaRPr lang="en-GB"/>
        </a:p>
      </dgm:t>
    </dgm:pt>
    <dgm:pt modelId="{0205D302-9E01-4B96-A139-3F2B635ADE15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>
              <a:hlinkClick xmlns:r="http://schemas.openxmlformats.org/officeDocument/2006/relationships" r:id="rId1"/>
            </a:rPr>
            <a:t>https://www.surveymonkey.com/r/IFoA_TCFD</a:t>
          </a:r>
          <a:endParaRPr lang="en-GB" sz="1800" dirty="0"/>
        </a:p>
      </dgm:t>
    </dgm:pt>
    <dgm:pt modelId="{052B48AB-B909-4C5A-BC30-944C0C466E93}" type="parTrans" cxnId="{2F0561E4-BC60-4D66-A3A1-26656FEE57ED}">
      <dgm:prSet/>
      <dgm:spPr/>
      <dgm:t>
        <a:bodyPr/>
        <a:lstStyle/>
        <a:p>
          <a:endParaRPr lang="en-GB"/>
        </a:p>
      </dgm:t>
    </dgm:pt>
    <dgm:pt modelId="{20812EA9-9C9B-4441-B053-B3DF68682E64}" type="sibTrans" cxnId="{2F0561E4-BC60-4D66-A3A1-26656FEE57ED}">
      <dgm:prSet/>
      <dgm:spPr/>
      <dgm:t>
        <a:bodyPr/>
        <a:lstStyle/>
        <a:p>
          <a:endParaRPr lang="en-GB"/>
        </a:p>
      </dgm:t>
    </dgm:pt>
    <dgm:pt modelId="{27831BE9-0499-4FA2-B5DB-DFD19B017CD6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Upcoming IFoA Newsletter </a:t>
          </a:r>
          <a:r>
            <a:rPr lang="en-GB" sz="1800" i="1" dirty="0"/>
            <a:t>(date to be confirmed)</a:t>
          </a:r>
        </a:p>
      </dgm:t>
    </dgm:pt>
    <dgm:pt modelId="{7BCEBFB5-3232-44F9-AEDD-230AE6D9CD66}" type="parTrans" cxnId="{7C763C8F-2BBE-4E91-B32E-DEC982708EE4}">
      <dgm:prSet/>
      <dgm:spPr/>
      <dgm:t>
        <a:bodyPr/>
        <a:lstStyle/>
        <a:p>
          <a:endParaRPr lang="en-GB"/>
        </a:p>
      </dgm:t>
    </dgm:pt>
    <dgm:pt modelId="{05F5CD5F-E3D0-42C3-95F3-9A9C06BF56B5}" type="sibTrans" cxnId="{7C763C8F-2BBE-4E91-B32E-DEC982708EE4}">
      <dgm:prSet/>
      <dgm:spPr/>
      <dgm:t>
        <a:bodyPr/>
        <a:lstStyle/>
        <a:p>
          <a:endParaRPr lang="en-GB"/>
        </a:p>
      </dgm:t>
    </dgm:pt>
    <dgm:pt modelId="{4C67C58D-8186-4836-8DAE-EB7092FFB2B2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b="0" i="0" dirty="0"/>
            <a:t>Update on the progress and create alignment</a:t>
          </a:r>
          <a:endParaRPr lang="en-GB" sz="1800" b="0" dirty="0"/>
        </a:p>
      </dgm:t>
    </dgm:pt>
    <dgm:pt modelId="{36EFBAD5-61B1-4E33-9043-A3CDC03E2EEC}" type="parTrans" cxnId="{C927A6D6-4E57-46B7-A1DB-0CEE0FF6E5A9}">
      <dgm:prSet/>
      <dgm:spPr/>
      <dgm:t>
        <a:bodyPr/>
        <a:lstStyle/>
        <a:p>
          <a:endParaRPr lang="en-GB"/>
        </a:p>
      </dgm:t>
    </dgm:pt>
    <dgm:pt modelId="{D5586FEE-108E-47C2-86BD-1E6ADC4B09A4}" type="sibTrans" cxnId="{C927A6D6-4E57-46B7-A1DB-0CEE0FF6E5A9}">
      <dgm:prSet/>
      <dgm:spPr/>
      <dgm:t>
        <a:bodyPr/>
        <a:lstStyle/>
        <a:p>
          <a:endParaRPr lang="en-GB"/>
        </a:p>
      </dgm:t>
    </dgm:pt>
    <dgm:pt modelId="{D3CB4BC7-25B8-4B0F-88B6-C0D82962FF72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b="0" strike="noStrike" dirty="0"/>
            <a:t>Highlight instances of good practices</a:t>
          </a:r>
        </a:p>
      </dgm:t>
    </dgm:pt>
    <dgm:pt modelId="{6B9F9DB1-09D7-4DD7-B106-5044B7DC597A}" type="parTrans" cxnId="{58A3D15D-5521-4088-B343-23E38B0F853C}">
      <dgm:prSet/>
      <dgm:spPr/>
      <dgm:t>
        <a:bodyPr/>
        <a:lstStyle/>
        <a:p>
          <a:endParaRPr lang="en-GB"/>
        </a:p>
      </dgm:t>
    </dgm:pt>
    <dgm:pt modelId="{B1DBE0C5-6BAF-4E60-B933-BBA0EA767319}" type="sibTrans" cxnId="{58A3D15D-5521-4088-B343-23E38B0F853C}">
      <dgm:prSet/>
      <dgm:spPr/>
      <dgm:t>
        <a:bodyPr/>
        <a:lstStyle/>
        <a:p>
          <a:endParaRPr lang="en-GB"/>
        </a:p>
      </dgm:t>
    </dgm:pt>
    <dgm:pt modelId="{65430C6E-E5F2-4907-95EA-45876769D5E2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WP members’  LinkedIn</a:t>
          </a:r>
        </a:p>
      </dgm:t>
    </dgm:pt>
    <dgm:pt modelId="{EBCC818B-4FC6-4828-BD54-3D962027B914}" type="sibTrans" cxnId="{402D8067-D686-4B49-9403-F3B2121CAE57}">
      <dgm:prSet/>
      <dgm:spPr/>
      <dgm:t>
        <a:bodyPr/>
        <a:lstStyle/>
        <a:p>
          <a:endParaRPr lang="en-GB"/>
        </a:p>
      </dgm:t>
    </dgm:pt>
    <dgm:pt modelId="{75750135-A4DD-4D52-B295-DABAFD3B4BE5}" type="parTrans" cxnId="{402D8067-D686-4B49-9403-F3B2121CAE57}">
      <dgm:prSet/>
      <dgm:spPr/>
      <dgm:t>
        <a:bodyPr/>
        <a:lstStyle/>
        <a:p>
          <a:endParaRPr lang="en-GB"/>
        </a:p>
      </dgm:t>
    </dgm:pt>
    <dgm:pt modelId="{5B8693EB-A913-49D7-B066-0DF9C30EEBD9}">
      <dgm:prSet custT="1"/>
      <dgm:spPr/>
      <dgm:t>
        <a:bodyPr/>
        <a:lstStyle/>
        <a:p>
          <a:pPr>
            <a:buClr>
              <a:srgbClr val="D9AB16"/>
            </a:buClr>
          </a:pPr>
          <a:r>
            <a:rPr lang="en-GB" sz="1800" dirty="0"/>
            <a:t>Closing date: </a:t>
          </a:r>
          <a:r>
            <a:rPr lang="en-GB" sz="1800" b="1" dirty="0"/>
            <a:t>22</a:t>
          </a:r>
          <a:r>
            <a:rPr lang="en-GB" sz="1800" b="1" baseline="30000" dirty="0"/>
            <a:t>nd</a:t>
          </a:r>
          <a:r>
            <a:rPr lang="en-GB" sz="1800" b="1" dirty="0"/>
            <a:t> November 2024</a:t>
          </a:r>
        </a:p>
      </dgm:t>
    </dgm:pt>
    <dgm:pt modelId="{BD1D25D2-16C0-465D-B447-A9E5A42F41AE}" type="sibTrans" cxnId="{69180A6C-2B84-4EFB-8EDE-8BECFD6D383B}">
      <dgm:prSet/>
      <dgm:spPr/>
      <dgm:t>
        <a:bodyPr/>
        <a:lstStyle/>
        <a:p>
          <a:endParaRPr lang="en-GB"/>
        </a:p>
      </dgm:t>
    </dgm:pt>
    <dgm:pt modelId="{8B928642-7026-4F40-B9A1-78952C0DC53C}" type="parTrans" cxnId="{69180A6C-2B84-4EFB-8EDE-8BECFD6D383B}">
      <dgm:prSet/>
      <dgm:spPr/>
      <dgm:t>
        <a:bodyPr/>
        <a:lstStyle/>
        <a:p>
          <a:endParaRPr lang="en-GB"/>
        </a:p>
      </dgm:t>
    </dgm:pt>
    <dgm:pt modelId="{245DD88E-7B98-4357-B869-53E63F60046F}" type="pres">
      <dgm:prSet presAssocID="{47F2A8F2-1851-4C2D-A0FB-0F527799AC4D}" presName="linear" presStyleCnt="0">
        <dgm:presLayoutVars>
          <dgm:animLvl val="lvl"/>
          <dgm:resizeHandles val="exact"/>
        </dgm:presLayoutVars>
      </dgm:prSet>
      <dgm:spPr/>
    </dgm:pt>
    <dgm:pt modelId="{42CBBC0E-245F-4AE8-BD01-41D2E703BEEF}" type="pres">
      <dgm:prSet presAssocID="{C78113F8-1636-468F-BADC-8D8E6DDD85ED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C89939B-FA33-4012-A2EB-D32D22273BDA}" type="pres">
      <dgm:prSet presAssocID="{C78113F8-1636-468F-BADC-8D8E6DDD85ED}" presName="childText" presStyleLbl="revTx" presStyleIdx="0" presStyleCnt="3">
        <dgm:presLayoutVars>
          <dgm:bulletEnabled val="1"/>
        </dgm:presLayoutVars>
      </dgm:prSet>
      <dgm:spPr/>
    </dgm:pt>
    <dgm:pt modelId="{FC44FFDB-EC7C-40DB-9D94-5F26238E5CC3}" type="pres">
      <dgm:prSet presAssocID="{FAB1BD07-D6E9-43BD-9840-54AF39976C40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EE5DDC4-425E-4C5E-A5FE-D4D1BECB6A0E}" type="pres">
      <dgm:prSet presAssocID="{FAB1BD07-D6E9-43BD-9840-54AF39976C40}" presName="childText" presStyleLbl="revTx" presStyleIdx="1" presStyleCnt="3">
        <dgm:presLayoutVars>
          <dgm:bulletEnabled val="1"/>
        </dgm:presLayoutVars>
      </dgm:prSet>
      <dgm:spPr/>
    </dgm:pt>
    <dgm:pt modelId="{DCA4D139-1B23-43DC-8F59-89863F249D18}" type="pres">
      <dgm:prSet presAssocID="{193955B9-17A4-48C1-9E75-30008110ADC5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05E5164-062D-43A8-A80D-BD9A5D1F9651}" type="pres">
      <dgm:prSet presAssocID="{193955B9-17A4-48C1-9E75-30008110ADC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8117C0D-AF2F-4945-ADB1-2E14AB5FDB7A}" type="presOf" srcId="{E5A6E318-4A8F-4EAA-9A08-4118BE57B6E3}" destId="{8C89939B-FA33-4012-A2EB-D32D22273BDA}" srcOrd="0" destOrd="0" presId="urn:microsoft.com/office/officeart/2005/8/layout/vList2"/>
    <dgm:cxn modelId="{AB4D8226-D393-4F69-B3F5-BCCE0D41ED02}" type="presOf" srcId="{FAB1BD07-D6E9-43BD-9840-54AF39976C40}" destId="{FC44FFDB-EC7C-40DB-9D94-5F26238E5CC3}" srcOrd="0" destOrd="0" presId="urn:microsoft.com/office/officeart/2005/8/layout/vList2"/>
    <dgm:cxn modelId="{8704A22C-F44F-4761-89CD-FB86316E6140}" srcId="{47F2A8F2-1851-4C2D-A0FB-0F527799AC4D}" destId="{193955B9-17A4-48C1-9E75-30008110ADC5}" srcOrd="2" destOrd="0" parTransId="{FD790A78-4697-45ED-B50D-2B290F5ED85A}" sibTransId="{EEB33B85-9A40-4E5E-93C5-47CBE72D89A5}"/>
    <dgm:cxn modelId="{1CD7DB2C-E8F9-4070-BE3F-A056DD862ADC}" type="presOf" srcId="{4C67C58D-8186-4836-8DAE-EB7092FFB2B2}" destId="{EEE5DDC4-425E-4C5E-A5FE-D4D1BECB6A0E}" srcOrd="0" destOrd="1" presId="urn:microsoft.com/office/officeart/2005/8/layout/vList2"/>
    <dgm:cxn modelId="{58A3D15D-5521-4088-B343-23E38B0F853C}" srcId="{FAB1BD07-D6E9-43BD-9840-54AF39976C40}" destId="{D3CB4BC7-25B8-4B0F-88B6-C0D82962FF72}" srcOrd="2" destOrd="0" parTransId="{6B9F9DB1-09D7-4DD7-B106-5044B7DC597A}" sibTransId="{B1DBE0C5-6BAF-4E60-B933-BBA0EA767319}"/>
    <dgm:cxn modelId="{82A8DE65-CEC4-4D3E-95D0-8A807FF795E4}" type="presOf" srcId="{5B8693EB-A913-49D7-B066-0DF9C30EEBD9}" destId="{505E5164-062D-43A8-A80D-BD9A5D1F9651}" srcOrd="0" destOrd="3" presId="urn:microsoft.com/office/officeart/2005/8/layout/vList2"/>
    <dgm:cxn modelId="{402D8067-D686-4B49-9403-F3B2121CAE57}" srcId="{193955B9-17A4-48C1-9E75-30008110ADC5}" destId="{65430C6E-E5F2-4907-95EA-45876769D5E2}" srcOrd="1" destOrd="0" parTransId="{75750135-A4DD-4D52-B295-DABAFD3B4BE5}" sibTransId="{EBCC818B-4FC6-4828-BD54-3D962027B914}"/>
    <dgm:cxn modelId="{69180A6C-2B84-4EFB-8EDE-8BECFD6D383B}" srcId="{193955B9-17A4-48C1-9E75-30008110ADC5}" destId="{5B8693EB-A913-49D7-B066-0DF9C30EEBD9}" srcOrd="3" destOrd="0" parTransId="{8B928642-7026-4F40-B9A1-78952C0DC53C}" sibTransId="{BD1D25D2-16C0-465D-B447-A9E5A42F41AE}"/>
    <dgm:cxn modelId="{8ACD194D-940B-4137-B29A-43166EAB4AA4}" type="presOf" srcId="{47F2A8F2-1851-4C2D-A0FB-0F527799AC4D}" destId="{245DD88E-7B98-4357-B869-53E63F60046F}" srcOrd="0" destOrd="0" presId="urn:microsoft.com/office/officeart/2005/8/layout/vList2"/>
    <dgm:cxn modelId="{2C0C4573-4544-4E66-BE4A-F713A1F29EA8}" type="presOf" srcId="{65430C6E-E5F2-4907-95EA-45876769D5E2}" destId="{505E5164-062D-43A8-A80D-BD9A5D1F9651}" srcOrd="0" destOrd="1" presId="urn:microsoft.com/office/officeart/2005/8/layout/vList2"/>
    <dgm:cxn modelId="{F46E9F73-5B58-4616-AEF9-9101B57CFC5D}" type="presOf" srcId="{775A1299-046B-4423-ACF0-D601CBEC509F}" destId="{8C89939B-FA33-4012-A2EB-D32D22273BDA}" srcOrd="0" destOrd="3" presId="urn:microsoft.com/office/officeart/2005/8/layout/vList2"/>
    <dgm:cxn modelId="{1D770C54-6F8B-4449-BACC-9EEE87EA9431}" type="presOf" srcId="{C78113F8-1636-468F-BADC-8D8E6DDD85ED}" destId="{42CBBC0E-245F-4AE8-BD01-41D2E703BEEF}" srcOrd="0" destOrd="0" presId="urn:microsoft.com/office/officeart/2005/8/layout/vList2"/>
    <dgm:cxn modelId="{C82A0B7C-0C40-4A3B-A128-5766BF886569}" srcId="{FAB1BD07-D6E9-43BD-9840-54AF39976C40}" destId="{5830E529-4831-4AF3-9303-15507D9EA5B0}" srcOrd="0" destOrd="0" parTransId="{C39D8A94-ECA4-4D31-9FCC-051AF3047C35}" sibTransId="{FCD05F67-7FE1-4734-B449-994E765267E6}"/>
    <dgm:cxn modelId="{D849A87C-A285-49A2-AA16-A1180E489A4A}" srcId="{47F2A8F2-1851-4C2D-A0FB-0F527799AC4D}" destId="{C78113F8-1636-468F-BADC-8D8E6DDD85ED}" srcOrd="0" destOrd="0" parTransId="{1A4C4E83-783C-4F0E-B71A-998F11402C21}" sibTransId="{2DCE6FF8-88AD-48BF-A698-81D8729ED9F1}"/>
    <dgm:cxn modelId="{5409AE7C-228B-42AA-B8BF-F42A135260D8}" type="presOf" srcId="{AE2B31D0-B06C-4BD8-B386-56E58B02B5E7}" destId="{8C89939B-FA33-4012-A2EB-D32D22273BDA}" srcOrd="0" destOrd="2" presId="urn:microsoft.com/office/officeart/2005/8/layout/vList2"/>
    <dgm:cxn modelId="{7C763C8F-2BBE-4E91-B32E-DEC982708EE4}" srcId="{193955B9-17A4-48C1-9E75-30008110ADC5}" destId="{27831BE9-0499-4FA2-B5DB-DFD19B017CD6}" srcOrd="2" destOrd="0" parTransId="{7BCEBFB5-3232-44F9-AEDD-230AE6D9CD66}" sibTransId="{05F5CD5F-E3D0-42C3-95F3-9A9C06BF56B5}"/>
    <dgm:cxn modelId="{4B8CA496-92B8-4C91-A48A-9BD10D0853A8}" srcId="{C78113F8-1636-468F-BADC-8D8E6DDD85ED}" destId="{E5A6E318-4A8F-4EAA-9A08-4118BE57B6E3}" srcOrd="0" destOrd="0" parTransId="{BB5C7668-2F08-44CA-BAAE-0A55FF7DDB59}" sibTransId="{4C77A8FF-A326-46D7-AA1F-FE84341B74A7}"/>
    <dgm:cxn modelId="{16BC0C9D-EE63-4A3B-8E4D-714F62EB1D72}" type="presOf" srcId="{193955B9-17A4-48C1-9E75-30008110ADC5}" destId="{DCA4D139-1B23-43DC-8F59-89863F249D18}" srcOrd="0" destOrd="0" presId="urn:microsoft.com/office/officeart/2005/8/layout/vList2"/>
    <dgm:cxn modelId="{DAC26D9F-5245-4CFA-9C4F-729F1F710499}" type="presOf" srcId="{5830E529-4831-4AF3-9303-15507D9EA5B0}" destId="{EEE5DDC4-425E-4C5E-A5FE-D4D1BECB6A0E}" srcOrd="0" destOrd="0" presId="urn:microsoft.com/office/officeart/2005/8/layout/vList2"/>
    <dgm:cxn modelId="{693927A3-CD3A-4FEC-93A1-A092EF19AAD1}" srcId="{47F2A8F2-1851-4C2D-A0FB-0F527799AC4D}" destId="{FAB1BD07-D6E9-43BD-9840-54AF39976C40}" srcOrd="1" destOrd="0" parTransId="{CBA33217-B3AE-418E-B19A-F7D97CB5218C}" sibTransId="{AEAFA211-C059-43E6-8999-4EC43CDA0E6F}"/>
    <dgm:cxn modelId="{572C55AE-D256-4C3B-A505-FE08C3F85B6A}" type="presOf" srcId="{B090DCDE-A2C1-471F-9452-AA23C923E422}" destId="{8C89939B-FA33-4012-A2EB-D32D22273BDA}" srcOrd="0" destOrd="1" presId="urn:microsoft.com/office/officeart/2005/8/layout/vList2"/>
    <dgm:cxn modelId="{9724F3AE-E58B-4CDE-A139-AC8557AFADA1}" srcId="{C78113F8-1636-468F-BADC-8D8E6DDD85ED}" destId="{B090DCDE-A2C1-471F-9452-AA23C923E422}" srcOrd="1" destOrd="0" parTransId="{10B4BD4C-6264-4158-94D2-5430444359DB}" sibTransId="{2A0F3AAA-7E6F-4D69-A7CD-9009EDAC2154}"/>
    <dgm:cxn modelId="{B7919FD5-B747-47ED-8347-84903BF10432}" srcId="{C78113F8-1636-468F-BADC-8D8E6DDD85ED}" destId="{AE2B31D0-B06C-4BD8-B386-56E58B02B5E7}" srcOrd="2" destOrd="0" parTransId="{F5ABDE7B-8AB4-4894-A565-1CBC737B7770}" sibTransId="{824BEE62-3A92-42A7-A4E7-D945046BCEB3}"/>
    <dgm:cxn modelId="{C927A6D6-4E57-46B7-A1DB-0CEE0FF6E5A9}" srcId="{FAB1BD07-D6E9-43BD-9840-54AF39976C40}" destId="{4C67C58D-8186-4836-8DAE-EB7092FFB2B2}" srcOrd="1" destOrd="0" parTransId="{36EFBAD5-61B1-4E33-9043-A3CDC03E2EEC}" sibTransId="{D5586FEE-108E-47C2-86BD-1E6ADC4B09A4}"/>
    <dgm:cxn modelId="{58B0EBD7-13B1-400A-8F87-27B123B7965D}" type="presOf" srcId="{0205D302-9E01-4B96-A139-3F2B635ADE15}" destId="{505E5164-062D-43A8-A80D-BD9A5D1F9651}" srcOrd="0" destOrd="0" presId="urn:microsoft.com/office/officeart/2005/8/layout/vList2"/>
    <dgm:cxn modelId="{2F0561E4-BC60-4D66-A3A1-26656FEE57ED}" srcId="{193955B9-17A4-48C1-9E75-30008110ADC5}" destId="{0205D302-9E01-4B96-A139-3F2B635ADE15}" srcOrd="0" destOrd="0" parTransId="{052B48AB-B909-4C5A-BC30-944C0C466E93}" sibTransId="{20812EA9-9C9B-4441-B053-B3DF68682E64}"/>
    <dgm:cxn modelId="{5948B3E9-406B-455E-A9BD-78398B812E22}" srcId="{C78113F8-1636-468F-BADC-8D8E6DDD85ED}" destId="{775A1299-046B-4423-ACF0-D601CBEC509F}" srcOrd="3" destOrd="0" parTransId="{00EE8E55-F87C-4D67-9B32-2F11003B481F}" sibTransId="{143F2E27-8B58-41DC-80D1-CABB1608E311}"/>
    <dgm:cxn modelId="{DF9A36ED-EBE9-42FC-88B0-21E5D124E4B5}" type="presOf" srcId="{27831BE9-0499-4FA2-B5DB-DFD19B017CD6}" destId="{505E5164-062D-43A8-A80D-BD9A5D1F9651}" srcOrd="0" destOrd="2" presId="urn:microsoft.com/office/officeart/2005/8/layout/vList2"/>
    <dgm:cxn modelId="{F79A55FE-6D1D-4B4A-8703-2913D52AE2F6}" type="presOf" srcId="{D3CB4BC7-25B8-4B0F-88B6-C0D82962FF72}" destId="{EEE5DDC4-425E-4C5E-A5FE-D4D1BECB6A0E}" srcOrd="0" destOrd="2" presId="urn:microsoft.com/office/officeart/2005/8/layout/vList2"/>
    <dgm:cxn modelId="{D9F32CF1-B4EE-4F48-9FD7-206D763BB1E4}" type="presParOf" srcId="{245DD88E-7B98-4357-B869-53E63F60046F}" destId="{42CBBC0E-245F-4AE8-BD01-41D2E703BEEF}" srcOrd="0" destOrd="0" presId="urn:microsoft.com/office/officeart/2005/8/layout/vList2"/>
    <dgm:cxn modelId="{380B5505-3D12-4C86-A068-FD6A8FF4E660}" type="presParOf" srcId="{245DD88E-7B98-4357-B869-53E63F60046F}" destId="{8C89939B-FA33-4012-A2EB-D32D22273BDA}" srcOrd="1" destOrd="0" presId="urn:microsoft.com/office/officeart/2005/8/layout/vList2"/>
    <dgm:cxn modelId="{77AD87ED-0EAA-4A00-8297-B66530636A1A}" type="presParOf" srcId="{245DD88E-7B98-4357-B869-53E63F60046F}" destId="{FC44FFDB-EC7C-40DB-9D94-5F26238E5CC3}" srcOrd="2" destOrd="0" presId="urn:microsoft.com/office/officeart/2005/8/layout/vList2"/>
    <dgm:cxn modelId="{3B52627A-5978-48C5-BBB3-56ACB2F03796}" type="presParOf" srcId="{245DD88E-7B98-4357-B869-53E63F60046F}" destId="{EEE5DDC4-425E-4C5E-A5FE-D4D1BECB6A0E}" srcOrd="3" destOrd="0" presId="urn:microsoft.com/office/officeart/2005/8/layout/vList2"/>
    <dgm:cxn modelId="{9E87C7B3-3DB6-47FE-89F6-CC360F473808}" type="presParOf" srcId="{245DD88E-7B98-4357-B869-53E63F60046F}" destId="{DCA4D139-1B23-43DC-8F59-89863F249D18}" srcOrd="4" destOrd="0" presId="urn:microsoft.com/office/officeart/2005/8/layout/vList2"/>
    <dgm:cxn modelId="{68C693C6-D248-4E6F-9CDC-5762F44300C7}" type="presParOf" srcId="{245DD88E-7B98-4357-B869-53E63F60046F}" destId="{505E5164-062D-43A8-A80D-BD9A5D1F965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66088-56EF-417B-BEB5-A74CDF488B9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6C9925-1E6A-4F94-A380-146EF475F12A}">
      <dgm:prSet phldrT="[Text]" custT="1"/>
      <dgm:spPr>
        <a:solidFill>
          <a:srgbClr val="113458"/>
        </a:solidFill>
      </dgm:spPr>
      <dgm:t>
        <a:bodyPr/>
        <a:lstStyle/>
        <a:p>
          <a:r>
            <a:rPr lang="en-GB" sz="2800" dirty="0"/>
            <a:t>1. Foundations</a:t>
          </a:r>
        </a:p>
      </dgm:t>
    </dgm:pt>
    <dgm:pt modelId="{1D91C9FB-3769-4BC9-AAA6-40FF964C0E48}" type="parTrans" cxnId="{7954C3D5-EE34-4982-ACF2-C32A9415B289}">
      <dgm:prSet/>
      <dgm:spPr/>
      <dgm:t>
        <a:bodyPr/>
        <a:lstStyle/>
        <a:p>
          <a:endParaRPr lang="en-GB" sz="1400"/>
        </a:p>
      </dgm:t>
    </dgm:pt>
    <dgm:pt modelId="{6BB5FAC1-D86F-472A-B550-19B22CA729F4}" type="sibTrans" cxnId="{7954C3D5-EE34-4982-ACF2-C32A9415B289}">
      <dgm:prSet/>
      <dgm:spPr/>
      <dgm:t>
        <a:bodyPr/>
        <a:lstStyle/>
        <a:p>
          <a:endParaRPr lang="en-GB" sz="1400"/>
        </a:p>
      </dgm:t>
    </dgm:pt>
    <dgm:pt modelId="{6952B58B-F9F1-4C94-9801-83DFD500B379}">
      <dgm:prSet phldrT="[Text]" custT="1"/>
      <dgm:spPr>
        <a:solidFill>
          <a:srgbClr val="4096B8"/>
        </a:solidFill>
      </dgm:spPr>
      <dgm:t>
        <a:bodyPr/>
        <a:lstStyle/>
        <a:p>
          <a:r>
            <a:rPr lang="en-GB" sz="2800"/>
            <a:t>2. Implementation strategy</a:t>
          </a:r>
        </a:p>
      </dgm:t>
    </dgm:pt>
    <dgm:pt modelId="{13D02630-E9FC-4B55-8E6F-6A573E2570B7}" type="parTrans" cxnId="{28B5A5C8-92B6-4A24-A0EB-3801D2C1A463}">
      <dgm:prSet/>
      <dgm:spPr/>
      <dgm:t>
        <a:bodyPr/>
        <a:lstStyle/>
        <a:p>
          <a:endParaRPr lang="en-GB" sz="1400"/>
        </a:p>
      </dgm:t>
    </dgm:pt>
    <dgm:pt modelId="{22A931BC-F4AA-4B62-B818-2E55D7712BDC}" type="sibTrans" cxnId="{28B5A5C8-92B6-4A24-A0EB-3801D2C1A463}">
      <dgm:prSet/>
      <dgm:spPr/>
      <dgm:t>
        <a:bodyPr/>
        <a:lstStyle/>
        <a:p>
          <a:endParaRPr lang="en-GB" sz="1400"/>
        </a:p>
      </dgm:t>
    </dgm:pt>
    <dgm:pt modelId="{9C0652D4-6CA6-420B-AE94-3DB3FEBA49BC}">
      <dgm:prSet phldrT="[Text]" custT="1"/>
      <dgm:spPr>
        <a:solidFill>
          <a:srgbClr val="D9AB16"/>
        </a:solidFill>
      </dgm:spPr>
      <dgm:t>
        <a:bodyPr/>
        <a:lstStyle/>
        <a:p>
          <a:r>
            <a:rPr lang="en-GB" sz="2800"/>
            <a:t>3. Engagement strategy</a:t>
          </a:r>
        </a:p>
      </dgm:t>
    </dgm:pt>
    <dgm:pt modelId="{759AFA0B-6489-431D-AEAD-FCE7FACE9556}" type="parTrans" cxnId="{54A5EB14-65C5-4881-9E06-A0575F21DF6F}">
      <dgm:prSet/>
      <dgm:spPr/>
      <dgm:t>
        <a:bodyPr/>
        <a:lstStyle/>
        <a:p>
          <a:endParaRPr lang="en-GB" sz="1400"/>
        </a:p>
      </dgm:t>
    </dgm:pt>
    <dgm:pt modelId="{06D7014E-4F75-44A6-82EC-B16851C7F4CE}" type="sibTrans" cxnId="{54A5EB14-65C5-4881-9E06-A0575F21DF6F}">
      <dgm:prSet/>
      <dgm:spPr/>
      <dgm:t>
        <a:bodyPr/>
        <a:lstStyle/>
        <a:p>
          <a:endParaRPr lang="en-GB" sz="1400"/>
        </a:p>
      </dgm:t>
    </dgm:pt>
    <dgm:pt modelId="{502733EA-7077-4C3D-B85A-215422BB336D}">
      <dgm:prSet phldrT="[Text]" custT="1"/>
      <dgm:spPr>
        <a:solidFill>
          <a:srgbClr val="79A32A"/>
        </a:solidFill>
      </dgm:spPr>
      <dgm:t>
        <a:bodyPr/>
        <a:lstStyle/>
        <a:p>
          <a:r>
            <a:rPr lang="en-GB" sz="2800"/>
            <a:t>4. Metrics &amp; Targets</a:t>
          </a:r>
        </a:p>
      </dgm:t>
    </dgm:pt>
    <dgm:pt modelId="{2B282A65-B2C7-413C-BB9D-6F73E82AB383}" type="parTrans" cxnId="{729003EB-93E7-4E5D-90CD-2DDB0C6DB35E}">
      <dgm:prSet/>
      <dgm:spPr/>
      <dgm:t>
        <a:bodyPr/>
        <a:lstStyle/>
        <a:p>
          <a:endParaRPr lang="en-GB" sz="1400"/>
        </a:p>
      </dgm:t>
    </dgm:pt>
    <dgm:pt modelId="{B11032A1-1391-4249-A015-A883FC40D9B7}" type="sibTrans" cxnId="{729003EB-93E7-4E5D-90CD-2DDB0C6DB35E}">
      <dgm:prSet/>
      <dgm:spPr/>
      <dgm:t>
        <a:bodyPr/>
        <a:lstStyle/>
        <a:p>
          <a:endParaRPr lang="en-GB" sz="1400"/>
        </a:p>
      </dgm:t>
    </dgm:pt>
    <dgm:pt modelId="{F407AF5E-8A59-4BB5-94E1-56CED4F0F275}">
      <dgm:prSet phldrT="[Text]" custT="1"/>
      <dgm:spPr>
        <a:solidFill>
          <a:srgbClr val="008452"/>
        </a:solidFill>
      </dgm:spPr>
      <dgm:t>
        <a:bodyPr/>
        <a:lstStyle/>
        <a:p>
          <a:r>
            <a:rPr lang="en-GB" sz="2800"/>
            <a:t>5. Governance</a:t>
          </a:r>
        </a:p>
      </dgm:t>
    </dgm:pt>
    <dgm:pt modelId="{2FB4CD6C-D800-46D7-ABA1-F70B35F3A4A1}" type="parTrans" cxnId="{03DA4A76-3A7B-4E84-ACC1-C6C1507E6FE7}">
      <dgm:prSet/>
      <dgm:spPr/>
      <dgm:t>
        <a:bodyPr/>
        <a:lstStyle/>
        <a:p>
          <a:endParaRPr lang="en-GB" sz="1400"/>
        </a:p>
      </dgm:t>
    </dgm:pt>
    <dgm:pt modelId="{8447B83E-4E39-4F02-989E-DAC957512F39}" type="sibTrans" cxnId="{03DA4A76-3A7B-4E84-ACC1-C6C1507E6FE7}">
      <dgm:prSet/>
      <dgm:spPr/>
      <dgm:t>
        <a:bodyPr/>
        <a:lstStyle/>
        <a:p>
          <a:endParaRPr lang="en-GB" sz="1400"/>
        </a:p>
      </dgm:t>
    </dgm:pt>
    <dgm:pt modelId="{0DF8F828-859A-4B0F-9B77-59EA941F8C82}" type="pres">
      <dgm:prSet presAssocID="{A1366088-56EF-417B-BEB5-A74CDF488B9B}" presName="diagram" presStyleCnt="0">
        <dgm:presLayoutVars>
          <dgm:dir/>
          <dgm:resizeHandles val="exact"/>
        </dgm:presLayoutVars>
      </dgm:prSet>
      <dgm:spPr/>
    </dgm:pt>
    <dgm:pt modelId="{0BB986EA-40E4-433C-AB5A-65152AC0C270}" type="pres">
      <dgm:prSet presAssocID="{6D6C9925-1E6A-4F94-A380-146EF475F12A}" presName="node" presStyleLbl="node1" presStyleIdx="0" presStyleCnt="5">
        <dgm:presLayoutVars>
          <dgm:bulletEnabled val="1"/>
        </dgm:presLayoutVars>
      </dgm:prSet>
      <dgm:spPr/>
    </dgm:pt>
    <dgm:pt modelId="{3C00B677-5B3E-4AEF-9B0F-416DBF0C9BFC}" type="pres">
      <dgm:prSet presAssocID="{6BB5FAC1-D86F-472A-B550-19B22CA729F4}" presName="sibTrans" presStyleCnt="0"/>
      <dgm:spPr/>
    </dgm:pt>
    <dgm:pt modelId="{D71CC3B5-1E8B-46E7-8F4E-4DABB5526945}" type="pres">
      <dgm:prSet presAssocID="{6952B58B-F9F1-4C94-9801-83DFD500B379}" presName="node" presStyleLbl="node1" presStyleIdx="1" presStyleCnt="5">
        <dgm:presLayoutVars>
          <dgm:bulletEnabled val="1"/>
        </dgm:presLayoutVars>
      </dgm:prSet>
      <dgm:spPr/>
    </dgm:pt>
    <dgm:pt modelId="{46BC5298-8408-479D-A0B5-27544342348F}" type="pres">
      <dgm:prSet presAssocID="{22A931BC-F4AA-4B62-B818-2E55D7712BDC}" presName="sibTrans" presStyleCnt="0"/>
      <dgm:spPr/>
    </dgm:pt>
    <dgm:pt modelId="{7632F243-A3DD-4346-87A7-D26130BBE15F}" type="pres">
      <dgm:prSet presAssocID="{9C0652D4-6CA6-420B-AE94-3DB3FEBA49BC}" presName="node" presStyleLbl="node1" presStyleIdx="2" presStyleCnt="5">
        <dgm:presLayoutVars>
          <dgm:bulletEnabled val="1"/>
        </dgm:presLayoutVars>
      </dgm:prSet>
      <dgm:spPr/>
    </dgm:pt>
    <dgm:pt modelId="{7040A429-FB2D-4AE4-84DE-1698B6B8382B}" type="pres">
      <dgm:prSet presAssocID="{06D7014E-4F75-44A6-82EC-B16851C7F4CE}" presName="sibTrans" presStyleCnt="0"/>
      <dgm:spPr/>
    </dgm:pt>
    <dgm:pt modelId="{F184E43A-ABEF-4BBE-A6DC-09765128F813}" type="pres">
      <dgm:prSet presAssocID="{502733EA-7077-4C3D-B85A-215422BB336D}" presName="node" presStyleLbl="node1" presStyleIdx="3" presStyleCnt="5">
        <dgm:presLayoutVars>
          <dgm:bulletEnabled val="1"/>
        </dgm:presLayoutVars>
      </dgm:prSet>
      <dgm:spPr/>
    </dgm:pt>
    <dgm:pt modelId="{988AB029-2A5A-434E-9144-03C018F8FC6A}" type="pres">
      <dgm:prSet presAssocID="{B11032A1-1391-4249-A015-A883FC40D9B7}" presName="sibTrans" presStyleCnt="0"/>
      <dgm:spPr/>
    </dgm:pt>
    <dgm:pt modelId="{FD3ECAB3-B109-435B-8C7B-F3720C55A82F}" type="pres">
      <dgm:prSet presAssocID="{F407AF5E-8A59-4BB5-94E1-56CED4F0F275}" presName="node" presStyleLbl="node1" presStyleIdx="4" presStyleCnt="5">
        <dgm:presLayoutVars>
          <dgm:bulletEnabled val="1"/>
        </dgm:presLayoutVars>
      </dgm:prSet>
      <dgm:spPr/>
    </dgm:pt>
  </dgm:ptLst>
  <dgm:cxnLst>
    <dgm:cxn modelId="{B2832C09-42D1-4413-9736-71A8A0F7B3FB}" type="presOf" srcId="{9C0652D4-6CA6-420B-AE94-3DB3FEBA49BC}" destId="{7632F243-A3DD-4346-87A7-D26130BBE15F}" srcOrd="0" destOrd="0" presId="urn:microsoft.com/office/officeart/2005/8/layout/default"/>
    <dgm:cxn modelId="{12730913-8CED-48A1-A664-87D1C8BA086E}" type="presOf" srcId="{6952B58B-F9F1-4C94-9801-83DFD500B379}" destId="{D71CC3B5-1E8B-46E7-8F4E-4DABB5526945}" srcOrd="0" destOrd="0" presId="urn:microsoft.com/office/officeart/2005/8/layout/default"/>
    <dgm:cxn modelId="{54A5EB14-65C5-4881-9E06-A0575F21DF6F}" srcId="{A1366088-56EF-417B-BEB5-A74CDF488B9B}" destId="{9C0652D4-6CA6-420B-AE94-3DB3FEBA49BC}" srcOrd="2" destOrd="0" parTransId="{759AFA0B-6489-431D-AEAD-FCE7FACE9556}" sibTransId="{06D7014E-4F75-44A6-82EC-B16851C7F4CE}"/>
    <dgm:cxn modelId="{03DA4A76-3A7B-4E84-ACC1-C6C1507E6FE7}" srcId="{A1366088-56EF-417B-BEB5-A74CDF488B9B}" destId="{F407AF5E-8A59-4BB5-94E1-56CED4F0F275}" srcOrd="4" destOrd="0" parTransId="{2FB4CD6C-D800-46D7-ABA1-F70B35F3A4A1}" sibTransId="{8447B83E-4E39-4F02-989E-DAC957512F39}"/>
    <dgm:cxn modelId="{7245F578-E79B-47E4-B82E-615917B8A907}" type="presOf" srcId="{6D6C9925-1E6A-4F94-A380-146EF475F12A}" destId="{0BB986EA-40E4-433C-AB5A-65152AC0C270}" srcOrd="0" destOrd="0" presId="urn:microsoft.com/office/officeart/2005/8/layout/default"/>
    <dgm:cxn modelId="{7A249797-BE16-49A4-A36C-59A294C924BD}" type="presOf" srcId="{F407AF5E-8A59-4BB5-94E1-56CED4F0F275}" destId="{FD3ECAB3-B109-435B-8C7B-F3720C55A82F}" srcOrd="0" destOrd="0" presId="urn:microsoft.com/office/officeart/2005/8/layout/default"/>
    <dgm:cxn modelId="{28B5A5C8-92B6-4A24-A0EB-3801D2C1A463}" srcId="{A1366088-56EF-417B-BEB5-A74CDF488B9B}" destId="{6952B58B-F9F1-4C94-9801-83DFD500B379}" srcOrd="1" destOrd="0" parTransId="{13D02630-E9FC-4B55-8E6F-6A573E2570B7}" sibTransId="{22A931BC-F4AA-4B62-B818-2E55D7712BDC}"/>
    <dgm:cxn modelId="{7954C3D5-EE34-4982-ACF2-C32A9415B289}" srcId="{A1366088-56EF-417B-BEB5-A74CDF488B9B}" destId="{6D6C9925-1E6A-4F94-A380-146EF475F12A}" srcOrd="0" destOrd="0" parTransId="{1D91C9FB-3769-4BC9-AAA6-40FF964C0E48}" sibTransId="{6BB5FAC1-D86F-472A-B550-19B22CA729F4}"/>
    <dgm:cxn modelId="{A247C3E2-9C00-4079-A34A-DA8D26B798C3}" type="presOf" srcId="{A1366088-56EF-417B-BEB5-A74CDF488B9B}" destId="{0DF8F828-859A-4B0F-9B77-59EA941F8C82}" srcOrd="0" destOrd="0" presId="urn:microsoft.com/office/officeart/2005/8/layout/default"/>
    <dgm:cxn modelId="{729003EB-93E7-4E5D-90CD-2DDB0C6DB35E}" srcId="{A1366088-56EF-417B-BEB5-A74CDF488B9B}" destId="{502733EA-7077-4C3D-B85A-215422BB336D}" srcOrd="3" destOrd="0" parTransId="{2B282A65-B2C7-413C-BB9D-6F73E82AB383}" sibTransId="{B11032A1-1391-4249-A015-A883FC40D9B7}"/>
    <dgm:cxn modelId="{5A1C67F0-51B1-4121-B031-10C5217B2D18}" type="presOf" srcId="{502733EA-7077-4C3D-B85A-215422BB336D}" destId="{F184E43A-ABEF-4BBE-A6DC-09765128F813}" srcOrd="0" destOrd="0" presId="urn:microsoft.com/office/officeart/2005/8/layout/default"/>
    <dgm:cxn modelId="{22008599-A30A-46E9-A92A-0C25511CE535}" type="presParOf" srcId="{0DF8F828-859A-4B0F-9B77-59EA941F8C82}" destId="{0BB986EA-40E4-433C-AB5A-65152AC0C270}" srcOrd="0" destOrd="0" presId="urn:microsoft.com/office/officeart/2005/8/layout/default"/>
    <dgm:cxn modelId="{4FD9B1E3-4664-469B-A0D3-937375D7C95B}" type="presParOf" srcId="{0DF8F828-859A-4B0F-9B77-59EA941F8C82}" destId="{3C00B677-5B3E-4AEF-9B0F-416DBF0C9BFC}" srcOrd="1" destOrd="0" presId="urn:microsoft.com/office/officeart/2005/8/layout/default"/>
    <dgm:cxn modelId="{65885136-E5CD-47C5-9481-93B56EA49887}" type="presParOf" srcId="{0DF8F828-859A-4B0F-9B77-59EA941F8C82}" destId="{D71CC3B5-1E8B-46E7-8F4E-4DABB5526945}" srcOrd="2" destOrd="0" presId="urn:microsoft.com/office/officeart/2005/8/layout/default"/>
    <dgm:cxn modelId="{198BBAA5-7B7D-47CA-A45A-FA7C54B3F76A}" type="presParOf" srcId="{0DF8F828-859A-4B0F-9B77-59EA941F8C82}" destId="{46BC5298-8408-479D-A0B5-27544342348F}" srcOrd="3" destOrd="0" presId="urn:microsoft.com/office/officeart/2005/8/layout/default"/>
    <dgm:cxn modelId="{E9C8F231-751A-489E-B846-390A88EEE3F0}" type="presParOf" srcId="{0DF8F828-859A-4B0F-9B77-59EA941F8C82}" destId="{7632F243-A3DD-4346-87A7-D26130BBE15F}" srcOrd="4" destOrd="0" presId="urn:microsoft.com/office/officeart/2005/8/layout/default"/>
    <dgm:cxn modelId="{815395FC-0A1D-48A2-8B18-5A5ABE38793B}" type="presParOf" srcId="{0DF8F828-859A-4B0F-9B77-59EA941F8C82}" destId="{7040A429-FB2D-4AE4-84DE-1698B6B8382B}" srcOrd="5" destOrd="0" presId="urn:microsoft.com/office/officeart/2005/8/layout/default"/>
    <dgm:cxn modelId="{D0276DBA-F175-46E5-B3DB-5528FA8A23C2}" type="presParOf" srcId="{0DF8F828-859A-4B0F-9B77-59EA941F8C82}" destId="{F184E43A-ABEF-4BBE-A6DC-09765128F813}" srcOrd="6" destOrd="0" presId="urn:microsoft.com/office/officeart/2005/8/layout/default"/>
    <dgm:cxn modelId="{5712FF8C-B498-402F-AC04-1258A4960E18}" type="presParOf" srcId="{0DF8F828-859A-4B0F-9B77-59EA941F8C82}" destId="{988AB029-2A5A-434E-9144-03C018F8FC6A}" srcOrd="7" destOrd="0" presId="urn:microsoft.com/office/officeart/2005/8/layout/default"/>
    <dgm:cxn modelId="{485968EB-0B3A-4296-8294-18E358E09C27}" type="presParOf" srcId="{0DF8F828-859A-4B0F-9B77-59EA941F8C82}" destId="{FD3ECAB3-B109-435B-8C7B-F3720C55A8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807EB-0A1F-4579-9F4B-BBC8D90F402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8C21C-8C1D-44F5-8121-240307A1487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dirty="0">
              <a:solidFill>
                <a:srgbClr val="3F4548"/>
              </a:solidFill>
            </a:rPr>
            <a:t>Reputation, legitimacy</a:t>
          </a:r>
          <a:endParaRPr lang="en-GB" sz="2000" b="1" dirty="0">
            <a:solidFill>
              <a:srgbClr val="3F4548"/>
            </a:solidFill>
          </a:endParaRPr>
        </a:p>
      </dgm:t>
    </dgm:pt>
    <dgm:pt modelId="{669C0B85-9F8A-4CDD-B180-D834CD499A02}" type="parTrans" cxnId="{FABF5CF5-99A2-479B-93D9-E8C45749DEB7}">
      <dgm:prSet/>
      <dgm:spPr/>
      <dgm:t>
        <a:bodyPr/>
        <a:lstStyle/>
        <a:p>
          <a:endParaRPr lang="en-GB" sz="2000"/>
        </a:p>
      </dgm:t>
    </dgm:pt>
    <dgm:pt modelId="{51D6DC2B-5BC0-4483-B638-C0DF8A2F522D}" type="sibTrans" cxnId="{FABF5CF5-99A2-479B-93D9-E8C45749DEB7}">
      <dgm:prSet/>
      <dgm:spPr/>
      <dgm:t>
        <a:bodyPr/>
        <a:lstStyle/>
        <a:p>
          <a:endParaRPr lang="en-GB" sz="2000"/>
        </a:p>
      </dgm:t>
    </dgm:pt>
    <dgm:pt modelId="{8E2FAAE0-9C4B-4509-8181-68A7D4C32EC5}">
      <dgm:prSet phldrT="[Text]" custT="1"/>
      <dgm:spPr>
        <a:solidFill>
          <a:srgbClr val="4096B8"/>
        </a:solidFill>
      </dgm:spPr>
      <dgm:t>
        <a:bodyPr tIns="126000" rIns="126000" bIns="126000"/>
        <a:lstStyle/>
        <a:p>
          <a:pPr>
            <a:buNone/>
          </a:pPr>
          <a:r>
            <a:rPr lang="en-GB" sz="2000" b="1" dirty="0"/>
            <a:t>H1</a:t>
          </a:r>
          <a:r>
            <a:rPr lang="en-GB" sz="2000" dirty="0"/>
            <a:t>: </a:t>
          </a:r>
          <a:r>
            <a:rPr lang="en-GB" sz="2000" i="1" dirty="0"/>
            <a:t>There is a positive association between the quality of transition plan reporting and the quality of their climate risk engagement</a:t>
          </a:r>
        </a:p>
      </dgm:t>
    </dgm:pt>
    <dgm:pt modelId="{E4ED7B41-54CB-4978-B0A9-3E575666E2B0}" type="parTrans" cxnId="{BBC29822-25A3-4704-948D-1431541023C1}">
      <dgm:prSet/>
      <dgm:spPr/>
      <dgm:t>
        <a:bodyPr/>
        <a:lstStyle/>
        <a:p>
          <a:endParaRPr lang="en-GB" sz="2000"/>
        </a:p>
      </dgm:t>
    </dgm:pt>
    <dgm:pt modelId="{0A3CDE21-3C01-470C-A009-53938FBFBFD8}" type="sibTrans" cxnId="{BBC29822-25A3-4704-948D-1431541023C1}">
      <dgm:prSet/>
      <dgm:spPr/>
      <dgm:t>
        <a:bodyPr/>
        <a:lstStyle/>
        <a:p>
          <a:endParaRPr lang="en-GB" sz="2000"/>
        </a:p>
      </dgm:t>
    </dgm:pt>
    <dgm:pt modelId="{811D87CC-4413-4F11-9D36-06063E751C1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 dirty="0">
              <a:solidFill>
                <a:srgbClr val="3F4548"/>
              </a:solidFill>
            </a:rPr>
            <a:t>Cultural explanations</a:t>
          </a:r>
          <a:endParaRPr lang="en-GB" sz="2000" b="1" dirty="0">
            <a:solidFill>
              <a:srgbClr val="3F4548"/>
            </a:solidFill>
          </a:endParaRPr>
        </a:p>
      </dgm:t>
    </dgm:pt>
    <dgm:pt modelId="{188713DE-1B0A-40BE-B273-CEAFEF9040A5}" type="parTrans" cxnId="{481BBCFF-9985-47B2-96B9-E8B75D483775}">
      <dgm:prSet/>
      <dgm:spPr/>
      <dgm:t>
        <a:bodyPr/>
        <a:lstStyle/>
        <a:p>
          <a:endParaRPr lang="en-GB" sz="2000"/>
        </a:p>
      </dgm:t>
    </dgm:pt>
    <dgm:pt modelId="{28B365D0-3410-4351-82FE-E1A05A7D0CD3}" type="sibTrans" cxnId="{481BBCFF-9985-47B2-96B9-E8B75D483775}">
      <dgm:prSet/>
      <dgm:spPr/>
      <dgm:t>
        <a:bodyPr/>
        <a:lstStyle/>
        <a:p>
          <a:endParaRPr lang="en-GB" sz="2000"/>
        </a:p>
      </dgm:t>
    </dgm:pt>
    <dgm:pt modelId="{D2AF3A34-7A4A-4D11-A1CE-FD3EE583AA47}">
      <dgm:prSet phldrT="[Text]" custT="1"/>
      <dgm:spPr>
        <a:solidFill>
          <a:srgbClr val="4096B8"/>
        </a:solidFill>
      </dgm:spPr>
      <dgm:t>
        <a:bodyPr tIns="126000" rIns="126000" bIns="126000"/>
        <a:lstStyle/>
        <a:p>
          <a:pPr>
            <a:buNone/>
          </a:pPr>
          <a:r>
            <a:rPr lang="en-GB" sz="2000" b="1" dirty="0"/>
            <a:t>H2</a:t>
          </a:r>
          <a:r>
            <a:rPr lang="en-GB" sz="2000" dirty="0"/>
            <a:t>: </a:t>
          </a:r>
          <a:r>
            <a:rPr lang="en-GB" sz="2000" i="1" dirty="0"/>
            <a:t>Country-level institutional-cultural characteristics have explanatory power over the observed international variations in transition plan reporting quality</a:t>
          </a:r>
        </a:p>
      </dgm:t>
    </dgm:pt>
    <dgm:pt modelId="{5285D795-8E15-49D8-8BD2-52590AEE7F87}" type="parTrans" cxnId="{41021AFF-E62C-47EC-AEE4-3D01107E3B44}">
      <dgm:prSet/>
      <dgm:spPr/>
      <dgm:t>
        <a:bodyPr/>
        <a:lstStyle/>
        <a:p>
          <a:endParaRPr lang="en-GB" sz="2000"/>
        </a:p>
      </dgm:t>
    </dgm:pt>
    <dgm:pt modelId="{22A0A140-A756-4EAF-B911-1A18FECD62CE}" type="sibTrans" cxnId="{41021AFF-E62C-47EC-AEE4-3D01107E3B44}">
      <dgm:prSet/>
      <dgm:spPr/>
      <dgm:t>
        <a:bodyPr/>
        <a:lstStyle/>
        <a:p>
          <a:endParaRPr lang="en-GB" sz="2000"/>
        </a:p>
      </dgm:t>
    </dgm:pt>
    <dgm:pt modelId="{654EC042-AA06-4878-B0E9-1420C8218E23}">
      <dgm:prSet phldrT="[Text]" custT="1"/>
      <dgm:spPr/>
      <dgm:t>
        <a:bodyPr/>
        <a:lstStyle/>
        <a:p>
          <a:r>
            <a:rPr lang="en-GB" sz="2000" b="1" dirty="0">
              <a:solidFill>
                <a:srgbClr val="3F4548"/>
              </a:solidFill>
            </a:rPr>
            <a:t>Neo-institutional (public policy) </a:t>
          </a:r>
        </a:p>
      </dgm:t>
    </dgm:pt>
    <dgm:pt modelId="{98D7A0D7-82C1-44C1-B3C9-B7DBF5722DA2}" type="parTrans" cxnId="{CE66D295-BA8D-4EF7-B89F-EF0BCED82CA4}">
      <dgm:prSet/>
      <dgm:spPr/>
      <dgm:t>
        <a:bodyPr/>
        <a:lstStyle/>
        <a:p>
          <a:endParaRPr lang="en-GB" sz="2000"/>
        </a:p>
      </dgm:t>
    </dgm:pt>
    <dgm:pt modelId="{69E0BFBC-41E3-4D47-A0DF-C34876C2EECB}" type="sibTrans" cxnId="{CE66D295-BA8D-4EF7-B89F-EF0BCED82CA4}">
      <dgm:prSet/>
      <dgm:spPr/>
      <dgm:t>
        <a:bodyPr/>
        <a:lstStyle/>
        <a:p>
          <a:endParaRPr lang="en-GB" sz="2000"/>
        </a:p>
      </dgm:t>
    </dgm:pt>
    <dgm:pt modelId="{54BD18F7-4AD8-4639-AAE6-928A14237ACF}">
      <dgm:prSet custT="1"/>
      <dgm:spPr>
        <a:solidFill>
          <a:srgbClr val="4096B8"/>
        </a:solidFill>
      </dgm:spPr>
      <dgm:t>
        <a:bodyPr tIns="126000" rIns="126000" bIns="126000"/>
        <a:lstStyle/>
        <a:p>
          <a:pPr>
            <a:buNone/>
          </a:pPr>
          <a:r>
            <a:rPr lang="en-GB" sz="2000" b="1" dirty="0"/>
            <a:t>H3</a:t>
          </a:r>
          <a:r>
            <a:rPr lang="en-GB" sz="2000" dirty="0"/>
            <a:t>: </a:t>
          </a:r>
          <a:r>
            <a:rPr lang="en-GB" sz="2000" i="1" dirty="0"/>
            <a:t>International variations in public policy that encourages or requires transition plan reporting have explanatory power over the observed international variations in transition plan reporting quality.</a:t>
          </a:r>
        </a:p>
      </dgm:t>
    </dgm:pt>
    <dgm:pt modelId="{F1C8B7BF-CED5-43DA-B9B5-29650ABEC4FC}" type="parTrans" cxnId="{0EFF9A63-BCBE-4E5E-837D-F78D8CBB8099}">
      <dgm:prSet/>
      <dgm:spPr/>
      <dgm:t>
        <a:bodyPr/>
        <a:lstStyle/>
        <a:p>
          <a:endParaRPr lang="en-GB" sz="2000"/>
        </a:p>
      </dgm:t>
    </dgm:pt>
    <dgm:pt modelId="{79EDACFC-B1CB-49B6-98DD-68AAC7347388}" type="sibTrans" cxnId="{0EFF9A63-BCBE-4E5E-837D-F78D8CBB8099}">
      <dgm:prSet/>
      <dgm:spPr/>
      <dgm:t>
        <a:bodyPr/>
        <a:lstStyle/>
        <a:p>
          <a:endParaRPr lang="en-GB" sz="2000"/>
        </a:p>
      </dgm:t>
    </dgm:pt>
    <dgm:pt modelId="{2E848E66-0CA8-486E-B0E9-F08AF011E5A8}" type="pres">
      <dgm:prSet presAssocID="{A6B807EB-0A1F-4579-9F4B-BBC8D90F4021}" presName="Name0" presStyleCnt="0">
        <dgm:presLayoutVars>
          <dgm:dir/>
          <dgm:animLvl val="lvl"/>
          <dgm:resizeHandles val="exact"/>
        </dgm:presLayoutVars>
      </dgm:prSet>
      <dgm:spPr/>
    </dgm:pt>
    <dgm:pt modelId="{32659C0F-337A-4721-9B85-2DA0139B992A}" type="pres">
      <dgm:prSet presAssocID="{FAC8C21C-8C1D-44F5-8121-240307A14870}" presName="linNode" presStyleCnt="0"/>
      <dgm:spPr/>
    </dgm:pt>
    <dgm:pt modelId="{64383C35-08A3-4253-AB3C-8E57AB903172}" type="pres">
      <dgm:prSet presAssocID="{FAC8C21C-8C1D-44F5-8121-240307A14870}" presName="parTx" presStyleLbl="revTx" presStyleIdx="0" presStyleCnt="3">
        <dgm:presLayoutVars>
          <dgm:chMax val="1"/>
          <dgm:bulletEnabled val="1"/>
        </dgm:presLayoutVars>
      </dgm:prSet>
      <dgm:spPr/>
    </dgm:pt>
    <dgm:pt modelId="{A60808D5-843C-45EF-9357-059A077B289F}" type="pres">
      <dgm:prSet presAssocID="{FAC8C21C-8C1D-44F5-8121-240307A14870}" presName="bracket" presStyleLbl="parChTrans1D1" presStyleIdx="0" presStyleCnt="3"/>
      <dgm:spPr>
        <a:ln>
          <a:solidFill>
            <a:srgbClr val="113458"/>
          </a:solidFill>
        </a:ln>
      </dgm:spPr>
    </dgm:pt>
    <dgm:pt modelId="{D87F4CBC-DF11-4A3B-AD12-0F93A6554CBD}" type="pres">
      <dgm:prSet presAssocID="{FAC8C21C-8C1D-44F5-8121-240307A14870}" presName="spH" presStyleCnt="0"/>
      <dgm:spPr/>
    </dgm:pt>
    <dgm:pt modelId="{46082F59-9041-4238-8E39-ED7A70960CA5}" type="pres">
      <dgm:prSet presAssocID="{FAC8C21C-8C1D-44F5-8121-240307A14870}" presName="desTx" presStyleLbl="node1" presStyleIdx="0" presStyleCnt="3">
        <dgm:presLayoutVars>
          <dgm:bulletEnabled val="1"/>
        </dgm:presLayoutVars>
      </dgm:prSet>
      <dgm:spPr/>
    </dgm:pt>
    <dgm:pt modelId="{EC3C45E8-0366-46CE-8EB6-4C2E6534E784}" type="pres">
      <dgm:prSet presAssocID="{51D6DC2B-5BC0-4483-B638-C0DF8A2F522D}" presName="spV" presStyleCnt="0"/>
      <dgm:spPr/>
    </dgm:pt>
    <dgm:pt modelId="{14C866E3-23D1-46A3-9B04-D255BD15CF72}" type="pres">
      <dgm:prSet presAssocID="{811D87CC-4413-4F11-9D36-06063E751C1C}" presName="linNode" presStyleCnt="0"/>
      <dgm:spPr/>
    </dgm:pt>
    <dgm:pt modelId="{034A2198-833D-4BAA-A1FC-6EB7270BCD43}" type="pres">
      <dgm:prSet presAssocID="{811D87CC-4413-4F11-9D36-06063E751C1C}" presName="parTx" presStyleLbl="revTx" presStyleIdx="1" presStyleCnt="3">
        <dgm:presLayoutVars>
          <dgm:chMax val="1"/>
          <dgm:bulletEnabled val="1"/>
        </dgm:presLayoutVars>
      </dgm:prSet>
      <dgm:spPr/>
    </dgm:pt>
    <dgm:pt modelId="{B370EB93-38A7-4CCE-A207-8A2269C1F863}" type="pres">
      <dgm:prSet presAssocID="{811D87CC-4413-4F11-9D36-06063E751C1C}" presName="bracket" presStyleLbl="parChTrans1D1" presStyleIdx="1" presStyleCnt="3"/>
      <dgm:spPr>
        <a:ln>
          <a:solidFill>
            <a:srgbClr val="113458"/>
          </a:solidFill>
        </a:ln>
      </dgm:spPr>
    </dgm:pt>
    <dgm:pt modelId="{256BA117-EAE5-4C9A-B110-53A4FCEF5C9A}" type="pres">
      <dgm:prSet presAssocID="{811D87CC-4413-4F11-9D36-06063E751C1C}" presName="spH" presStyleCnt="0"/>
      <dgm:spPr/>
    </dgm:pt>
    <dgm:pt modelId="{B03E8E78-DC08-42BD-BCAE-346B09C742B7}" type="pres">
      <dgm:prSet presAssocID="{811D87CC-4413-4F11-9D36-06063E751C1C}" presName="desTx" presStyleLbl="node1" presStyleIdx="1" presStyleCnt="3">
        <dgm:presLayoutVars>
          <dgm:bulletEnabled val="1"/>
        </dgm:presLayoutVars>
      </dgm:prSet>
      <dgm:spPr/>
    </dgm:pt>
    <dgm:pt modelId="{4AD8958D-5457-4B9B-8EA5-54F1BE5801C1}" type="pres">
      <dgm:prSet presAssocID="{28B365D0-3410-4351-82FE-E1A05A7D0CD3}" presName="spV" presStyleCnt="0"/>
      <dgm:spPr/>
    </dgm:pt>
    <dgm:pt modelId="{B9543F3D-268B-4CE3-B1F4-38E494629942}" type="pres">
      <dgm:prSet presAssocID="{654EC042-AA06-4878-B0E9-1420C8218E23}" presName="linNode" presStyleCnt="0"/>
      <dgm:spPr/>
    </dgm:pt>
    <dgm:pt modelId="{4EC7158E-A22F-4452-A99F-B0EDC9FE2AEA}" type="pres">
      <dgm:prSet presAssocID="{654EC042-AA06-4878-B0E9-1420C8218E23}" presName="parTx" presStyleLbl="revTx" presStyleIdx="2" presStyleCnt="3">
        <dgm:presLayoutVars>
          <dgm:chMax val="1"/>
          <dgm:bulletEnabled val="1"/>
        </dgm:presLayoutVars>
      </dgm:prSet>
      <dgm:spPr/>
    </dgm:pt>
    <dgm:pt modelId="{227B079D-DF51-48FC-9095-6592FF1419F5}" type="pres">
      <dgm:prSet presAssocID="{654EC042-AA06-4878-B0E9-1420C8218E23}" presName="bracket" presStyleLbl="parChTrans1D1" presStyleIdx="2" presStyleCnt="3"/>
      <dgm:spPr>
        <a:ln>
          <a:solidFill>
            <a:srgbClr val="113458"/>
          </a:solidFill>
        </a:ln>
      </dgm:spPr>
    </dgm:pt>
    <dgm:pt modelId="{0F6A5050-8F3C-46EC-970A-E9AC2772165A}" type="pres">
      <dgm:prSet presAssocID="{654EC042-AA06-4878-B0E9-1420C8218E23}" presName="spH" presStyleCnt="0"/>
      <dgm:spPr/>
    </dgm:pt>
    <dgm:pt modelId="{74BC1558-0B6D-4BA0-813D-7315E2DCD3FB}" type="pres">
      <dgm:prSet presAssocID="{654EC042-AA06-4878-B0E9-1420C8218E23}" presName="desTx" presStyleLbl="node1" presStyleIdx="2" presStyleCnt="3">
        <dgm:presLayoutVars>
          <dgm:bulletEnabled val="1"/>
        </dgm:presLayoutVars>
      </dgm:prSet>
      <dgm:spPr/>
    </dgm:pt>
  </dgm:ptLst>
  <dgm:cxnLst>
    <dgm:cxn modelId="{BBC29822-25A3-4704-948D-1431541023C1}" srcId="{FAC8C21C-8C1D-44F5-8121-240307A14870}" destId="{8E2FAAE0-9C4B-4509-8181-68A7D4C32EC5}" srcOrd="0" destOrd="0" parTransId="{E4ED7B41-54CB-4978-B0A9-3E575666E2B0}" sibTransId="{0A3CDE21-3C01-470C-A009-53938FBFBFD8}"/>
    <dgm:cxn modelId="{A894F227-8B3D-45FC-A876-E924F3D6B268}" type="presOf" srcId="{D2AF3A34-7A4A-4D11-A1CE-FD3EE583AA47}" destId="{B03E8E78-DC08-42BD-BCAE-346B09C742B7}" srcOrd="0" destOrd="0" presId="urn:diagrams.loki3.com/BracketList"/>
    <dgm:cxn modelId="{BF65B75C-8A2C-4572-A9C2-B9D20FD47222}" type="presOf" srcId="{FAC8C21C-8C1D-44F5-8121-240307A14870}" destId="{64383C35-08A3-4253-AB3C-8E57AB903172}" srcOrd="0" destOrd="0" presId="urn:diagrams.loki3.com/BracketList"/>
    <dgm:cxn modelId="{D6FA9262-2C48-4ADE-BFCB-8D87A1BB56E4}" type="presOf" srcId="{654EC042-AA06-4878-B0E9-1420C8218E23}" destId="{4EC7158E-A22F-4452-A99F-B0EDC9FE2AEA}" srcOrd="0" destOrd="0" presId="urn:diagrams.loki3.com/BracketList"/>
    <dgm:cxn modelId="{0EFF9A63-BCBE-4E5E-837D-F78D8CBB8099}" srcId="{654EC042-AA06-4878-B0E9-1420C8218E23}" destId="{54BD18F7-4AD8-4639-AAE6-928A14237ACF}" srcOrd="0" destOrd="0" parTransId="{F1C8B7BF-CED5-43DA-B9B5-29650ABEC4FC}" sibTransId="{79EDACFC-B1CB-49B6-98DD-68AAC7347388}"/>
    <dgm:cxn modelId="{D60B1F8F-B37B-4AAB-9D49-83CC68B61D2A}" type="presOf" srcId="{811D87CC-4413-4F11-9D36-06063E751C1C}" destId="{034A2198-833D-4BAA-A1FC-6EB7270BCD43}" srcOrd="0" destOrd="0" presId="urn:diagrams.loki3.com/BracketList"/>
    <dgm:cxn modelId="{CE66D295-BA8D-4EF7-B89F-EF0BCED82CA4}" srcId="{A6B807EB-0A1F-4579-9F4B-BBC8D90F4021}" destId="{654EC042-AA06-4878-B0E9-1420C8218E23}" srcOrd="2" destOrd="0" parTransId="{98D7A0D7-82C1-44C1-B3C9-B7DBF5722DA2}" sibTransId="{69E0BFBC-41E3-4D47-A0DF-C34876C2EECB}"/>
    <dgm:cxn modelId="{26693CCA-AFF9-4592-99B7-A281EDAA14FC}" type="presOf" srcId="{8E2FAAE0-9C4B-4509-8181-68A7D4C32EC5}" destId="{46082F59-9041-4238-8E39-ED7A70960CA5}" srcOrd="0" destOrd="0" presId="urn:diagrams.loki3.com/BracketList"/>
    <dgm:cxn modelId="{7CB027F5-FB15-405B-833A-CCE204072855}" type="presOf" srcId="{A6B807EB-0A1F-4579-9F4B-BBC8D90F4021}" destId="{2E848E66-0CA8-486E-B0E9-F08AF011E5A8}" srcOrd="0" destOrd="0" presId="urn:diagrams.loki3.com/BracketList"/>
    <dgm:cxn modelId="{FABF5CF5-99A2-479B-93D9-E8C45749DEB7}" srcId="{A6B807EB-0A1F-4579-9F4B-BBC8D90F4021}" destId="{FAC8C21C-8C1D-44F5-8121-240307A14870}" srcOrd="0" destOrd="0" parTransId="{669C0B85-9F8A-4CDD-B180-D834CD499A02}" sibTransId="{51D6DC2B-5BC0-4483-B638-C0DF8A2F522D}"/>
    <dgm:cxn modelId="{D4AB2EFE-363F-42A9-8A40-5D63EFEA683D}" type="presOf" srcId="{54BD18F7-4AD8-4639-AAE6-928A14237ACF}" destId="{74BC1558-0B6D-4BA0-813D-7315E2DCD3FB}" srcOrd="0" destOrd="0" presId="urn:diagrams.loki3.com/BracketList"/>
    <dgm:cxn modelId="{41021AFF-E62C-47EC-AEE4-3D01107E3B44}" srcId="{811D87CC-4413-4F11-9D36-06063E751C1C}" destId="{D2AF3A34-7A4A-4D11-A1CE-FD3EE583AA47}" srcOrd="0" destOrd="0" parTransId="{5285D795-8E15-49D8-8BD2-52590AEE7F87}" sibTransId="{22A0A140-A756-4EAF-B911-1A18FECD62CE}"/>
    <dgm:cxn modelId="{481BBCFF-9985-47B2-96B9-E8B75D483775}" srcId="{A6B807EB-0A1F-4579-9F4B-BBC8D90F4021}" destId="{811D87CC-4413-4F11-9D36-06063E751C1C}" srcOrd="1" destOrd="0" parTransId="{188713DE-1B0A-40BE-B273-CEAFEF9040A5}" sibTransId="{28B365D0-3410-4351-82FE-E1A05A7D0CD3}"/>
    <dgm:cxn modelId="{97F2F9B6-FB43-4BA5-921C-D54F668F839A}" type="presParOf" srcId="{2E848E66-0CA8-486E-B0E9-F08AF011E5A8}" destId="{32659C0F-337A-4721-9B85-2DA0139B992A}" srcOrd="0" destOrd="0" presId="urn:diagrams.loki3.com/BracketList"/>
    <dgm:cxn modelId="{C067FF33-F986-4055-B7AF-7B155B65F134}" type="presParOf" srcId="{32659C0F-337A-4721-9B85-2DA0139B992A}" destId="{64383C35-08A3-4253-AB3C-8E57AB903172}" srcOrd="0" destOrd="0" presId="urn:diagrams.loki3.com/BracketList"/>
    <dgm:cxn modelId="{20F6167C-2D25-4956-95DC-030987608015}" type="presParOf" srcId="{32659C0F-337A-4721-9B85-2DA0139B992A}" destId="{A60808D5-843C-45EF-9357-059A077B289F}" srcOrd="1" destOrd="0" presId="urn:diagrams.loki3.com/BracketList"/>
    <dgm:cxn modelId="{FDD0F372-7CC6-4C6F-A05D-B393FFAF9044}" type="presParOf" srcId="{32659C0F-337A-4721-9B85-2DA0139B992A}" destId="{D87F4CBC-DF11-4A3B-AD12-0F93A6554CBD}" srcOrd="2" destOrd="0" presId="urn:diagrams.loki3.com/BracketList"/>
    <dgm:cxn modelId="{FF5D5160-0E87-4477-9DAD-A47E5218BDC4}" type="presParOf" srcId="{32659C0F-337A-4721-9B85-2DA0139B992A}" destId="{46082F59-9041-4238-8E39-ED7A70960CA5}" srcOrd="3" destOrd="0" presId="urn:diagrams.loki3.com/BracketList"/>
    <dgm:cxn modelId="{D43319BB-97C2-489A-A8D8-0EE198C19D84}" type="presParOf" srcId="{2E848E66-0CA8-486E-B0E9-F08AF011E5A8}" destId="{EC3C45E8-0366-46CE-8EB6-4C2E6534E784}" srcOrd="1" destOrd="0" presId="urn:diagrams.loki3.com/BracketList"/>
    <dgm:cxn modelId="{78DF7CA2-0D3A-44C2-9B90-5DBC45055074}" type="presParOf" srcId="{2E848E66-0CA8-486E-B0E9-F08AF011E5A8}" destId="{14C866E3-23D1-46A3-9B04-D255BD15CF72}" srcOrd="2" destOrd="0" presId="urn:diagrams.loki3.com/BracketList"/>
    <dgm:cxn modelId="{808DED2D-155C-4FE1-BE7B-36BEE3BE50BF}" type="presParOf" srcId="{14C866E3-23D1-46A3-9B04-D255BD15CF72}" destId="{034A2198-833D-4BAA-A1FC-6EB7270BCD43}" srcOrd="0" destOrd="0" presId="urn:diagrams.loki3.com/BracketList"/>
    <dgm:cxn modelId="{0ACCB630-1254-42F6-BE2F-F13401FBDEB7}" type="presParOf" srcId="{14C866E3-23D1-46A3-9B04-D255BD15CF72}" destId="{B370EB93-38A7-4CCE-A207-8A2269C1F863}" srcOrd="1" destOrd="0" presId="urn:diagrams.loki3.com/BracketList"/>
    <dgm:cxn modelId="{FEDD9277-7FD5-4FF4-9C15-E7F0033202B5}" type="presParOf" srcId="{14C866E3-23D1-46A3-9B04-D255BD15CF72}" destId="{256BA117-EAE5-4C9A-B110-53A4FCEF5C9A}" srcOrd="2" destOrd="0" presId="urn:diagrams.loki3.com/BracketList"/>
    <dgm:cxn modelId="{71B94BFE-8C32-4329-9DAF-27A10FC43B5D}" type="presParOf" srcId="{14C866E3-23D1-46A3-9B04-D255BD15CF72}" destId="{B03E8E78-DC08-42BD-BCAE-346B09C742B7}" srcOrd="3" destOrd="0" presId="urn:diagrams.loki3.com/BracketList"/>
    <dgm:cxn modelId="{75D79BA4-AB29-4A9C-8827-86213B9177DD}" type="presParOf" srcId="{2E848E66-0CA8-486E-B0E9-F08AF011E5A8}" destId="{4AD8958D-5457-4B9B-8EA5-54F1BE5801C1}" srcOrd="3" destOrd="0" presId="urn:diagrams.loki3.com/BracketList"/>
    <dgm:cxn modelId="{08104CF9-CBE3-45D9-8E1D-DC505DA542D7}" type="presParOf" srcId="{2E848E66-0CA8-486E-B0E9-F08AF011E5A8}" destId="{B9543F3D-268B-4CE3-B1F4-38E494629942}" srcOrd="4" destOrd="0" presId="urn:diagrams.loki3.com/BracketList"/>
    <dgm:cxn modelId="{E12F9F61-CD23-4CEA-929D-29E9C4B4A7E1}" type="presParOf" srcId="{B9543F3D-268B-4CE3-B1F4-38E494629942}" destId="{4EC7158E-A22F-4452-A99F-B0EDC9FE2AEA}" srcOrd="0" destOrd="0" presId="urn:diagrams.loki3.com/BracketList"/>
    <dgm:cxn modelId="{518F1782-5E3E-4A9F-B544-59535B5A1BA3}" type="presParOf" srcId="{B9543F3D-268B-4CE3-B1F4-38E494629942}" destId="{227B079D-DF51-48FC-9095-6592FF1419F5}" srcOrd="1" destOrd="0" presId="urn:diagrams.loki3.com/BracketList"/>
    <dgm:cxn modelId="{CD942E64-FC00-42D1-83E6-77728452C430}" type="presParOf" srcId="{B9543F3D-268B-4CE3-B1F4-38E494629942}" destId="{0F6A5050-8F3C-46EC-970A-E9AC2772165A}" srcOrd="2" destOrd="0" presId="urn:diagrams.loki3.com/BracketList"/>
    <dgm:cxn modelId="{A4803325-79F8-4D53-AA6A-3D9D3103FA28}" type="presParOf" srcId="{B9543F3D-268B-4CE3-B1F4-38E494629942}" destId="{74BC1558-0B6D-4BA0-813D-7315E2DCD3F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6291A1-0DB4-412B-93FA-75F1AA31E96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B96A20-6E55-4BF0-B68E-AE679E81A991}">
      <dgm:prSet custT="1"/>
      <dgm:spPr/>
      <dgm:t>
        <a:bodyPr/>
        <a:lstStyle/>
        <a:p>
          <a:pPr>
            <a:defRPr b="1"/>
          </a:pPr>
          <a:r>
            <a:rPr lang="en-GB" sz="20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Factors affecting reliability and validity of WP research and findings:</a:t>
          </a:r>
          <a:endParaRPr lang="en-US" sz="20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E2395-5D1C-45CB-97CC-4C6511AE7B85}" type="parTrans" cxnId="{0A2F4992-3EB6-483E-B1B6-658C55E3A6BC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5F24F-35AD-45F0-AF65-6D7B141DB217}" type="sibTrans" cxnId="{0A2F4992-3EB6-483E-B1B6-658C55E3A6BC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8F14-3773-4F97-AFC2-7AA66AF93FB0}">
      <dgm:prSet custT="1"/>
      <dgm:spPr/>
      <dgm:t>
        <a:bodyPr/>
        <a:lstStyle/>
        <a:p>
          <a:r>
            <a:rPr lang="en-GB" sz="18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Assessing firms’ internal risk capabilities and role of actuaries (low response rates)?</a:t>
          </a:r>
          <a:endParaRPr lang="en-US" sz="18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C3D87-29C8-407F-A0BF-0485D6ED80AD}" type="parTrans" cxnId="{6CC9F24E-7ECA-461D-B387-DA2C1570C0BD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9B64D-32F8-43B2-B792-F1F44CC9A2F5}" type="sibTrans" cxnId="{6CC9F24E-7ECA-461D-B387-DA2C1570C0BD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91710-FF77-40BD-96D7-02465EF7EB82}">
      <dgm:prSet custT="1"/>
      <dgm:spPr/>
      <dgm:t>
        <a:bodyPr/>
        <a:lstStyle/>
        <a:p>
          <a:r>
            <a:rPr lang="en-GB" sz="18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Governance and unit of analysis: “regulated” entity level, or global consolidated firm level?</a:t>
          </a:r>
          <a:endParaRPr lang="en-US" sz="18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1EA0D-A82F-4D20-BB3A-73B71C4E4501}" type="parTrans" cxnId="{3457417C-833D-4E0D-8E0F-8F5E801EBA3F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4A594-A3D9-4F29-A9EA-DBB91D9EE429}" type="sibTrans" cxnId="{3457417C-833D-4E0D-8E0F-8F5E801EBA3F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C0C80-543F-4282-85F0-99805DCB6C7B}">
      <dgm:prSet custT="1"/>
      <dgm:spPr/>
      <dgm:t>
        <a:bodyPr/>
        <a:lstStyle/>
        <a:p>
          <a:pPr>
            <a:defRPr b="1"/>
          </a:pPr>
          <a:r>
            <a:rPr lang="en-GB" sz="20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Limits and boundaries of WP: may need a separate research project or new </a:t>
          </a:r>
          <a:r>
            <a:rPr lang="en-GB" sz="2000" dirty="0" err="1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ToR</a:t>
          </a:r>
          <a:r>
            <a:rPr lang="en-GB" sz="20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0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327D4-95C1-4F3B-AC12-C5E35A9DEAEB}" type="parTrans" cxnId="{75999BD7-7762-46F1-B604-BE596AB98EDE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C1A9E-11DF-41AD-8A8D-8B7452FEB7F4}" type="sibTrans" cxnId="{75999BD7-7762-46F1-B604-BE596AB98EDE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CBB23-E91F-4364-87E6-EEDC9C863CBE}">
      <dgm:prSet custT="1"/>
      <dgm:spPr/>
      <dgm:t>
        <a:bodyPr/>
        <a:lstStyle/>
        <a:p>
          <a:r>
            <a:rPr lang="en-GB" sz="1800" i="1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Double materiality issues (currently not considered in ISSB) </a:t>
          </a:r>
          <a:endParaRPr lang="en-US" sz="18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8E622-F4EF-4EE4-93BE-A9A2E90531D1}" type="parTrans" cxnId="{B16D2FE6-9CB3-439D-8C7C-99F75FA77CA8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593B21-1FE8-4A02-A73F-648806932F33}" type="sibTrans" cxnId="{B16D2FE6-9CB3-439D-8C7C-99F75FA77CA8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D0005-B6C2-4D0B-8E60-21B9CD43A9D4}">
      <dgm:prSet custT="1"/>
      <dgm:spPr/>
      <dgm:t>
        <a:bodyPr/>
        <a:lstStyle/>
        <a:p>
          <a:r>
            <a:rPr lang="en-GB" sz="1800" b="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n-GB" sz="18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inking climate and nature related risks to firm’s overall operational resilience?</a:t>
          </a:r>
          <a:endParaRPr lang="en-US" sz="18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D7B0B-87F7-41E3-99B7-CB5B71F00F05}" type="parTrans" cxnId="{31B86EC2-BF91-43A1-9BD8-A4703075FAF6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1E7C6-B8B3-45A4-8460-589F845AFE4E}" type="sibTrans" cxnId="{31B86EC2-BF91-43A1-9BD8-A4703075FAF6}">
      <dgm:prSet/>
      <dgm:spPr/>
      <dgm:t>
        <a:bodyPr/>
        <a:lstStyle/>
        <a:p>
          <a:endParaRPr lang="en-US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84824-DBBE-459B-99C7-E0397CA6E0B1}" type="pres">
      <dgm:prSet presAssocID="{B06291A1-0DB4-412B-93FA-75F1AA31E967}" presName="root" presStyleCnt="0">
        <dgm:presLayoutVars>
          <dgm:dir/>
          <dgm:resizeHandles val="exact"/>
        </dgm:presLayoutVars>
      </dgm:prSet>
      <dgm:spPr/>
    </dgm:pt>
    <dgm:pt modelId="{CA155867-580D-410F-8854-0B92857AA3F3}" type="pres">
      <dgm:prSet presAssocID="{86B96A20-6E55-4BF0-B68E-AE679E81A991}" presName="compNode" presStyleCnt="0"/>
      <dgm:spPr/>
    </dgm:pt>
    <dgm:pt modelId="{78FB7069-FBED-43A8-A95C-5CD82302D52D}" type="pres">
      <dgm:prSet presAssocID="{86B96A20-6E55-4BF0-B68E-AE679E81A99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5FC99CC-7342-4490-9ADD-35E90934E5DB}" type="pres">
      <dgm:prSet presAssocID="{86B96A20-6E55-4BF0-B68E-AE679E81A991}" presName="iconSpace" presStyleCnt="0"/>
      <dgm:spPr/>
    </dgm:pt>
    <dgm:pt modelId="{6AAA510D-486E-4F92-B67D-D067DFF62E42}" type="pres">
      <dgm:prSet presAssocID="{86B96A20-6E55-4BF0-B68E-AE679E81A991}" presName="parTx" presStyleLbl="revTx" presStyleIdx="0" presStyleCnt="4">
        <dgm:presLayoutVars>
          <dgm:chMax val="0"/>
          <dgm:chPref val="0"/>
        </dgm:presLayoutVars>
      </dgm:prSet>
      <dgm:spPr/>
    </dgm:pt>
    <dgm:pt modelId="{13044BD4-975C-438C-BE60-118DFE37B932}" type="pres">
      <dgm:prSet presAssocID="{86B96A20-6E55-4BF0-B68E-AE679E81A991}" presName="txSpace" presStyleCnt="0"/>
      <dgm:spPr/>
    </dgm:pt>
    <dgm:pt modelId="{B0F45481-33BC-41D1-A4FE-BDA32B4549E0}" type="pres">
      <dgm:prSet presAssocID="{86B96A20-6E55-4BF0-B68E-AE679E81A991}" presName="desTx" presStyleLbl="revTx" presStyleIdx="1" presStyleCnt="4">
        <dgm:presLayoutVars/>
      </dgm:prSet>
      <dgm:spPr/>
    </dgm:pt>
    <dgm:pt modelId="{00F09255-05BA-40E1-AC61-022A70CAE4D5}" type="pres">
      <dgm:prSet presAssocID="{3E15F24F-35AD-45F0-AF65-6D7B141DB217}" presName="sibTrans" presStyleCnt="0"/>
      <dgm:spPr/>
    </dgm:pt>
    <dgm:pt modelId="{25C3D931-79FE-45E4-A501-CE31023DB3AA}" type="pres">
      <dgm:prSet presAssocID="{7A1C0C80-543F-4282-85F0-99805DCB6C7B}" presName="compNode" presStyleCnt="0"/>
      <dgm:spPr/>
    </dgm:pt>
    <dgm:pt modelId="{D3DF3DEB-04D9-4338-956D-A0372D9A9D11}" type="pres">
      <dgm:prSet presAssocID="{7A1C0C80-543F-4282-85F0-99805DCB6C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1908FC50-EDAC-4532-997D-32B806A600F5}" type="pres">
      <dgm:prSet presAssocID="{7A1C0C80-543F-4282-85F0-99805DCB6C7B}" presName="iconSpace" presStyleCnt="0"/>
      <dgm:spPr/>
    </dgm:pt>
    <dgm:pt modelId="{F6C5AB57-6369-42D2-9435-F86825F0E34B}" type="pres">
      <dgm:prSet presAssocID="{7A1C0C80-543F-4282-85F0-99805DCB6C7B}" presName="parTx" presStyleLbl="revTx" presStyleIdx="2" presStyleCnt="4">
        <dgm:presLayoutVars>
          <dgm:chMax val="0"/>
          <dgm:chPref val="0"/>
        </dgm:presLayoutVars>
      </dgm:prSet>
      <dgm:spPr/>
    </dgm:pt>
    <dgm:pt modelId="{74292961-045F-4E31-9AAD-A34D249AFDF5}" type="pres">
      <dgm:prSet presAssocID="{7A1C0C80-543F-4282-85F0-99805DCB6C7B}" presName="txSpace" presStyleCnt="0"/>
      <dgm:spPr/>
    </dgm:pt>
    <dgm:pt modelId="{89E2D45E-DE83-4FFF-B462-129E890DAF46}" type="pres">
      <dgm:prSet presAssocID="{7A1C0C80-543F-4282-85F0-99805DCB6C7B}" presName="desTx" presStyleLbl="revTx" presStyleIdx="3" presStyleCnt="4">
        <dgm:presLayoutVars/>
      </dgm:prSet>
      <dgm:spPr/>
    </dgm:pt>
  </dgm:ptLst>
  <dgm:cxnLst>
    <dgm:cxn modelId="{D54C6813-CF72-4026-8304-669D3FF6B598}" type="presOf" srcId="{86B96A20-6E55-4BF0-B68E-AE679E81A991}" destId="{6AAA510D-486E-4F92-B67D-D067DFF62E42}" srcOrd="0" destOrd="0" presId="urn:microsoft.com/office/officeart/2018/2/layout/IconLabelDescriptionList"/>
    <dgm:cxn modelId="{B996D01D-67A4-4568-A63B-E55CAD8D89B6}" type="presOf" srcId="{B06291A1-0DB4-412B-93FA-75F1AA31E967}" destId="{4C784824-DBBE-459B-99C7-E0397CA6E0B1}" srcOrd="0" destOrd="0" presId="urn:microsoft.com/office/officeart/2018/2/layout/IconLabelDescriptionList"/>
    <dgm:cxn modelId="{6CC9F24E-7ECA-461D-B387-DA2C1570C0BD}" srcId="{86B96A20-6E55-4BF0-B68E-AE679E81A991}" destId="{DB428F14-3773-4F97-AFC2-7AA66AF93FB0}" srcOrd="0" destOrd="0" parTransId="{3AEC3D87-29C8-407F-A0BF-0485D6ED80AD}" sibTransId="{4859B64D-32F8-43B2-B792-F1F44CC9A2F5}"/>
    <dgm:cxn modelId="{3457417C-833D-4E0D-8E0F-8F5E801EBA3F}" srcId="{86B96A20-6E55-4BF0-B68E-AE679E81A991}" destId="{CFC91710-FF77-40BD-96D7-02465EF7EB82}" srcOrd="1" destOrd="0" parTransId="{7E51EA0D-A82F-4D20-BB3A-73B71C4E4501}" sibTransId="{2BD4A594-A3D9-4F29-A9EA-DBB91D9EE429}"/>
    <dgm:cxn modelId="{C17AD77E-0D54-4435-9EAD-FAFB64100C39}" type="presOf" srcId="{7A1C0C80-543F-4282-85F0-99805DCB6C7B}" destId="{F6C5AB57-6369-42D2-9435-F86825F0E34B}" srcOrd="0" destOrd="0" presId="urn:microsoft.com/office/officeart/2018/2/layout/IconLabelDescriptionList"/>
    <dgm:cxn modelId="{0A2F4992-3EB6-483E-B1B6-658C55E3A6BC}" srcId="{B06291A1-0DB4-412B-93FA-75F1AA31E967}" destId="{86B96A20-6E55-4BF0-B68E-AE679E81A991}" srcOrd="0" destOrd="0" parTransId="{D25E2395-5D1C-45CB-97CC-4C6511AE7B85}" sibTransId="{3E15F24F-35AD-45F0-AF65-6D7B141DB217}"/>
    <dgm:cxn modelId="{43633CA5-B26D-4C52-BEE9-C49E85A608D0}" type="presOf" srcId="{CFC91710-FF77-40BD-96D7-02465EF7EB82}" destId="{B0F45481-33BC-41D1-A4FE-BDA32B4549E0}" srcOrd="0" destOrd="1" presId="urn:microsoft.com/office/officeart/2018/2/layout/IconLabelDescriptionList"/>
    <dgm:cxn modelId="{43CAD9B3-5C69-4A48-A6EE-584C085EFB85}" type="presOf" srcId="{DB428F14-3773-4F97-AFC2-7AA66AF93FB0}" destId="{B0F45481-33BC-41D1-A4FE-BDA32B4549E0}" srcOrd="0" destOrd="0" presId="urn:microsoft.com/office/officeart/2018/2/layout/IconLabelDescriptionList"/>
    <dgm:cxn modelId="{31B86EC2-BF91-43A1-9BD8-A4703075FAF6}" srcId="{7A1C0C80-543F-4282-85F0-99805DCB6C7B}" destId="{666D0005-B6C2-4D0B-8E60-21B9CD43A9D4}" srcOrd="1" destOrd="0" parTransId="{A48D7B0B-87F7-41E3-99B7-CB5B71F00F05}" sibTransId="{1E91E7C6-B8B3-45A4-8460-589F845AFE4E}"/>
    <dgm:cxn modelId="{EEA07CCB-388E-4B85-9FEF-1F007028DAA7}" type="presOf" srcId="{541CBB23-E91F-4364-87E6-EEDC9C863CBE}" destId="{89E2D45E-DE83-4FFF-B462-129E890DAF46}" srcOrd="0" destOrd="0" presId="urn:microsoft.com/office/officeart/2018/2/layout/IconLabelDescriptionList"/>
    <dgm:cxn modelId="{75999BD7-7762-46F1-B604-BE596AB98EDE}" srcId="{B06291A1-0DB4-412B-93FA-75F1AA31E967}" destId="{7A1C0C80-543F-4282-85F0-99805DCB6C7B}" srcOrd="1" destOrd="0" parTransId="{DC7327D4-95C1-4F3B-AC12-C5E35A9DEAEB}" sibTransId="{8A2C1A9E-11DF-41AD-8A8D-8B7452FEB7F4}"/>
    <dgm:cxn modelId="{B16D2FE6-9CB3-439D-8C7C-99F75FA77CA8}" srcId="{7A1C0C80-543F-4282-85F0-99805DCB6C7B}" destId="{541CBB23-E91F-4364-87E6-EEDC9C863CBE}" srcOrd="0" destOrd="0" parTransId="{8688E622-F4EF-4EE4-93BE-A9A2E90531D1}" sibTransId="{E5593B21-1FE8-4A02-A73F-648806932F33}"/>
    <dgm:cxn modelId="{B7488CF4-03CF-4034-9E35-3C0D7A4E236E}" type="presOf" srcId="{666D0005-B6C2-4D0B-8E60-21B9CD43A9D4}" destId="{89E2D45E-DE83-4FFF-B462-129E890DAF46}" srcOrd="0" destOrd="1" presId="urn:microsoft.com/office/officeart/2018/2/layout/IconLabelDescriptionList"/>
    <dgm:cxn modelId="{99D5E980-3C73-4957-84CA-0234EB4B2EA3}" type="presParOf" srcId="{4C784824-DBBE-459B-99C7-E0397CA6E0B1}" destId="{CA155867-580D-410F-8854-0B92857AA3F3}" srcOrd="0" destOrd="0" presId="urn:microsoft.com/office/officeart/2018/2/layout/IconLabelDescriptionList"/>
    <dgm:cxn modelId="{7E915865-BD3D-4A3C-9428-BF1555032708}" type="presParOf" srcId="{CA155867-580D-410F-8854-0B92857AA3F3}" destId="{78FB7069-FBED-43A8-A95C-5CD82302D52D}" srcOrd="0" destOrd="0" presId="urn:microsoft.com/office/officeart/2018/2/layout/IconLabelDescriptionList"/>
    <dgm:cxn modelId="{0CBE1968-9893-44C4-8918-896263132C38}" type="presParOf" srcId="{CA155867-580D-410F-8854-0B92857AA3F3}" destId="{D5FC99CC-7342-4490-9ADD-35E90934E5DB}" srcOrd="1" destOrd="0" presId="urn:microsoft.com/office/officeart/2018/2/layout/IconLabelDescriptionList"/>
    <dgm:cxn modelId="{196B654F-4DA2-4B6F-B6CB-32D34F272460}" type="presParOf" srcId="{CA155867-580D-410F-8854-0B92857AA3F3}" destId="{6AAA510D-486E-4F92-B67D-D067DFF62E42}" srcOrd="2" destOrd="0" presId="urn:microsoft.com/office/officeart/2018/2/layout/IconLabelDescriptionList"/>
    <dgm:cxn modelId="{772CC274-D0B4-45BB-9699-5FF1CB1CC097}" type="presParOf" srcId="{CA155867-580D-410F-8854-0B92857AA3F3}" destId="{13044BD4-975C-438C-BE60-118DFE37B932}" srcOrd="3" destOrd="0" presId="urn:microsoft.com/office/officeart/2018/2/layout/IconLabelDescriptionList"/>
    <dgm:cxn modelId="{C57E19CA-4973-463F-AEE2-B771C39F34DD}" type="presParOf" srcId="{CA155867-580D-410F-8854-0B92857AA3F3}" destId="{B0F45481-33BC-41D1-A4FE-BDA32B4549E0}" srcOrd="4" destOrd="0" presId="urn:microsoft.com/office/officeart/2018/2/layout/IconLabelDescriptionList"/>
    <dgm:cxn modelId="{4AFE35AF-91EE-4292-89C2-CE011368201A}" type="presParOf" srcId="{4C784824-DBBE-459B-99C7-E0397CA6E0B1}" destId="{00F09255-05BA-40E1-AC61-022A70CAE4D5}" srcOrd="1" destOrd="0" presId="urn:microsoft.com/office/officeart/2018/2/layout/IconLabelDescriptionList"/>
    <dgm:cxn modelId="{AF9C0B5F-0342-46EB-92B2-A7B306C21EBD}" type="presParOf" srcId="{4C784824-DBBE-459B-99C7-E0397CA6E0B1}" destId="{25C3D931-79FE-45E4-A501-CE31023DB3AA}" srcOrd="2" destOrd="0" presId="urn:microsoft.com/office/officeart/2018/2/layout/IconLabelDescriptionList"/>
    <dgm:cxn modelId="{5C6991D5-ED40-4777-ACE4-47F13FAEFC0E}" type="presParOf" srcId="{25C3D931-79FE-45E4-A501-CE31023DB3AA}" destId="{D3DF3DEB-04D9-4338-956D-A0372D9A9D11}" srcOrd="0" destOrd="0" presId="urn:microsoft.com/office/officeart/2018/2/layout/IconLabelDescriptionList"/>
    <dgm:cxn modelId="{A5D3A851-D893-4812-9330-7832507D2F80}" type="presParOf" srcId="{25C3D931-79FE-45E4-A501-CE31023DB3AA}" destId="{1908FC50-EDAC-4532-997D-32B806A600F5}" srcOrd="1" destOrd="0" presId="urn:microsoft.com/office/officeart/2018/2/layout/IconLabelDescriptionList"/>
    <dgm:cxn modelId="{ABA592D1-442D-4E76-B981-13D74F648ECC}" type="presParOf" srcId="{25C3D931-79FE-45E4-A501-CE31023DB3AA}" destId="{F6C5AB57-6369-42D2-9435-F86825F0E34B}" srcOrd="2" destOrd="0" presId="urn:microsoft.com/office/officeart/2018/2/layout/IconLabelDescriptionList"/>
    <dgm:cxn modelId="{17014DF7-503F-4CC5-8A42-860E98563BCA}" type="presParOf" srcId="{25C3D931-79FE-45E4-A501-CE31023DB3AA}" destId="{74292961-045F-4E31-9AAD-A34D249AFDF5}" srcOrd="3" destOrd="0" presId="urn:microsoft.com/office/officeart/2018/2/layout/IconLabelDescriptionList"/>
    <dgm:cxn modelId="{AF314987-DAAF-4DF5-8808-614EAD24D90B}" type="presParOf" srcId="{25C3D931-79FE-45E4-A501-CE31023DB3AA}" destId="{89E2D45E-DE83-4FFF-B462-129E890DAF4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2AB04-32EA-49F9-B83E-AC615631E53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BAF534-DC48-4539-B67A-D404F382D1A5}">
      <dgm:prSet phldrT="[Text]" custT="1"/>
      <dgm:spPr>
        <a:solidFill>
          <a:srgbClr val="EE741D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en-GB" sz="2400">
              <a:solidFill>
                <a:schemeClr val="bg1"/>
              </a:solidFill>
            </a:rPr>
            <a:t>Why this matters</a:t>
          </a:r>
        </a:p>
      </dgm:t>
    </dgm:pt>
    <dgm:pt modelId="{800F3CF8-66A5-4DF4-B981-9F7C66991136}" type="parTrans" cxnId="{7EE0A7F5-1BF0-4902-A198-0516FABE7D13}">
      <dgm:prSet/>
      <dgm:spPr/>
      <dgm:t>
        <a:bodyPr/>
        <a:lstStyle/>
        <a:p>
          <a:endParaRPr lang="en-GB"/>
        </a:p>
      </dgm:t>
    </dgm:pt>
    <dgm:pt modelId="{5E82EC37-65FA-4A34-9E89-A9410454D97E}" type="sibTrans" cxnId="{7EE0A7F5-1BF0-4902-A198-0516FABE7D13}">
      <dgm:prSet/>
      <dgm:spPr/>
      <dgm:t>
        <a:bodyPr/>
        <a:lstStyle/>
        <a:p>
          <a:endParaRPr lang="en-GB"/>
        </a:p>
      </dgm:t>
    </dgm:pt>
    <dgm:pt modelId="{5E655BE8-986E-4325-BEE0-47103B814E19}">
      <dgm:prSet phldrT="[Text]" phldr="1"/>
      <dgm:spPr/>
      <dgm:t>
        <a:bodyPr/>
        <a:lstStyle/>
        <a:p>
          <a:endParaRPr lang="en-GB"/>
        </a:p>
      </dgm:t>
    </dgm:pt>
    <dgm:pt modelId="{59C5C645-E5E6-4B49-A51E-37A11113EAA9}" type="parTrans" cxnId="{3C9FBCD4-E77D-490C-BBAB-546AB2F2293C}">
      <dgm:prSet/>
      <dgm:spPr/>
      <dgm:t>
        <a:bodyPr/>
        <a:lstStyle/>
        <a:p>
          <a:endParaRPr lang="en-GB"/>
        </a:p>
      </dgm:t>
    </dgm:pt>
    <dgm:pt modelId="{D2AE35A2-E981-406C-AB87-43F32D5AEF0E}" type="sibTrans" cxnId="{3C9FBCD4-E77D-490C-BBAB-546AB2F2293C}">
      <dgm:prSet/>
      <dgm:spPr/>
      <dgm:t>
        <a:bodyPr/>
        <a:lstStyle/>
        <a:p>
          <a:endParaRPr lang="en-GB"/>
        </a:p>
      </dgm:t>
    </dgm:pt>
    <dgm:pt modelId="{B5EB6FFB-B2A5-4F48-A0D1-AA2DBEEA4E8F}">
      <dgm:prSet phldrT="[Text]" phldr="1"/>
      <dgm:spPr/>
      <dgm:t>
        <a:bodyPr/>
        <a:lstStyle/>
        <a:p>
          <a:endParaRPr lang="en-GB"/>
        </a:p>
      </dgm:t>
    </dgm:pt>
    <dgm:pt modelId="{0018D1D2-5562-40AA-9B59-E5CAC977965C}" type="parTrans" cxnId="{91862545-68E4-42F1-B921-5483BD317C70}">
      <dgm:prSet/>
      <dgm:spPr/>
      <dgm:t>
        <a:bodyPr/>
        <a:lstStyle/>
        <a:p>
          <a:endParaRPr lang="en-GB"/>
        </a:p>
      </dgm:t>
    </dgm:pt>
    <dgm:pt modelId="{A7CA5206-261A-46DA-9140-9DE85F85A765}" type="sibTrans" cxnId="{91862545-68E4-42F1-B921-5483BD317C70}">
      <dgm:prSet/>
      <dgm:spPr/>
      <dgm:t>
        <a:bodyPr/>
        <a:lstStyle/>
        <a:p>
          <a:endParaRPr lang="en-GB"/>
        </a:p>
      </dgm:t>
    </dgm:pt>
    <dgm:pt modelId="{EE5EAA87-4150-4C39-9D2B-49F5367D693E}">
      <dgm:prSet phldrT="[Text]" phldr="1"/>
      <dgm:spPr/>
      <dgm:t>
        <a:bodyPr/>
        <a:lstStyle/>
        <a:p>
          <a:endParaRPr lang="en-GB"/>
        </a:p>
      </dgm:t>
    </dgm:pt>
    <dgm:pt modelId="{A180187E-BF7B-4CAC-AE27-C74BE6C683D1}" type="parTrans" cxnId="{0F2222F9-6454-466C-805C-B06281A3CA98}">
      <dgm:prSet/>
      <dgm:spPr/>
      <dgm:t>
        <a:bodyPr/>
        <a:lstStyle/>
        <a:p>
          <a:endParaRPr lang="en-GB"/>
        </a:p>
      </dgm:t>
    </dgm:pt>
    <dgm:pt modelId="{90AF4C2E-85B4-4EBB-A480-F977365D3B5C}" type="sibTrans" cxnId="{0F2222F9-6454-466C-805C-B06281A3CA98}">
      <dgm:prSet/>
      <dgm:spPr/>
      <dgm:t>
        <a:bodyPr/>
        <a:lstStyle/>
        <a:p>
          <a:endParaRPr lang="en-GB"/>
        </a:p>
      </dgm:t>
    </dgm:pt>
    <dgm:pt modelId="{E1A7E1FE-2392-4A5D-B2E9-4B55EEEE8E90}">
      <dgm:prSet custT="1"/>
      <dgm:spPr>
        <a:solidFill>
          <a:srgbClr val="4096B8">
            <a:alpha val="8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>
              <a:solidFill>
                <a:srgbClr val="113458"/>
              </a:solidFill>
            </a:rPr>
            <a:t>Over half</a:t>
          </a:r>
          <a:r>
            <a:rPr lang="en-GB" sz="2000" b="1" dirty="0"/>
            <a:t> </a:t>
          </a:r>
          <a:r>
            <a:rPr lang="en-GB" sz="2000" b="1" dirty="0">
              <a:solidFill>
                <a:srgbClr val="113458"/>
              </a:solidFill>
            </a:rPr>
            <a:t>of global GDP </a:t>
          </a:r>
          <a:r>
            <a:rPr lang="en-GB" sz="2000" dirty="0"/>
            <a:t>is moderately or highly dependent on the healthy functioning of the natural world</a:t>
          </a:r>
        </a:p>
      </dgm:t>
    </dgm:pt>
    <dgm:pt modelId="{EE926411-46A3-4C9B-A692-A88F067DBF61}" type="parTrans" cxnId="{CEF6132A-F9A4-40C6-B8DE-DA916E89B274}">
      <dgm:prSet/>
      <dgm:spPr/>
      <dgm:t>
        <a:bodyPr/>
        <a:lstStyle/>
        <a:p>
          <a:endParaRPr lang="en-GB"/>
        </a:p>
      </dgm:t>
    </dgm:pt>
    <dgm:pt modelId="{3FF0D3D7-3761-4D1E-A3A2-21387A1AFE19}" type="sibTrans" cxnId="{CEF6132A-F9A4-40C6-B8DE-DA916E89B274}">
      <dgm:prSet/>
      <dgm:spPr/>
      <dgm:t>
        <a:bodyPr/>
        <a:lstStyle/>
        <a:p>
          <a:endParaRPr lang="en-GB"/>
        </a:p>
      </dgm:t>
    </dgm:pt>
    <dgm:pt modelId="{A6C32D90-05DA-4602-833B-AEED84AA496B}">
      <dgm:prSet custT="1"/>
      <dgm:spPr>
        <a:solidFill>
          <a:srgbClr val="4096B8">
            <a:alpha val="8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/>
            <a:t>Biodiversity loss has been ranked as the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>
              <a:solidFill>
                <a:srgbClr val="113458"/>
              </a:solidFill>
            </a:rPr>
            <a:t>3rd most severe risk</a:t>
          </a:r>
          <a:r>
            <a:rPr lang="en-GB" sz="2000"/>
            <a:t> in the next 10 years</a:t>
          </a:r>
        </a:p>
      </dgm:t>
    </dgm:pt>
    <dgm:pt modelId="{36802995-9BC9-4D00-8753-AD28B3E9EB34}" type="parTrans" cxnId="{B1474502-E1BE-40F5-9B19-347F18071F0B}">
      <dgm:prSet/>
      <dgm:spPr/>
      <dgm:t>
        <a:bodyPr/>
        <a:lstStyle/>
        <a:p>
          <a:endParaRPr lang="en-GB"/>
        </a:p>
      </dgm:t>
    </dgm:pt>
    <dgm:pt modelId="{A83A30FC-5FE7-4955-A8E3-BF5032D9F588}" type="sibTrans" cxnId="{B1474502-E1BE-40F5-9B19-347F18071F0B}">
      <dgm:prSet/>
      <dgm:spPr/>
      <dgm:t>
        <a:bodyPr/>
        <a:lstStyle/>
        <a:p>
          <a:endParaRPr lang="en-GB"/>
        </a:p>
      </dgm:t>
    </dgm:pt>
    <dgm:pt modelId="{F2616D74-6F8F-4FCD-ABDA-B9B734C7CD9F}">
      <dgm:prSet custT="1"/>
      <dgm:spPr>
        <a:solidFill>
          <a:srgbClr val="4096B8">
            <a:alpha val="8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/>
            <a:t>Nature-positive transitions could generate </a:t>
          </a:r>
          <a:r>
            <a:rPr lang="en-GB" sz="2000" b="1">
              <a:solidFill>
                <a:srgbClr val="113458"/>
              </a:solidFill>
            </a:rPr>
            <a:t>up to US$10 trillion</a:t>
          </a:r>
          <a:r>
            <a:rPr lang="en-GB" sz="2000"/>
            <a:t> of annual business opportunities by 2030 </a:t>
          </a:r>
        </a:p>
      </dgm:t>
    </dgm:pt>
    <dgm:pt modelId="{8FC551E2-C356-4726-9B1A-6681A5268E48}" type="parTrans" cxnId="{D4038239-1DEA-46B7-9B28-24E2D747706C}">
      <dgm:prSet/>
      <dgm:spPr/>
      <dgm:t>
        <a:bodyPr/>
        <a:lstStyle/>
        <a:p>
          <a:endParaRPr lang="en-GB"/>
        </a:p>
      </dgm:t>
    </dgm:pt>
    <dgm:pt modelId="{7E792447-63F0-48BC-8518-84A63F84D265}" type="sibTrans" cxnId="{D4038239-1DEA-46B7-9B28-24E2D747706C}">
      <dgm:prSet/>
      <dgm:spPr/>
      <dgm:t>
        <a:bodyPr/>
        <a:lstStyle/>
        <a:p>
          <a:endParaRPr lang="en-GB"/>
        </a:p>
      </dgm:t>
    </dgm:pt>
    <dgm:pt modelId="{25AF84FB-5AB5-4AA1-B1C8-AC14CCF242E6}">
      <dgm:prSet custT="1"/>
      <dgm:spPr>
        <a:solidFill>
          <a:srgbClr val="4096B8">
            <a:alpha val="80000"/>
          </a:srgbClr>
        </a:solidFill>
        <a:ln w="38100">
          <a:solidFill>
            <a:schemeClr val="bg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/>
            <a:t>In 2022, the private sector spent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>
              <a:solidFill>
                <a:srgbClr val="113458"/>
              </a:solidFill>
            </a:rPr>
            <a:t>US$5 trillion </a:t>
          </a:r>
          <a:r>
            <a:rPr lang="en-GB" sz="2000"/>
            <a:t>on activities that harm nature vs US$35 billion on nature-based solutions – </a:t>
          </a:r>
          <a:r>
            <a:rPr lang="en-GB" sz="2000" b="1">
              <a:solidFill>
                <a:srgbClr val="113458"/>
              </a:solidFill>
            </a:rPr>
            <a:t>140x margin</a:t>
          </a:r>
        </a:p>
      </dgm:t>
    </dgm:pt>
    <dgm:pt modelId="{423E79DC-F81E-4CA7-BC23-04500809F5D6}" type="parTrans" cxnId="{721A0EF2-D353-45E8-87EC-74958A42228A}">
      <dgm:prSet/>
      <dgm:spPr/>
      <dgm:t>
        <a:bodyPr/>
        <a:lstStyle/>
        <a:p>
          <a:endParaRPr lang="en-GB"/>
        </a:p>
      </dgm:t>
    </dgm:pt>
    <dgm:pt modelId="{FDEC7CD0-6F49-4443-BD93-478F3B95EC9C}" type="sibTrans" cxnId="{721A0EF2-D353-45E8-87EC-74958A42228A}">
      <dgm:prSet/>
      <dgm:spPr/>
      <dgm:t>
        <a:bodyPr/>
        <a:lstStyle/>
        <a:p>
          <a:endParaRPr lang="en-GB"/>
        </a:p>
      </dgm:t>
    </dgm:pt>
    <dgm:pt modelId="{A42F303D-377B-44C5-BF6D-B80625ABE456}" type="pres">
      <dgm:prSet presAssocID="{7172AB04-32EA-49F9-B83E-AC615631E53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8FCF35D-7F7C-448D-B483-58C54F644F6E}" type="pres">
      <dgm:prSet presAssocID="{7172AB04-32EA-49F9-B83E-AC615631E53C}" presName="matrix" presStyleCnt="0"/>
      <dgm:spPr/>
    </dgm:pt>
    <dgm:pt modelId="{AAFD7FE7-F846-4E46-9CEA-9653E184139A}" type="pres">
      <dgm:prSet presAssocID="{7172AB04-32EA-49F9-B83E-AC615631E53C}" presName="tile1" presStyleLbl="node1" presStyleIdx="0" presStyleCnt="4"/>
      <dgm:spPr/>
    </dgm:pt>
    <dgm:pt modelId="{0039B26D-9992-4C3E-8A3C-66E0A3FFA3E1}" type="pres">
      <dgm:prSet presAssocID="{7172AB04-32EA-49F9-B83E-AC615631E5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1323DCA-E566-443D-965D-D2FFC3929395}" type="pres">
      <dgm:prSet presAssocID="{7172AB04-32EA-49F9-B83E-AC615631E53C}" presName="tile2" presStyleLbl="node1" presStyleIdx="1" presStyleCnt="4"/>
      <dgm:spPr/>
    </dgm:pt>
    <dgm:pt modelId="{1E5D412C-925E-4956-819E-4A7301F62849}" type="pres">
      <dgm:prSet presAssocID="{7172AB04-32EA-49F9-B83E-AC615631E5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4DD990A-ACFA-4817-AAC4-CBDDF298AAB2}" type="pres">
      <dgm:prSet presAssocID="{7172AB04-32EA-49F9-B83E-AC615631E53C}" presName="tile3" presStyleLbl="node1" presStyleIdx="2" presStyleCnt="4"/>
      <dgm:spPr/>
    </dgm:pt>
    <dgm:pt modelId="{96A39197-7B39-476D-989E-885922FDD9D1}" type="pres">
      <dgm:prSet presAssocID="{7172AB04-32EA-49F9-B83E-AC615631E5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DAA8B6-081C-4FE6-BBA9-F9EB4AFF83C5}" type="pres">
      <dgm:prSet presAssocID="{7172AB04-32EA-49F9-B83E-AC615631E53C}" presName="tile4" presStyleLbl="node1" presStyleIdx="3" presStyleCnt="4"/>
      <dgm:spPr/>
    </dgm:pt>
    <dgm:pt modelId="{D97C829B-3291-4904-A63A-6FED3904CEA0}" type="pres">
      <dgm:prSet presAssocID="{7172AB04-32EA-49F9-B83E-AC615631E5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57953B0-A947-41FF-A40B-A450D4DBF0F5}" type="pres">
      <dgm:prSet presAssocID="{7172AB04-32EA-49F9-B83E-AC615631E53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1474502-E1BE-40F5-9B19-347F18071F0B}" srcId="{8FBAF534-DC48-4539-B67A-D404F382D1A5}" destId="{A6C32D90-05DA-4602-833B-AEED84AA496B}" srcOrd="1" destOrd="0" parTransId="{36802995-9BC9-4D00-8753-AD28B3E9EB34}" sibTransId="{A83A30FC-5FE7-4955-A8E3-BF5032D9F588}"/>
    <dgm:cxn modelId="{49138417-A93A-446D-B6FF-B36DC9F793EE}" type="presOf" srcId="{25AF84FB-5AB5-4AA1-B1C8-AC14CCF242E6}" destId="{48DAA8B6-081C-4FE6-BBA9-F9EB4AFF83C5}" srcOrd="0" destOrd="0" presId="urn:microsoft.com/office/officeart/2005/8/layout/matrix1"/>
    <dgm:cxn modelId="{CEF6132A-F9A4-40C6-B8DE-DA916E89B274}" srcId="{8FBAF534-DC48-4539-B67A-D404F382D1A5}" destId="{E1A7E1FE-2392-4A5D-B2E9-4B55EEEE8E90}" srcOrd="0" destOrd="0" parTransId="{EE926411-46A3-4C9B-A692-A88F067DBF61}" sibTransId="{3FF0D3D7-3761-4D1E-A3A2-21387A1AFE19}"/>
    <dgm:cxn modelId="{D4038239-1DEA-46B7-9B28-24E2D747706C}" srcId="{8FBAF534-DC48-4539-B67A-D404F382D1A5}" destId="{F2616D74-6F8F-4FCD-ABDA-B9B734C7CD9F}" srcOrd="2" destOrd="0" parTransId="{8FC551E2-C356-4726-9B1A-6681A5268E48}" sibTransId="{7E792447-63F0-48BC-8518-84A63F84D265}"/>
    <dgm:cxn modelId="{BAAF333C-199A-4BB2-B33A-BA62EA8B9273}" type="presOf" srcId="{25AF84FB-5AB5-4AA1-B1C8-AC14CCF242E6}" destId="{D97C829B-3291-4904-A63A-6FED3904CEA0}" srcOrd="1" destOrd="0" presId="urn:microsoft.com/office/officeart/2005/8/layout/matrix1"/>
    <dgm:cxn modelId="{91862545-68E4-42F1-B921-5483BD317C70}" srcId="{7172AB04-32EA-49F9-B83E-AC615631E53C}" destId="{B5EB6FFB-B2A5-4F48-A0D1-AA2DBEEA4E8F}" srcOrd="2" destOrd="0" parTransId="{0018D1D2-5562-40AA-9B59-E5CAC977965C}" sibTransId="{A7CA5206-261A-46DA-9140-9DE85F85A765}"/>
    <dgm:cxn modelId="{98EED945-A275-4553-B8E6-D8BAA781AE4F}" type="presOf" srcId="{A6C32D90-05DA-4602-833B-AEED84AA496B}" destId="{1E5D412C-925E-4956-819E-4A7301F62849}" srcOrd="1" destOrd="0" presId="urn:microsoft.com/office/officeart/2005/8/layout/matrix1"/>
    <dgm:cxn modelId="{5C836E74-96E0-44BA-8C75-F9C5D0328381}" type="presOf" srcId="{F2616D74-6F8F-4FCD-ABDA-B9B734C7CD9F}" destId="{96A39197-7B39-476D-989E-885922FDD9D1}" srcOrd="1" destOrd="0" presId="urn:microsoft.com/office/officeart/2005/8/layout/matrix1"/>
    <dgm:cxn modelId="{9E1556BD-C6EB-4DB4-A965-FD27515BD73C}" type="presOf" srcId="{8FBAF534-DC48-4539-B67A-D404F382D1A5}" destId="{657953B0-A947-41FF-A40B-A450D4DBF0F5}" srcOrd="0" destOrd="0" presId="urn:microsoft.com/office/officeart/2005/8/layout/matrix1"/>
    <dgm:cxn modelId="{60FE22C1-706C-4B13-B5B9-923AC195EA45}" type="presOf" srcId="{A6C32D90-05DA-4602-833B-AEED84AA496B}" destId="{C1323DCA-E566-443D-965D-D2FFC3929395}" srcOrd="0" destOrd="0" presId="urn:microsoft.com/office/officeart/2005/8/layout/matrix1"/>
    <dgm:cxn modelId="{D223A6D0-26EB-421A-A625-8FD7E0A69F0C}" type="presOf" srcId="{F2616D74-6F8F-4FCD-ABDA-B9B734C7CD9F}" destId="{E4DD990A-ACFA-4817-AAC4-CBDDF298AAB2}" srcOrd="0" destOrd="0" presId="urn:microsoft.com/office/officeart/2005/8/layout/matrix1"/>
    <dgm:cxn modelId="{3C9FBCD4-E77D-490C-BBAB-546AB2F2293C}" srcId="{7172AB04-32EA-49F9-B83E-AC615631E53C}" destId="{5E655BE8-986E-4325-BEE0-47103B814E19}" srcOrd="1" destOrd="0" parTransId="{59C5C645-E5E6-4B49-A51E-37A11113EAA9}" sibTransId="{D2AE35A2-E981-406C-AB87-43F32D5AEF0E}"/>
    <dgm:cxn modelId="{44EE3CD9-44A6-4325-BA17-B15958D96F15}" type="presOf" srcId="{E1A7E1FE-2392-4A5D-B2E9-4B55EEEE8E90}" destId="{AAFD7FE7-F846-4E46-9CEA-9653E184139A}" srcOrd="0" destOrd="0" presId="urn:microsoft.com/office/officeart/2005/8/layout/matrix1"/>
    <dgm:cxn modelId="{066CF0DD-F2AF-4C78-816F-68EB924ACF46}" type="presOf" srcId="{7172AB04-32EA-49F9-B83E-AC615631E53C}" destId="{A42F303D-377B-44C5-BF6D-B80625ABE456}" srcOrd="0" destOrd="0" presId="urn:microsoft.com/office/officeart/2005/8/layout/matrix1"/>
    <dgm:cxn modelId="{721A0EF2-D353-45E8-87EC-74958A42228A}" srcId="{8FBAF534-DC48-4539-B67A-D404F382D1A5}" destId="{25AF84FB-5AB5-4AA1-B1C8-AC14CCF242E6}" srcOrd="3" destOrd="0" parTransId="{423E79DC-F81E-4CA7-BC23-04500809F5D6}" sibTransId="{FDEC7CD0-6F49-4443-BD93-478F3B95EC9C}"/>
    <dgm:cxn modelId="{7EE0A7F5-1BF0-4902-A198-0516FABE7D13}" srcId="{7172AB04-32EA-49F9-B83E-AC615631E53C}" destId="{8FBAF534-DC48-4539-B67A-D404F382D1A5}" srcOrd="0" destOrd="0" parTransId="{800F3CF8-66A5-4DF4-B981-9F7C66991136}" sibTransId="{5E82EC37-65FA-4A34-9E89-A9410454D97E}"/>
    <dgm:cxn modelId="{0F2222F9-6454-466C-805C-B06281A3CA98}" srcId="{7172AB04-32EA-49F9-B83E-AC615631E53C}" destId="{EE5EAA87-4150-4C39-9D2B-49F5367D693E}" srcOrd="3" destOrd="0" parTransId="{A180187E-BF7B-4CAC-AE27-C74BE6C683D1}" sibTransId="{90AF4C2E-85B4-4EBB-A480-F977365D3B5C}"/>
    <dgm:cxn modelId="{60FA75FB-3DCF-4D3D-9D25-261322D1C70A}" type="presOf" srcId="{E1A7E1FE-2392-4A5D-B2E9-4B55EEEE8E90}" destId="{0039B26D-9992-4C3E-8A3C-66E0A3FFA3E1}" srcOrd="1" destOrd="0" presId="urn:microsoft.com/office/officeart/2005/8/layout/matrix1"/>
    <dgm:cxn modelId="{BC11BAA9-629E-4D36-A4E4-68FDFE829F6C}" type="presParOf" srcId="{A42F303D-377B-44C5-BF6D-B80625ABE456}" destId="{08FCF35D-7F7C-448D-B483-58C54F644F6E}" srcOrd="0" destOrd="0" presId="urn:microsoft.com/office/officeart/2005/8/layout/matrix1"/>
    <dgm:cxn modelId="{55CC25B0-0F70-43DD-AAD5-C8E2EDA8D2DA}" type="presParOf" srcId="{08FCF35D-7F7C-448D-B483-58C54F644F6E}" destId="{AAFD7FE7-F846-4E46-9CEA-9653E184139A}" srcOrd="0" destOrd="0" presId="urn:microsoft.com/office/officeart/2005/8/layout/matrix1"/>
    <dgm:cxn modelId="{D34FBFAA-BD20-4E1E-A3B4-D4D2B19BEA9B}" type="presParOf" srcId="{08FCF35D-7F7C-448D-B483-58C54F644F6E}" destId="{0039B26D-9992-4C3E-8A3C-66E0A3FFA3E1}" srcOrd="1" destOrd="0" presId="urn:microsoft.com/office/officeart/2005/8/layout/matrix1"/>
    <dgm:cxn modelId="{03BD6B08-E7C0-46E5-9EAF-A6FCDC2CAB35}" type="presParOf" srcId="{08FCF35D-7F7C-448D-B483-58C54F644F6E}" destId="{C1323DCA-E566-443D-965D-D2FFC3929395}" srcOrd="2" destOrd="0" presId="urn:microsoft.com/office/officeart/2005/8/layout/matrix1"/>
    <dgm:cxn modelId="{1B42F300-8E76-40FA-A6BA-004347C3E677}" type="presParOf" srcId="{08FCF35D-7F7C-448D-B483-58C54F644F6E}" destId="{1E5D412C-925E-4956-819E-4A7301F62849}" srcOrd="3" destOrd="0" presId="urn:microsoft.com/office/officeart/2005/8/layout/matrix1"/>
    <dgm:cxn modelId="{4B375134-539C-474F-9401-F3A86798BD77}" type="presParOf" srcId="{08FCF35D-7F7C-448D-B483-58C54F644F6E}" destId="{E4DD990A-ACFA-4817-AAC4-CBDDF298AAB2}" srcOrd="4" destOrd="0" presId="urn:microsoft.com/office/officeart/2005/8/layout/matrix1"/>
    <dgm:cxn modelId="{B04F43AE-D61C-4F06-88E9-A60909E4A6F4}" type="presParOf" srcId="{08FCF35D-7F7C-448D-B483-58C54F644F6E}" destId="{96A39197-7B39-476D-989E-885922FDD9D1}" srcOrd="5" destOrd="0" presId="urn:microsoft.com/office/officeart/2005/8/layout/matrix1"/>
    <dgm:cxn modelId="{697A0646-BBC6-446A-A990-9C6E62C07D40}" type="presParOf" srcId="{08FCF35D-7F7C-448D-B483-58C54F644F6E}" destId="{48DAA8B6-081C-4FE6-BBA9-F9EB4AFF83C5}" srcOrd="6" destOrd="0" presId="urn:microsoft.com/office/officeart/2005/8/layout/matrix1"/>
    <dgm:cxn modelId="{13E3C7D9-8E73-47CB-B378-AEC3A75CFE1F}" type="presParOf" srcId="{08FCF35D-7F7C-448D-B483-58C54F644F6E}" destId="{D97C829B-3291-4904-A63A-6FED3904CEA0}" srcOrd="7" destOrd="0" presId="urn:microsoft.com/office/officeart/2005/8/layout/matrix1"/>
    <dgm:cxn modelId="{39F5961D-8EBD-45D7-B9FF-8AF34375B4F0}" type="presParOf" srcId="{A42F303D-377B-44C5-BF6D-B80625ABE456}" destId="{657953B0-A947-41FF-A40B-A450D4DBF0F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BBC0E-245F-4AE8-BD01-41D2E703BEEF}">
      <dsp:nvSpPr>
        <dsp:cNvPr id="0" name=""/>
        <dsp:cNvSpPr/>
      </dsp:nvSpPr>
      <dsp:spPr>
        <a:xfrm>
          <a:off x="0" y="330583"/>
          <a:ext cx="8928992" cy="421200"/>
        </a:xfrm>
        <a:prstGeom prst="rect">
          <a:avLst/>
        </a:prstGeom>
        <a:solidFill>
          <a:srgbClr val="1134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Focuses on the four TCFD themes with 10 questions on each of the below:</a:t>
          </a:r>
        </a:p>
      </dsp:txBody>
      <dsp:txXfrm>
        <a:off x="0" y="330583"/>
        <a:ext cx="8928992" cy="421200"/>
      </dsp:txXfrm>
    </dsp:sp>
    <dsp:sp modelId="{8C89939B-FA33-4012-A2EB-D32D22273BDA}">
      <dsp:nvSpPr>
        <dsp:cNvPr id="0" name=""/>
        <dsp:cNvSpPr/>
      </dsp:nvSpPr>
      <dsp:spPr>
        <a:xfrm>
          <a:off x="0" y="751783"/>
          <a:ext cx="892899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Governance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Strategy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Risk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Metrics and Targets</a:t>
          </a:r>
        </a:p>
      </dsp:txBody>
      <dsp:txXfrm>
        <a:off x="0" y="751783"/>
        <a:ext cx="8928992" cy="1159200"/>
      </dsp:txXfrm>
    </dsp:sp>
    <dsp:sp modelId="{FC44FFDB-EC7C-40DB-9D94-5F26238E5CC3}">
      <dsp:nvSpPr>
        <dsp:cNvPr id="0" name=""/>
        <dsp:cNvSpPr/>
      </dsp:nvSpPr>
      <dsp:spPr>
        <a:xfrm>
          <a:off x="0" y="1910983"/>
          <a:ext cx="8928992" cy="421200"/>
        </a:xfrm>
        <a:prstGeom prst="rect">
          <a:avLst/>
        </a:prstGeom>
        <a:solidFill>
          <a:srgbClr val="1134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Our intention</a:t>
          </a:r>
          <a:endParaRPr lang="en-GB" sz="2000" b="0" kern="1200" dirty="0"/>
        </a:p>
      </dsp:txBody>
      <dsp:txXfrm>
        <a:off x="0" y="1910983"/>
        <a:ext cx="8928992" cy="421200"/>
      </dsp:txXfrm>
    </dsp:sp>
    <dsp:sp modelId="{EEE5DDC4-425E-4C5E-A5FE-D4D1BECB6A0E}">
      <dsp:nvSpPr>
        <dsp:cNvPr id="0" name=""/>
        <dsp:cNvSpPr/>
      </dsp:nvSpPr>
      <dsp:spPr>
        <a:xfrm>
          <a:off x="0" y="2332183"/>
          <a:ext cx="8928992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b="0" i="0" kern="1200" dirty="0"/>
            <a:t>Collate and analyse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b="0" i="0" kern="1200" dirty="0"/>
            <a:t>Update on the progress and create alignment</a:t>
          </a:r>
          <a:endParaRPr lang="en-GB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b="0" strike="noStrike" kern="1200" dirty="0"/>
            <a:t>Highlight instances of good practices</a:t>
          </a:r>
        </a:p>
      </dsp:txBody>
      <dsp:txXfrm>
        <a:off x="0" y="2332183"/>
        <a:ext cx="8928992" cy="869400"/>
      </dsp:txXfrm>
    </dsp:sp>
    <dsp:sp modelId="{DCA4D139-1B23-43DC-8F59-89863F249D18}">
      <dsp:nvSpPr>
        <dsp:cNvPr id="0" name=""/>
        <dsp:cNvSpPr/>
      </dsp:nvSpPr>
      <dsp:spPr>
        <a:xfrm>
          <a:off x="0" y="3201583"/>
          <a:ext cx="8928992" cy="421200"/>
        </a:xfrm>
        <a:prstGeom prst="rect">
          <a:avLst/>
        </a:prstGeom>
        <a:solidFill>
          <a:srgbClr val="1134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Survey is now live</a:t>
          </a:r>
        </a:p>
      </dsp:txBody>
      <dsp:txXfrm>
        <a:off x="0" y="3201583"/>
        <a:ext cx="8928992" cy="421200"/>
      </dsp:txXfrm>
    </dsp:sp>
    <dsp:sp modelId="{505E5164-062D-43A8-A80D-BD9A5D1F9651}">
      <dsp:nvSpPr>
        <dsp:cNvPr id="0" name=""/>
        <dsp:cNvSpPr/>
      </dsp:nvSpPr>
      <dsp:spPr>
        <a:xfrm>
          <a:off x="0" y="3622783"/>
          <a:ext cx="892899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>
              <a:hlinkClick xmlns:r="http://schemas.openxmlformats.org/officeDocument/2006/relationships" r:id="rId1"/>
            </a:rPr>
            <a:t>https://www.surveymonkey.com/r/IFoA_TCFD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WP members’  LinkedIn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Upcoming IFoA Newsletter </a:t>
          </a:r>
          <a:r>
            <a:rPr lang="en-GB" sz="1800" i="1" kern="1200" dirty="0"/>
            <a:t>(date to be confirmed)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D9AB16"/>
            </a:buClr>
            <a:buChar char="•"/>
          </a:pPr>
          <a:r>
            <a:rPr lang="en-GB" sz="1800" kern="1200" dirty="0"/>
            <a:t>Closing date: </a:t>
          </a:r>
          <a:r>
            <a:rPr lang="en-GB" sz="1800" b="1" kern="1200" dirty="0"/>
            <a:t>22</a:t>
          </a:r>
          <a:r>
            <a:rPr lang="en-GB" sz="1800" b="1" kern="1200" baseline="30000" dirty="0"/>
            <a:t>nd</a:t>
          </a:r>
          <a:r>
            <a:rPr lang="en-GB" sz="1800" b="1" kern="1200" dirty="0"/>
            <a:t> November 2024</a:t>
          </a:r>
        </a:p>
      </dsp:txBody>
      <dsp:txXfrm>
        <a:off x="0" y="3622783"/>
        <a:ext cx="8928992" cy="115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986EA-40E4-433C-AB5A-65152AC0C270}">
      <dsp:nvSpPr>
        <dsp:cNvPr id="0" name=""/>
        <dsp:cNvSpPr/>
      </dsp:nvSpPr>
      <dsp:spPr>
        <a:xfrm>
          <a:off x="0" y="74513"/>
          <a:ext cx="3454796" cy="2072878"/>
        </a:xfrm>
        <a:prstGeom prst="rect">
          <a:avLst/>
        </a:prstGeom>
        <a:solidFill>
          <a:srgbClr val="11345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1. Foundations</a:t>
          </a:r>
        </a:p>
      </dsp:txBody>
      <dsp:txXfrm>
        <a:off x="0" y="74513"/>
        <a:ext cx="3454796" cy="2072878"/>
      </dsp:txXfrm>
    </dsp:sp>
    <dsp:sp modelId="{D71CC3B5-1E8B-46E7-8F4E-4DABB5526945}">
      <dsp:nvSpPr>
        <dsp:cNvPr id="0" name=""/>
        <dsp:cNvSpPr/>
      </dsp:nvSpPr>
      <dsp:spPr>
        <a:xfrm>
          <a:off x="3800276" y="74513"/>
          <a:ext cx="3454796" cy="2072878"/>
        </a:xfrm>
        <a:prstGeom prst="rect">
          <a:avLst/>
        </a:prstGeom>
        <a:solidFill>
          <a:srgbClr val="4096B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2. Implementation strategy</a:t>
          </a:r>
        </a:p>
      </dsp:txBody>
      <dsp:txXfrm>
        <a:off x="3800276" y="74513"/>
        <a:ext cx="3454796" cy="2072878"/>
      </dsp:txXfrm>
    </dsp:sp>
    <dsp:sp modelId="{7632F243-A3DD-4346-87A7-D26130BBE15F}">
      <dsp:nvSpPr>
        <dsp:cNvPr id="0" name=""/>
        <dsp:cNvSpPr/>
      </dsp:nvSpPr>
      <dsp:spPr>
        <a:xfrm>
          <a:off x="7600553" y="74513"/>
          <a:ext cx="3454796" cy="2072878"/>
        </a:xfrm>
        <a:prstGeom prst="rect">
          <a:avLst/>
        </a:prstGeom>
        <a:solidFill>
          <a:srgbClr val="D9AB1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3. Engagement strategy</a:t>
          </a:r>
        </a:p>
      </dsp:txBody>
      <dsp:txXfrm>
        <a:off x="7600553" y="74513"/>
        <a:ext cx="3454796" cy="2072878"/>
      </dsp:txXfrm>
    </dsp:sp>
    <dsp:sp modelId="{F184E43A-ABEF-4BBE-A6DC-09765128F813}">
      <dsp:nvSpPr>
        <dsp:cNvPr id="0" name=""/>
        <dsp:cNvSpPr/>
      </dsp:nvSpPr>
      <dsp:spPr>
        <a:xfrm>
          <a:off x="1900138" y="2492870"/>
          <a:ext cx="3454796" cy="2072878"/>
        </a:xfrm>
        <a:prstGeom prst="rect">
          <a:avLst/>
        </a:prstGeom>
        <a:solidFill>
          <a:srgbClr val="79A3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4. Metrics &amp; Targets</a:t>
          </a:r>
        </a:p>
      </dsp:txBody>
      <dsp:txXfrm>
        <a:off x="1900138" y="2492870"/>
        <a:ext cx="3454796" cy="2072878"/>
      </dsp:txXfrm>
    </dsp:sp>
    <dsp:sp modelId="{FD3ECAB3-B109-435B-8C7B-F3720C55A82F}">
      <dsp:nvSpPr>
        <dsp:cNvPr id="0" name=""/>
        <dsp:cNvSpPr/>
      </dsp:nvSpPr>
      <dsp:spPr>
        <a:xfrm>
          <a:off x="5700414" y="2492870"/>
          <a:ext cx="3454796" cy="2072878"/>
        </a:xfrm>
        <a:prstGeom prst="rect">
          <a:avLst/>
        </a:prstGeom>
        <a:solidFill>
          <a:srgbClr val="00845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5. Governance</a:t>
          </a:r>
        </a:p>
      </dsp:txBody>
      <dsp:txXfrm>
        <a:off x="5700414" y="2492870"/>
        <a:ext cx="3454796" cy="2072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83C35-08A3-4253-AB3C-8E57AB903172}">
      <dsp:nvSpPr>
        <dsp:cNvPr id="0" name=""/>
        <dsp:cNvSpPr/>
      </dsp:nvSpPr>
      <dsp:spPr>
        <a:xfrm>
          <a:off x="0" y="299393"/>
          <a:ext cx="276383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>
              <a:solidFill>
                <a:srgbClr val="3F4548"/>
              </a:solidFill>
            </a:rPr>
            <a:t>Reputation, legitimacy</a:t>
          </a:r>
          <a:endParaRPr lang="en-GB" sz="2000" b="1" kern="1200" dirty="0">
            <a:solidFill>
              <a:srgbClr val="3F4548"/>
            </a:solidFill>
          </a:endParaRPr>
        </a:p>
      </dsp:txBody>
      <dsp:txXfrm>
        <a:off x="0" y="299393"/>
        <a:ext cx="2763837" cy="1287000"/>
      </dsp:txXfrm>
    </dsp:sp>
    <dsp:sp modelId="{A60808D5-843C-45EF-9357-059A077B289F}">
      <dsp:nvSpPr>
        <dsp:cNvPr id="0" name=""/>
        <dsp:cNvSpPr/>
      </dsp:nvSpPr>
      <dsp:spPr>
        <a:xfrm>
          <a:off x="2763837" y="299393"/>
          <a:ext cx="552767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11345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82F59-9041-4238-8E39-ED7A70960CA5}">
      <dsp:nvSpPr>
        <dsp:cNvPr id="0" name=""/>
        <dsp:cNvSpPr/>
      </dsp:nvSpPr>
      <dsp:spPr>
        <a:xfrm>
          <a:off x="3537711" y="299393"/>
          <a:ext cx="7517638" cy="1287000"/>
        </a:xfrm>
        <a:prstGeom prst="rect">
          <a:avLst/>
        </a:prstGeom>
        <a:solidFill>
          <a:srgbClr val="4096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26000" rIns="126000" bIns="1260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/>
            <a:t>H1</a:t>
          </a:r>
          <a:r>
            <a:rPr lang="en-GB" sz="2000" kern="1200" dirty="0"/>
            <a:t>: </a:t>
          </a:r>
          <a:r>
            <a:rPr lang="en-GB" sz="2000" i="1" kern="1200" dirty="0"/>
            <a:t>There is a positive association between the quality of transition plan reporting and the quality of their climate risk engagement</a:t>
          </a:r>
        </a:p>
      </dsp:txBody>
      <dsp:txXfrm>
        <a:off x="3537711" y="299393"/>
        <a:ext cx="7517638" cy="1287000"/>
      </dsp:txXfrm>
    </dsp:sp>
    <dsp:sp modelId="{034A2198-833D-4BAA-A1FC-6EB7270BCD43}">
      <dsp:nvSpPr>
        <dsp:cNvPr id="0" name=""/>
        <dsp:cNvSpPr/>
      </dsp:nvSpPr>
      <dsp:spPr>
        <a:xfrm>
          <a:off x="0" y="1820393"/>
          <a:ext cx="276383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>
              <a:solidFill>
                <a:srgbClr val="3F4548"/>
              </a:solidFill>
            </a:rPr>
            <a:t>Cultural explanations</a:t>
          </a:r>
          <a:endParaRPr lang="en-GB" sz="2000" b="1" kern="1200" dirty="0">
            <a:solidFill>
              <a:srgbClr val="3F4548"/>
            </a:solidFill>
          </a:endParaRPr>
        </a:p>
      </dsp:txBody>
      <dsp:txXfrm>
        <a:off x="0" y="1820393"/>
        <a:ext cx="2763837" cy="1287000"/>
      </dsp:txXfrm>
    </dsp:sp>
    <dsp:sp modelId="{B370EB93-38A7-4CCE-A207-8A2269C1F863}">
      <dsp:nvSpPr>
        <dsp:cNvPr id="0" name=""/>
        <dsp:cNvSpPr/>
      </dsp:nvSpPr>
      <dsp:spPr>
        <a:xfrm>
          <a:off x="2763837" y="1820393"/>
          <a:ext cx="552767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11345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E8E78-DC08-42BD-BCAE-346B09C742B7}">
      <dsp:nvSpPr>
        <dsp:cNvPr id="0" name=""/>
        <dsp:cNvSpPr/>
      </dsp:nvSpPr>
      <dsp:spPr>
        <a:xfrm>
          <a:off x="3537711" y="1820393"/>
          <a:ext cx="7517638" cy="1287000"/>
        </a:xfrm>
        <a:prstGeom prst="rect">
          <a:avLst/>
        </a:prstGeom>
        <a:solidFill>
          <a:srgbClr val="4096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26000" rIns="126000" bIns="1260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/>
            <a:t>H2</a:t>
          </a:r>
          <a:r>
            <a:rPr lang="en-GB" sz="2000" kern="1200" dirty="0"/>
            <a:t>: </a:t>
          </a:r>
          <a:r>
            <a:rPr lang="en-GB" sz="2000" i="1" kern="1200" dirty="0"/>
            <a:t>Country-level institutional-cultural characteristics have explanatory power over the observed international variations in transition plan reporting quality</a:t>
          </a:r>
        </a:p>
      </dsp:txBody>
      <dsp:txXfrm>
        <a:off x="3537711" y="1820393"/>
        <a:ext cx="7517638" cy="1287000"/>
      </dsp:txXfrm>
    </dsp:sp>
    <dsp:sp modelId="{4EC7158E-A22F-4452-A99F-B0EDC9FE2AEA}">
      <dsp:nvSpPr>
        <dsp:cNvPr id="0" name=""/>
        <dsp:cNvSpPr/>
      </dsp:nvSpPr>
      <dsp:spPr>
        <a:xfrm>
          <a:off x="0" y="3361502"/>
          <a:ext cx="276383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3F4548"/>
              </a:solidFill>
            </a:rPr>
            <a:t>Neo-institutional (public policy) </a:t>
          </a:r>
        </a:p>
      </dsp:txBody>
      <dsp:txXfrm>
        <a:off x="0" y="3361502"/>
        <a:ext cx="2763837" cy="1287000"/>
      </dsp:txXfrm>
    </dsp:sp>
    <dsp:sp modelId="{227B079D-DF51-48FC-9095-6592FF1419F5}">
      <dsp:nvSpPr>
        <dsp:cNvPr id="0" name=""/>
        <dsp:cNvSpPr/>
      </dsp:nvSpPr>
      <dsp:spPr>
        <a:xfrm>
          <a:off x="2763837" y="3341393"/>
          <a:ext cx="552767" cy="13272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11345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C1558-0B6D-4BA0-813D-7315E2DCD3FB}">
      <dsp:nvSpPr>
        <dsp:cNvPr id="0" name=""/>
        <dsp:cNvSpPr/>
      </dsp:nvSpPr>
      <dsp:spPr>
        <a:xfrm>
          <a:off x="3537711" y="3341393"/>
          <a:ext cx="7517638" cy="1327218"/>
        </a:xfrm>
        <a:prstGeom prst="rect">
          <a:avLst/>
        </a:prstGeom>
        <a:solidFill>
          <a:srgbClr val="4096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26000" rIns="126000" bIns="1260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dirty="0"/>
            <a:t>H3</a:t>
          </a:r>
          <a:r>
            <a:rPr lang="en-GB" sz="2000" kern="1200" dirty="0"/>
            <a:t>: </a:t>
          </a:r>
          <a:r>
            <a:rPr lang="en-GB" sz="2000" i="1" kern="1200" dirty="0"/>
            <a:t>International variations in public policy that encourages or requires transition plan reporting have explanatory power over the observed international variations in transition plan reporting quality.</a:t>
          </a:r>
        </a:p>
      </dsp:txBody>
      <dsp:txXfrm>
        <a:off x="3537711" y="3341393"/>
        <a:ext cx="7517638" cy="1327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B7069-FBED-43A8-A95C-5CD82302D52D}">
      <dsp:nvSpPr>
        <dsp:cNvPr id="0" name=""/>
        <dsp:cNvSpPr/>
      </dsp:nvSpPr>
      <dsp:spPr>
        <a:xfrm>
          <a:off x="559800" y="13725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A510D-486E-4F92-B67D-D067DFF62E42}">
      <dsp:nvSpPr>
        <dsp:cNvPr id="0" name=""/>
        <dsp:cNvSpPr/>
      </dsp:nvSpPr>
      <dsp:spPr>
        <a:xfrm>
          <a:off x="559800" y="1824557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Factors affecting reliability and validity of WP research and findings:</a:t>
          </a:r>
          <a:endParaRPr lang="en-US" sz="20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00" y="1824557"/>
        <a:ext cx="4320000" cy="789750"/>
      </dsp:txXfrm>
    </dsp:sp>
    <dsp:sp modelId="{B0F45481-33BC-41D1-A4FE-BDA32B4549E0}">
      <dsp:nvSpPr>
        <dsp:cNvPr id="0" name=""/>
        <dsp:cNvSpPr/>
      </dsp:nvSpPr>
      <dsp:spPr>
        <a:xfrm>
          <a:off x="559800" y="2695844"/>
          <a:ext cx="4320000" cy="151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Assessing firms’ internal risk capabilities and role of actuaries (low response rates)?</a:t>
          </a:r>
          <a:endParaRPr lang="en-US" sz="18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Governance and unit of analysis: “regulated” entity level, or global consolidated firm level?</a:t>
          </a:r>
          <a:endParaRPr lang="en-US" sz="18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800" y="2695844"/>
        <a:ext cx="4320000" cy="1518239"/>
      </dsp:txXfrm>
    </dsp:sp>
    <dsp:sp modelId="{D3DF3DEB-04D9-4338-956D-A0372D9A9D11}">
      <dsp:nvSpPr>
        <dsp:cNvPr id="0" name=""/>
        <dsp:cNvSpPr/>
      </dsp:nvSpPr>
      <dsp:spPr>
        <a:xfrm>
          <a:off x="5635800" y="13725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5AB57-6369-42D2-9435-F86825F0E34B}">
      <dsp:nvSpPr>
        <dsp:cNvPr id="0" name=""/>
        <dsp:cNvSpPr/>
      </dsp:nvSpPr>
      <dsp:spPr>
        <a:xfrm>
          <a:off x="5635800" y="1824557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Limits and boundaries of WP: may need a separate research project or new </a:t>
          </a:r>
          <a:r>
            <a:rPr lang="en-GB" sz="2000" kern="1200" dirty="0" err="1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ToR</a:t>
          </a:r>
          <a:r>
            <a:rPr lang="en-GB" sz="20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0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5800" y="1824557"/>
        <a:ext cx="4320000" cy="789750"/>
      </dsp:txXfrm>
    </dsp:sp>
    <dsp:sp modelId="{89E2D45E-DE83-4FFF-B462-129E890DAF46}">
      <dsp:nvSpPr>
        <dsp:cNvPr id="0" name=""/>
        <dsp:cNvSpPr/>
      </dsp:nvSpPr>
      <dsp:spPr>
        <a:xfrm>
          <a:off x="5635800" y="2695844"/>
          <a:ext cx="4320000" cy="151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Double materiality issues (currently not considered in ISSB) </a:t>
          </a:r>
          <a:endParaRPr lang="en-US" sz="18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en-GB" sz="1800" kern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rPr>
            <a:t>inking climate and nature related risks to firm’s overall operational resilience?</a:t>
          </a:r>
          <a:endParaRPr lang="en-US" sz="1800" kern="1200" dirty="0">
            <a:solidFill>
              <a:srgbClr val="3F454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5800" y="2695844"/>
        <a:ext cx="4320000" cy="1518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D7FE7-F846-4E46-9CEA-9653E184139A}">
      <dsp:nvSpPr>
        <dsp:cNvPr id="0" name=""/>
        <dsp:cNvSpPr/>
      </dsp:nvSpPr>
      <dsp:spPr>
        <a:xfrm rot="16200000">
          <a:off x="1419506" y="-1419506"/>
          <a:ext cx="2004052" cy="4843065"/>
        </a:xfrm>
        <a:prstGeom prst="round1Rect">
          <a:avLst/>
        </a:prstGeom>
        <a:solidFill>
          <a:srgbClr val="4096B8">
            <a:alpha val="80000"/>
          </a:srgb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srgbClr val="113458"/>
              </a:solidFill>
            </a:rPr>
            <a:t>Over half</a:t>
          </a:r>
          <a:r>
            <a:rPr lang="en-GB" sz="2000" b="1" kern="1200" dirty="0"/>
            <a:t> </a:t>
          </a:r>
          <a:r>
            <a:rPr lang="en-GB" sz="2000" b="1" kern="1200" dirty="0">
              <a:solidFill>
                <a:srgbClr val="113458"/>
              </a:solidFill>
            </a:rPr>
            <a:t>of global GDP </a:t>
          </a:r>
          <a:r>
            <a:rPr lang="en-GB" sz="2000" kern="1200" dirty="0"/>
            <a:t>is moderately or highly dependent on the healthy functioning of the natural world</a:t>
          </a:r>
        </a:p>
      </dsp:txBody>
      <dsp:txXfrm rot="5400000">
        <a:off x="0" y="0"/>
        <a:ext cx="4843065" cy="1503039"/>
      </dsp:txXfrm>
    </dsp:sp>
    <dsp:sp modelId="{C1323DCA-E566-443D-965D-D2FFC3929395}">
      <dsp:nvSpPr>
        <dsp:cNvPr id="0" name=""/>
        <dsp:cNvSpPr/>
      </dsp:nvSpPr>
      <dsp:spPr>
        <a:xfrm>
          <a:off x="4843065" y="0"/>
          <a:ext cx="4843065" cy="2004052"/>
        </a:xfrm>
        <a:prstGeom prst="round1Rect">
          <a:avLst/>
        </a:prstGeom>
        <a:solidFill>
          <a:srgbClr val="4096B8">
            <a:alpha val="80000"/>
          </a:srgb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/>
            <a:t>Biodiversity loss has been ranked as the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>
              <a:solidFill>
                <a:srgbClr val="113458"/>
              </a:solidFill>
            </a:rPr>
            <a:t>3rd most severe risk</a:t>
          </a:r>
          <a:r>
            <a:rPr lang="en-GB" sz="2000" kern="1200"/>
            <a:t> in the next 10 years</a:t>
          </a:r>
        </a:p>
      </dsp:txBody>
      <dsp:txXfrm>
        <a:off x="4843065" y="0"/>
        <a:ext cx="4843065" cy="1503039"/>
      </dsp:txXfrm>
    </dsp:sp>
    <dsp:sp modelId="{E4DD990A-ACFA-4817-AAC4-CBDDF298AAB2}">
      <dsp:nvSpPr>
        <dsp:cNvPr id="0" name=""/>
        <dsp:cNvSpPr/>
      </dsp:nvSpPr>
      <dsp:spPr>
        <a:xfrm rot="10800000">
          <a:off x="0" y="2004052"/>
          <a:ext cx="4843065" cy="2004052"/>
        </a:xfrm>
        <a:prstGeom prst="round1Rect">
          <a:avLst/>
        </a:prstGeom>
        <a:solidFill>
          <a:srgbClr val="4096B8">
            <a:alpha val="80000"/>
          </a:srgb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/>
            <a:t>Nature-positive transitions could generate </a:t>
          </a:r>
          <a:r>
            <a:rPr lang="en-GB" sz="2000" b="1" kern="1200">
              <a:solidFill>
                <a:srgbClr val="113458"/>
              </a:solidFill>
            </a:rPr>
            <a:t>up to US$10 trillion</a:t>
          </a:r>
          <a:r>
            <a:rPr lang="en-GB" sz="2000" kern="1200"/>
            <a:t> of annual business opportunities by 2030 </a:t>
          </a:r>
        </a:p>
      </dsp:txBody>
      <dsp:txXfrm rot="10800000">
        <a:off x="0" y="2505064"/>
        <a:ext cx="4843065" cy="1503039"/>
      </dsp:txXfrm>
    </dsp:sp>
    <dsp:sp modelId="{48DAA8B6-081C-4FE6-BBA9-F9EB4AFF83C5}">
      <dsp:nvSpPr>
        <dsp:cNvPr id="0" name=""/>
        <dsp:cNvSpPr/>
      </dsp:nvSpPr>
      <dsp:spPr>
        <a:xfrm rot="5400000">
          <a:off x="6262572" y="584545"/>
          <a:ext cx="2004052" cy="4843065"/>
        </a:xfrm>
        <a:prstGeom prst="round1Rect">
          <a:avLst/>
        </a:prstGeom>
        <a:solidFill>
          <a:srgbClr val="4096B8">
            <a:alpha val="80000"/>
          </a:srgb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kern="1200"/>
            <a:t>In 2022, the private sector spent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>
              <a:solidFill>
                <a:srgbClr val="113458"/>
              </a:solidFill>
            </a:rPr>
            <a:t>US$5 trillion </a:t>
          </a:r>
          <a:r>
            <a:rPr lang="en-GB" sz="2000" kern="1200"/>
            <a:t>on activities that harm nature vs US$35 billion on nature-based solutions – </a:t>
          </a:r>
          <a:r>
            <a:rPr lang="en-GB" sz="2000" b="1" kern="1200">
              <a:solidFill>
                <a:srgbClr val="113458"/>
              </a:solidFill>
            </a:rPr>
            <a:t>140x margin</a:t>
          </a:r>
        </a:p>
      </dsp:txBody>
      <dsp:txXfrm rot="-5400000">
        <a:off x="4843065" y="2505064"/>
        <a:ext cx="4843065" cy="1503039"/>
      </dsp:txXfrm>
    </dsp:sp>
    <dsp:sp modelId="{657953B0-A947-41FF-A40B-A450D4DBF0F5}">
      <dsp:nvSpPr>
        <dsp:cNvPr id="0" name=""/>
        <dsp:cNvSpPr/>
      </dsp:nvSpPr>
      <dsp:spPr>
        <a:xfrm>
          <a:off x="3390145" y="1503039"/>
          <a:ext cx="2905839" cy="1002026"/>
        </a:xfrm>
        <a:prstGeom prst="roundRect">
          <a:avLst/>
        </a:prstGeom>
        <a:solidFill>
          <a:srgbClr val="EE741D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</a:rPr>
            <a:t>Why this matters</a:t>
          </a:r>
        </a:p>
      </dsp:txBody>
      <dsp:txXfrm>
        <a:off x="3439060" y="1551954"/>
        <a:ext cx="2808009" cy="90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23/may/21/solar-farms-energy-power-california-mojave-desert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heconversation.com/solar-farms-a-blight-on-the-landscape-research-shows-they-can-benefit-wildlife-19122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Holistic TP: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Strategic approach that considers synergies and trade-offs between climate and nature goals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Solar panels in deserts require high water usage for removing dust and sand, but if managed well in other areas could boost pollinator biodiversity (microclimates)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hlinkClick r:id="rId3"/>
              </a:rPr>
              <a:t>How solar farms took over the California desert: ‘An oasis has become a dead sea’ | California | The Guardian</a:t>
            </a:r>
            <a:endParaRPr lang="en-GB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hlinkClick r:id="rId4"/>
              </a:rPr>
              <a:t>Solar farms a ‘blight on the landscape’? Research shows they can benefit wildlife</a:t>
            </a:r>
            <a:endParaRPr lang="en-GB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/>
              <a:t>Barriers to development: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C-suite lack of awareness of company’s nature-related dependencies, impacts, risks &amp; opportunities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Lack of standardisation: there are currently over 600 nature metrics covering Land, Freshwater and Ocean (Nature Positive Initative)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/>
              <a:t>Solutions: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Staged approach - implement mandatory TNFD disclosures and then holistic TPs -&gt; businesses need time to build capabilities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National Biodiversity Strategy and Action Plan (NBSAP) - publish plan outlining how it will meet goals of GBF (outlining economic and fiscal strategies) -&gt; incentivise private sector action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Other non-policy solutions - standardised nature risk scenarios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C216-24C3-4D74-07E0-AD276A8E6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E36E9-4362-AD3F-B0A6-0E624E4B6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37B8-AD99-89A1-44A3-21C9BC74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CB15-6894-9A60-E150-E9AC3DE4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D154-815E-34BA-74E1-5C7A58A9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560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1D44-0F28-E8B9-093E-6332C56D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1D89E-C4A6-41C9-B5D7-BCA22DF67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89847-1D20-F1A0-2D74-91F52A8C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BA21-BB4F-D51E-03FC-F0B94DA5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6BB2-0C0E-847A-DC0C-70B56B1E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946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B32A3-98E9-BC20-DA0E-7B0EE5A65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9D746-02DB-54A2-D668-74F3D30A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46A9-43F3-2E5C-7F51-D3B2F981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69F4-D0FB-FD6E-D94B-9278824B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DF146-9CAC-5CF8-68DA-177FFEFD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077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23 October 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23 October 2024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A48E-53AC-C004-8CF1-E85035BC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EB9C-144B-84B4-A1AE-EBB7FE6A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87A78-20E4-38BE-B39A-6DD65BE4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F1DA-F371-40A6-B87A-14BBA603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336E-E0A5-67F4-73A3-F94395E8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D6AAF-2259-9337-196B-FFEA276E5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DBAFF-CFE2-0450-CB7F-1677B6D6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E0EF-EF7A-A74D-F270-0EE0AC77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4395-A1F0-C01E-126A-C45A13DA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914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B320-01F3-8F7D-490A-EE67AEC1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C69D-5C76-7990-1EE0-A6F60B541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37AEF2-1681-111A-3B03-4E039FB23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E40C4-62E6-9A47-7960-1F75AE40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3CE57-C683-4610-617E-C37E47FF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DE8E6-1E1C-7F7F-EB1B-910E2622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61FD-EBBB-0178-7D74-163BE02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2D4F2-EB62-E8D2-2206-78A6A82E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6A24-46F7-ECA5-877E-B9BDD28D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01074-654F-9BAC-75BB-B9316D754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3442C-1529-3E54-6E45-F703B54BE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5A982-CC5E-B0ED-F066-88479770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8CB6E-D41F-0E9E-49ED-A3A5872B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F79DD-70B2-8D49-E56F-988F1214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13AD-2D40-40B6-B454-91430654B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AA41-7F67-FEBA-A2F4-86CD1CD9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3B9AC-0776-4732-339D-E68AD956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F2867-A65B-D1F3-9AF6-1ADED1E1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C8C37-92D0-A398-5BB7-9B35CA0A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68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344C4-A039-074D-4F50-7E0C9D45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A86F3-427F-0A1D-F60E-8E492093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34AE5-4B2C-74CF-F367-CC351B59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D89-28D6-400C-BE2E-4CB4EC7E1F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9188-485D-4455-8069-C3C70F5D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51C4E-424D-9846-6383-81C136CF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17418-B4E3-7C64-144C-03ACBE8A8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C69CD-8A70-BC3E-C2F2-457A761F4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837E2-08CB-C113-6D34-F27A5732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86B14-1D5F-4DFE-EA13-20F4DCF1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7449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A8C0-B7AE-19D4-088B-C4A48CE3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BE9FC-703A-CFD4-F374-C818EAED3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8BECD-5503-EC27-96B1-E2D37459D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4F818-0446-5243-04DF-FFA00657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October 23,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0DC75-4514-6DAB-69ED-EA72253E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E6B79-0CF9-D70B-D8A6-BD83821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5408" y="6356350"/>
            <a:ext cx="2743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C19B8-3B8C-27AC-8B8C-2EE3CDFB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72E60-7A4E-ED98-37DC-CD257640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AD92-F7C3-C0F2-1ABA-6B6AE64F4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4EEB9-7D43-404C-918C-1F8EC1222AEE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97DB-EEBA-ED58-B171-734789D8E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EFEDD-4A1C-65A7-0C28-C98C405C8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E:\Pants Work\Current Work\Actuaries 2011\Logos all\IFOA Logo\Lanscape - Standard\WMF logos\IFOA_logo_L_RGB.wmf">
            <a:extLst>
              <a:ext uri="{FF2B5EF4-FFF2-40B4-BE49-F238E27FC236}">
                <a16:creationId xmlns:a16="http://schemas.microsoft.com/office/drawing/2014/main" id="{B57C2F3E-10D2-CFEB-C1A5-9E3B85EC5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4">
            <a:extLst>
              <a:ext uri="{FF2B5EF4-FFF2-40B4-BE49-F238E27FC236}">
                <a16:creationId xmlns:a16="http://schemas.microsoft.com/office/drawing/2014/main" id="{806D9010-54AE-C7D4-CDB4-A60AD6CED7D3}"/>
              </a:ext>
            </a:extLst>
          </p:cNvPr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62107B-91B6-6958-04E1-DC6D0DF74EBC}"/>
                </a:ext>
              </a:extLst>
            </p:cNvPr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4BFEB-8C84-A28F-D4CE-F81512373A99}"/>
                </a:ext>
              </a:extLst>
            </p:cNvPr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>
                <a:solidFill>
                  <a:schemeClr val="accent2"/>
                </a:solidFill>
              </a:endParaRPr>
            </a:p>
          </p:txBody>
        </p:sp>
        <p:grpSp>
          <p:nvGrpSpPr>
            <p:cNvPr id="11" name="Group 58">
              <a:extLst>
                <a:ext uri="{FF2B5EF4-FFF2-40B4-BE49-F238E27FC236}">
                  <a16:creationId xmlns:a16="http://schemas.microsoft.com/office/drawing/2014/main" id="{E172B2AC-252B-32DE-2EF9-9B4BBBD7F36B}"/>
                </a:ext>
              </a:extLst>
            </p:cNvPr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52CAA75C-BAC6-A9B7-A424-8F2BD2C9D201}"/>
                  </a:ext>
                </a:extLst>
              </p:cNvPr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11">
                <a:extLst>
                  <a:ext uri="{FF2B5EF4-FFF2-40B4-BE49-F238E27FC236}">
                    <a16:creationId xmlns:a16="http://schemas.microsoft.com/office/drawing/2014/main" id="{41DDA343-052E-5771-FF30-3B6F94DD8224}"/>
                  </a:ext>
                </a:extLst>
              </p:cNvPr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Dark blue</a:t>
                </a:r>
              </a:p>
              <a:p>
                <a:r>
                  <a:rPr lang="en-GB" sz="1000"/>
                  <a:t>R:17</a:t>
                </a:r>
                <a:r>
                  <a:rPr lang="en-GB" sz="1000" baseline="0"/>
                  <a:t>  G:52  B:88</a:t>
                </a:r>
                <a:endParaRPr lang="en-US" sz="1000"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DC9B2430-D596-B5AA-7940-8CEE24E0B84E}"/>
                </a:ext>
              </a:extLst>
            </p:cNvPr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48" name="Rectangle 14">
                <a:extLst>
                  <a:ext uri="{FF2B5EF4-FFF2-40B4-BE49-F238E27FC236}">
                    <a16:creationId xmlns:a16="http://schemas.microsoft.com/office/drawing/2014/main" id="{BDFDE20B-5BD3-BBE0-8B0C-9E187B630257}"/>
                  </a:ext>
                </a:extLst>
              </p:cNvPr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15">
                <a:extLst>
                  <a:ext uri="{FF2B5EF4-FFF2-40B4-BE49-F238E27FC236}">
                    <a16:creationId xmlns:a16="http://schemas.microsoft.com/office/drawing/2014/main" id="{4FED4970-2CBB-8399-FA64-DEBA02DD1178}"/>
                  </a:ext>
                </a:extLst>
              </p:cNvPr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Gold</a:t>
                </a:r>
              </a:p>
              <a:p>
                <a:r>
                  <a:rPr lang="en-GB" sz="1000"/>
                  <a:t>R:217</a:t>
                </a:r>
                <a:r>
                  <a:rPr lang="en-GB" sz="1000" baseline="0"/>
                  <a:t>  G:171  B:22</a:t>
                </a:r>
                <a:endParaRPr lang="en-US" sz="800"/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5AD079BB-886C-0E99-7998-EFA470F662EE}"/>
                </a:ext>
              </a:extLst>
            </p:cNvPr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46" name="Rectangle 17">
                <a:extLst>
                  <a:ext uri="{FF2B5EF4-FFF2-40B4-BE49-F238E27FC236}">
                    <a16:creationId xmlns:a16="http://schemas.microsoft.com/office/drawing/2014/main" id="{3DEE5FF9-E39D-08FC-8685-7F3C40457BB3}"/>
                  </a:ext>
                </a:extLst>
              </p:cNvPr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18">
                <a:extLst>
                  <a:ext uri="{FF2B5EF4-FFF2-40B4-BE49-F238E27FC236}">
                    <a16:creationId xmlns:a16="http://schemas.microsoft.com/office/drawing/2014/main" id="{36D306E2-FB8D-82A8-DA4B-064C696529B2}"/>
                  </a:ext>
                </a:extLst>
              </p:cNvPr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Mid blue</a:t>
                </a:r>
              </a:p>
              <a:p>
                <a:r>
                  <a:rPr lang="en-GB" sz="1000"/>
                  <a:t>R:64</a:t>
                </a:r>
                <a:r>
                  <a:rPr lang="en-GB" sz="1000" baseline="0"/>
                  <a:t>  G:150  B:184</a:t>
                </a:r>
                <a:endParaRPr lang="en-US" sz="100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D5759E-3ADE-36C6-55E8-CBC43D4BECF7}"/>
                </a:ext>
              </a:extLst>
            </p:cNvPr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>
                  <a:solidFill>
                    <a:schemeClr val="accent1"/>
                  </a:solidFill>
                </a:rPr>
                <a:t>Secondary colour palette</a:t>
              </a:r>
              <a:endParaRPr lang="en-US" sz="1000" b="1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0AE897-11B8-1E34-6D49-A3AFF8AEC289}"/>
                </a:ext>
              </a:extLst>
            </p:cNvPr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>
                  <a:solidFill>
                    <a:schemeClr val="accent1"/>
                  </a:solidFill>
                </a:rPr>
                <a:t>Primary colour palette</a:t>
              </a:r>
              <a:endParaRPr lang="en-US" sz="1000" b="1">
                <a:solidFill>
                  <a:schemeClr val="accent1"/>
                </a:solidFill>
              </a:endParaRPr>
            </a:p>
          </p:txBody>
        </p: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209AD294-88C5-FD3E-986B-2A922FF52658}"/>
                </a:ext>
              </a:extLst>
            </p:cNvPr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0A7133-C6AA-3230-1EE3-03712E8CCC0C}"/>
                  </a:ext>
                </a:extLst>
              </p:cNvPr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10E235-3CF6-FBD1-D32B-4111AC1ED185}"/>
                  </a:ext>
                </a:extLst>
              </p:cNvPr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Light grey</a:t>
                </a:r>
              </a:p>
              <a:p>
                <a:r>
                  <a:rPr lang="en-GB" sz="1000"/>
                  <a:t>R:220</a:t>
                </a:r>
                <a:r>
                  <a:rPr lang="en-GB" sz="1000" baseline="0"/>
                  <a:t>  G:221  B:217</a:t>
                </a:r>
                <a:endParaRPr lang="en-US" sz="1000"/>
              </a:p>
            </p:txBody>
          </p:sp>
        </p:grpSp>
        <p:grpSp>
          <p:nvGrpSpPr>
            <p:cNvPr id="17" name="Group 27">
              <a:extLst>
                <a:ext uri="{FF2B5EF4-FFF2-40B4-BE49-F238E27FC236}">
                  <a16:creationId xmlns:a16="http://schemas.microsoft.com/office/drawing/2014/main" id="{733B994A-2B7B-9A5D-B911-ABA21D662166}"/>
                </a:ext>
              </a:extLst>
            </p:cNvPr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5281B45-C081-C382-72C4-FD276DAEF954}"/>
                  </a:ext>
                </a:extLst>
              </p:cNvPr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5773AC-033F-4BE6-5870-37E3AC91DCD6}"/>
                  </a:ext>
                </a:extLst>
              </p:cNvPr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Pea green</a:t>
                </a:r>
              </a:p>
              <a:p>
                <a:r>
                  <a:rPr lang="en-GB" sz="1000"/>
                  <a:t>R:121</a:t>
                </a:r>
                <a:r>
                  <a:rPr lang="en-GB" sz="1000" baseline="0"/>
                  <a:t>  G:163  B:42</a:t>
                </a:r>
                <a:endParaRPr lang="en-US" sz="1000"/>
              </a:p>
            </p:txBody>
          </p:sp>
        </p:grpSp>
        <p:grpSp>
          <p:nvGrpSpPr>
            <p:cNvPr id="18" name="Group 60">
              <a:extLst>
                <a:ext uri="{FF2B5EF4-FFF2-40B4-BE49-F238E27FC236}">
                  <a16:creationId xmlns:a16="http://schemas.microsoft.com/office/drawing/2014/main" id="{A4FB74DD-C55F-A5B0-12D8-A0C2E8862D69}"/>
                </a:ext>
              </a:extLst>
            </p:cNvPr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476F57A-FEAD-8F20-84F7-AB81BD98BCA6}"/>
                  </a:ext>
                </a:extLst>
              </p:cNvPr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25FEC3-A021-77F1-E6D6-17EC6D33CEF5}"/>
                  </a:ext>
                </a:extLst>
              </p:cNvPr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Forest green</a:t>
                </a:r>
              </a:p>
              <a:p>
                <a:r>
                  <a:rPr lang="en-GB" sz="1000"/>
                  <a:t>R:</a:t>
                </a:r>
                <a:r>
                  <a:rPr lang="en-GB" sz="1000" baseline="0"/>
                  <a:t>0 G:132  B:82</a:t>
                </a:r>
                <a:endParaRPr lang="en-US" sz="1000"/>
              </a:p>
            </p:txBody>
          </p:sp>
        </p:grpSp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id="{51111E97-BFFA-18A9-1F57-8B8D75367CA1}"/>
                </a:ext>
              </a:extLst>
            </p:cNvPr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019309A-3171-A529-BAC4-E715D9443AF3}"/>
                  </a:ext>
                </a:extLst>
              </p:cNvPr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0B6FBF-EE09-99E2-EF4E-D3BD8CDEE41D}"/>
                  </a:ext>
                </a:extLst>
              </p:cNvPr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Bottle green</a:t>
                </a:r>
              </a:p>
              <a:p>
                <a:r>
                  <a:rPr lang="en-GB" sz="1000"/>
                  <a:t>R:17</a:t>
                </a:r>
                <a:r>
                  <a:rPr lang="en-GB" sz="1000" baseline="0"/>
                  <a:t>  G:179  B:162</a:t>
                </a:r>
                <a:endParaRPr lang="en-US" sz="1000"/>
              </a:p>
            </p:txBody>
          </p:sp>
        </p:grpSp>
        <p:grpSp>
          <p:nvGrpSpPr>
            <p:cNvPr id="20" name="Group 63">
              <a:extLst>
                <a:ext uri="{FF2B5EF4-FFF2-40B4-BE49-F238E27FC236}">
                  <a16:creationId xmlns:a16="http://schemas.microsoft.com/office/drawing/2014/main" id="{AC216DB6-CEEF-80A6-2770-636305795B78}"/>
                </a:ext>
              </a:extLst>
            </p:cNvPr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FE0BAAA-79BB-941B-6074-BB28991E17F1}"/>
                  </a:ext>
                </a:extLst>
              </p:cNvPr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AC9319-1C0D-86C3-5F9F-8E1B8CA37F2E}"/>
                  </a:ext>
                </a:extLst>
              </p:cNvPr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Light blue</a:t>
                </a:r>
              </a:p>
              <a:p>
                <a:r>
                  <a:rPr lang="en-GB" sz="1000"/>
                  <a:t>R:124</a:t>
                </a:r>
                <a:r>
                  <a:rPr lang="en-GB" sz="1000" baseline="0"/>
                  <a:t>  G:179  B:225</a:t>
                </a:r>
                <a:endParaRPr lang="en-US" sz="1000"/>
              </a:p>
            </p:txBody>
          </p:sp>
        </p:grpSp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DD9C6201-604F-A69E-7DE9-1762BF09F2C8}"/>
                </a:ext>
              </a:extLst>
            </p:cNvPr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F47599C-68BF-FD9D-8CFA-1CE4B4E9965A}"/>
                  </a:ext>
                </a:extLst>
              </p:cNvPr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8DB97A-359D-26AB-11CC-60F857D2BACE}"/>
                  </a:ext>
                </a:extLst>
              </p:cNvPr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Violet</a:t>
                </a:r>
              </a:p>
              <a:p>
                <a:r>
                  <a:rPr lang="en-GB" sz="1000"/>
                  <a:t>R:128</a:t>
                </a:r>
                <a:r>
                  <a:rPr lang="en-GB" sz="1000" baseline="0"/>
                  <a:t>  G:118  B:207</a:t>
                </a:r>
                <a:endParaRPr lang="en-US" sz="1000"/>
              </a:p>
            </p:txBody>
          </p:sp>
        </p:grpSp>
        <p:grpSp>
          <p:nvGrpSpPr>
            <p:cNvPr id="22" name="Group 46">
              <a:extLst>
                <a:ext uri="{FF2B5EF4-FFF2-40B4-BE49-F238E27FC236}">
                  <a16:creationId xmlns:a16="http://schemas.microsoft.com/office/drawing/2014/main" id="{C47DAA8B-A2DF-1E9B-4CDB-EF0AE6619875}"/>
                </a:ext>
              </a:extLst>
            </p:cNvPr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C80756-05EA-D298-5AA3-A27CA70F545A}"/>
                  </a:ext>
                </a:extLst>
              </p:cNvPr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1107FC-922F-3D88-A45F-4C7C9A3C3CAB}"/>
                  </a:ext>
                </a:extLst>
              </p:cNvPr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Purple</a:t>
                </a:r>
              </a:p>
              <a:p>
                <a:r>
                  <a:rPr lang="en-GB" sz="1000"/>
                  <a:t>R:143</a:t>
                </a:r>
                <a:r>
                  <a:rPr lang="en-GB" sz="1000" baseline="0"/>
                  <a:t>  G:70  B:147</a:t>
                </a:r>
                <a:endParaRPr lang="en-US" sz="1000"/>
              </a:p>
            </p:txBody>
          </p:sp>
        </p:grpSp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E7D8B79D-CD71-C62E-ADB4-3FE32023FF1C}"/>
                </a:ext>
              </a:extLst>
            </p:cNvPr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73E6EE3-74D1-09B1-56CF-F5CE8404ADEF}"/>
                  </a:ext>
                </a:extLst>
              </p:cNvPr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34255B-788B-FAA6-0AD7-150833A78003}"/>
                  </a:ext>
                </a:extLst>
              </p:cNvPr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err="1"/>
                  <a:t>Fuscia</a:t>
                </a:r>
                <a:endParaRPr lang="en-GB" sz="1000"/>
              </a:p>
              <a:p>
                <a:r>
                  <a:rPr lang="en-GB" sz="1000"/>
                  <a:t>R:233</a:t>
                </a:r>
                <a:r>
                  <a:rPr lang="en-GB" sz="1000" baseline="0"/>
                  <a:t>  G:69  B:140</a:t>
                </a:r>
                <a:endParaRPr lang="en-US" sz="1000"/>
              </a:p>
            </p:txBody>
          </p:sp>
        </p:grpSp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904EA459-98AA-A78E-9CBB-80101E726F01}"/>
                </a:ext>
              </a:extLst>
            </p:cNvPr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00D5D76-7BA0-EEB4-24C3-DA63E73EB2EB}"/>
                  </a:ext>
                </a:extLst>
              </p:cNvPr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0C0932-CFAE-062B-0B33-49A5767F8609}"/>
                  </a:ext>
                </a:extLst>
              </p:cNvPr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Red</a:t>
                </a:r>
              </a:p>
              <a:p>
                <a:r>
                  <a:rPr lang="en-GB" sz="1000"/>
                  <a:t>R:200</a:t>
                </a:r>
                <a:r>
                  <a:rPr lang="en-GB" sz="1000" baseline="0"/>
                  <a:t>  G:30  B:69</a:t>
                </a:r>
                <a:endParaRPr lang="en-US" sz="1000"/>
              </a:p>
            </p:txBody>
          </p:sp>
        </p:grp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67F1C4A7-7646-D1A7-9A0E-7EEA2B4192E3}"/>
                </a:ext>
              </a:extLst>
            </p:cNvPr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BAC2D5-0F35-E4F2-DC7A-E986D988D0D2}"/>
                  </a:ext>
                </a:extLst>
              </p:cNvPr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BD5575-16E6-F79A-08DA-FA9D1E7C3878}"/>
                  </a:ext>
                </a:extLst>
              </p:cNvPr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/>
                  <a:t>Orange</a:t>
                </a:r>
              </a:p>
              <a:p>
                <a:r>
                  <a:rPr lang="en-GB" sz="1000"/>
                  <a:t>R:238</a:t>
                </a:r>
                <a:r>
                  <a:rPr lang="en-GB" sz="1000" baseline="0"/>
                  <a:t>  G:116  B:29</a:t>
                </a:r>
                <a:endParaRPr lang="en-US" sz="1000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BB909FF-B17C-0F53-1E0D-AADD735C21C2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303D6A-C7F8-35CD-D8F0-9810216D1A50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/>
              <a:t>Plum</a:t>
            </a:r>
          </a:p>
          <a:p>
            <a:r>
              <a:rPr lang="en-GB" sz="1000"/>
              <a:t>R:149</a:t>
            </a:r>
            <a:r>
              <a:rPr lang="en-GB" sz="1000" baseline="0"/>
              <a:t>  G:46  B:100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996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forum.org/publications/global-risks-report-2024/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www.weforum.org/publications/new-nature-economy-report-series/nature-risk-rising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hyperlink" Target="https://www.unep.org/resources/state-finance-nature-2023" TargetMode="Externa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www.weforum.org/publications/new-nature-economy-report-series/future-of-nature-and-busines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skforce.net/nature/" TargetMode="Externa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Climate &amp; Nature Risk Reporting Working Party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6" y="2708279"/>
            <a:ext cx="7675696" cy="1296789"/>
          </a:xfrm>
        </p:spPr>
        <p:txBody>
          <a:bodyPr/>
          <a:lstStyle/>
          <a:p>
            <a:r>
              <a:rPr lang="en-GB" dirty="0"/>
              <a:t>Paul Klumpes</a:t>
            </a:r>
            <a:br>
              <a:rPr lang="en-GB" dirty="0"/>
            </a:br>
            <a:r>
              <a:rPr lang="en-GB" dirty="0"/>
              <a:t>Kirstie Mok </a:t>
            </a:r>
          </a:p>
          <a:p>
            <a:r>
              <a:rPr lang="en-GB" dirty="0"/>
              <a:t>Sachal Gandotra</a:t>
            </a:r>
            <a:br>
              <a:rPr lang="en-GB" dirty="0"/>
            </a:br>
            <a:r>
              <a:rPr lang="en-GB" dirty="0"/>
              <a:t>Chair: Donna Matteucci</a:t>
            </a:r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23 October 2024</a:t>
            </a:r>
          </a:p>
        </p:txBody>
      </p:sp>
    </p:spTree>
    <p:extLst>
      <p:ext uri="{BB962C8B-B14F-4D97-AF65-F5344CB8AC3E}">
        <p14:creationId xmlns:p14="http://schemas.microsoft.com/office/powerpoint/2010/main" val="80451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3DE0-9246-2445-8924-092E366E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landscape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81DE-33E9-6D2C-9C41-908E1F0D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Transition plans are (ESRS E1): 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4096B8"/>
                </a:solidFill>
              </a:rPr>
              <a:t>“an aspect of the undertaking’s overall strategy that lays out the entity’s targets and actions for its transition towards a lower-carbon economy, including actions such as reducing its GHG emissions and with the objective of limiting climate change to 1.5°C and climate neutrality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000F15-D991-BD70-8231-580A6C78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A948D-0D59-0CA9-025A-62C7E94AEA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9440" y="3645023"/>
            <a:ext cx="10221913" cy="2376259"/>
          </a:xfrm>
        </p:spPr>
        <p:txBody>
          <a:bodyPr>
            <a:noAutofit/>
          </a:bodyPr>
          <a:lstStyle/>
          <a:p>
            <a:pPr>
              <a:buClr>
                <a:srgbClr val="D9AB16"/>
              </a:buClr>
            </a:pPr>
            <a:r>
              <a:rPr lang="en-GB" sz="1800" dirty="0"/>
              <a:t>Mandatory under EU firms (per EU Directives CSRD and CSDDD), but not UK firms </a:t>
            </a:r>
          </a:p>
          <a:p>
            <a:pPr>
              <a:buClr>
                <a:srgbClr val="D9AB16"/>
              </a:buClr>
            </a:pPr>
            <a:r>
              <a:rPr lang="en-GB" sz="1800" dirty="0"/>
              <a:t>Initially proposed by GFANZ, subsequently more detailed guidance provided for UK firms by Transition Plan Taskforce (TPT)</a:t>
            </a:r>
          </a:p>
          <a:p>
            <a:pPr>
              <a:buClr>
                <a:srgbClr val="D9AB16"/>
              </a:buClr>
            </a:pPr>
            <a:r>
              <a:rPr lang="en-GB" sz="1800" dirty="0"/>
              <a:t>Climate change litigation (NGOs v Shell Netherlands – on appeal?)</a:t>
            </a:r>
          </a:p>
          <a:p>
            <a:pPr>
              <a:buClr>
                <a:srgbClr val="D9AB16"/>
              </a:buClr>
            </a:pPr>
            <a:r>
              <a:rPr lang="en-GB" sz="1800" dirty="0"/>
              <a:t>Climate-related commitments – constructive obligations per IAS 37? (IASB 25 April 2024)</a:t>
            </a:r>
          </a:p>
          <a:p>
            <a:pPr>
              <a:buClr>
                <a:srgbClr val="D9AB16"/>
              </a:buClr>
            </a:pPr>
            <a:r>
              <a:rPr lang="en-GB" sz="1800" dirty="0"/>
              <a:t>Implications for auditors and attestation service providers?</a:t>
            </a:r>
            <a:endParaRPr lang="en-DK" sz="1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531E1C-2CFB-6A10-AEF5-B4258AD6778A}"/>
              </a:ext>
            </a:extLst>
          </p:cNvPr>
          <p:cNvCxnSpPr>
            <a:cxnSpLocks/>
          </p:cNvCxnSpPr>
          <p:nvPr/>
        </p:nvCxnSpPr>
        <p:spPr>
          <a:xfrm>
            <a:off x="842987" y="3212976"/>
            <a:ext cx="10297144" cy="0"/>
          </a:xfrm>
          <a:prstGeom prst="line">
            <a:avLst/>
          </a:prstGeom>
          <a:ln>
            <a:solidFill>
              <a:srgbClr val="79A3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1D6DEB6-856E-6E4F-3E04-8F33DBF6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CCC5EDD3-CB13-45EB-8A5C-B486875EE4D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8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8A5E-3FB9-A6CE-0525-A94F6B0C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TPT (&amp; GFANZ) Disclosure Framework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3E9A4C-368E-2184-7328-E7EF6154B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44984"/>
              </p:ext>
            </p:extLst>
          </p:nvPr>
        </p:nvGraphicFramePr>
        <p:xfrm>
          <a:off x="527050" y="1557338"/>
          <a:ext cx="11055350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BB8BCDCF-523A-AACC-E5A0-0BA2A2D8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769B3-4059-E125-4540-32733B9F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C5EDD3-CB13-45EB-8A5C-B486875EE4D2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pSp>
        <p:nvGrpSpPr>
          <p:cNvPr id="5" name="Graphic 4">
            <a:extLst>
              <a:ext uri="{FF2B5EF4-FFF2-40B4-BE49-F238E27FC236}">
                <a16:creationId xmlns:a16="http://schemas.microsoft.com/office/drawing/2014/main" id="{1D889E56-5FF7-76D5-C18D-2207AB66D4DC}"/>
              </a:ext>
            </a:extLst>
          </p:cNvPr>
          <p:cNvGrpSpPr>
            <a:grpSpLocks noChangeAspect="1"/>
          </p:cNvGrpSpPr>
          <p:nvPr/>
        </p:nvGrpSpPr>
        <p:grpSpPr>
          <a:xfrm>
            <a:off x="935836" y="1950774"/>
            <a:ext cx="362309" cy="361971"/>
            <a:chOff x="5099169" y="918179"/>
            <a:chExt cx="362309" cy="361971"/>
          </a:xfrm>
          <a:solidFill>
            <a:schemeClr val="bg1"/>
          </a:solidFill>
        </p:grpSpPr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C702D1FD-CE86-BAA5-E36E-643D81D87D59}"/>
                </a:ext>
              </a:extLst>
            </p:cNvPr>
            <p:cNvSpPr/>
            <p:nvPr/>
          </p:nvSpPr>
          <p:spPr>
            <a:xfrm>
              <a:off x="5287034" y="1128850"/>
              <a:ext cx="85624" cy="34473"/>
            </a:xfrm>
            <a:custGeom>
              <a:avLst/>
              <a:gdLst>
                <a:gd name="connsiteX0" fmla="*/ 0 w 85624"/>
                <a:gd name="connsiteY0" fmla="*/ 34474 h 34473"/>
                <a:gd name="connsiteX1" fmla="*/ 85625 w 85624"/>
                <a:gd name="connsiteY1" fmla="*/ 34474 h 34473"/>
                <a:gd name="connsiteX2" fmla="*/ 85625 w 85624"/>
                <a:gd name="connsiteY2" fmla="*/ 0 h 34473"/>
                <a:gd name="connsiteX3" fmla="*/ 49202 w 85624"/>
                <a:gd name="connsiteY3" fmla="*/ 0 h 34473"/>
                <a:gd name="connsiteX4" fmla="*/ 0 w 85624"/>
                <a:gd name="connsiteY4" fmla="*/ 0 h 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4" h="34473">
                  <a:moveTo>
                    <a:pt x="0" y="34474"/>
                  </a:moveTo>
                  <a:lnTo>
                    <a:pt x="85625" y="34474"/>
                  </a:lnTo>
                  <a:lnTo>
                    <a:pt x="85625" y="0"/>
                  </a:lnTo>
                  <a:lnTo>
                    <a:pt x="492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0ED1B5B6-8FFD-4D6A-DA3E-428A34B8BCE6}"/>
                </a:ext>
              </a:extLst>
            </p:cNvPr>
            <p:cNvSpPr/>
            <p:nvPr/>
          </p:nvSpPr>
          <p:spPr>
            <a:xfrm>
              <a:off x="5237192" y="1081609"/>
              <a:ext cx="86264" cy="34473"/>
            </a:xfrm>
            <a:custGeom>
              <a:avLst/>
              <a:gdLst>
                <a:gd name="connsiteX0" fmla="*/ 37062 w 86264"/>
                <a:gd name="connsiteY0" fmla="*/ 0 h 34473"/>
                <a:gd name="connsiteX1" fmla="*/ 0 w 86264"/>
                <a:gd name="connsiteY1" fmla="*/ 0 h 34473"/>
                <a:gd name="connsiteX2" fmla="*/ 0 w 86264"/>
                <a:gd name="connsiteY2" fmla="*/ 34473 h 34473"/>
                <a:gd name="connsiteX3" fmla="*/ 37062 w 86264"/>
                <a:gd name="connsiteY3" fmla="*/ 34473 h 34473"/>
                <a:gd name="connsiteX4" fmla="*/ 49842 w 86264"/>
                <a:gd name="connsiteY4" fmla="*/ 34473 h 34473"/>
                <a:gd name="connsiteX5" fmla="*/ 86264 w 86264"/>
                <a:gd name="connsiteY5" fmla="*/ 34473 h 34473"/>
                <a:gd name="connsiteX6" fmla="*/ 86264 w 86264"/>
                <a:gd name="connsiteY6" fmla="*/ 0 h 34473"/>
                <a:gd name="connsiteX7" fmla="*/ 49842 w 86264"/>
                <a:gd name="connsiteY7" fmla="*/ 0 h 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64" h="34473">
                  <a:moveTo>
                    <a:pt x="37062" y="0"/>
                  </a:moveTo>
                  <a:lnTo>
                    <a:pt x="0" y="0"/>
                  </a:lnTo>
                  <a:lnTo>
                    <a:pt x="0" y="34473"/>
                  </a:lnTo>
                  <a:lnTo>
                    <a:pt x="37062" y="34473"/>
                  </a:lnTo>
                  <a:lnTo>
                    <a:pt x="49842" y="34473"/>
                  </a:lnTo>
                  <a:lnTo>
                    <a:pt x="86264" y="34473"/>
                  </a:lnTo>
                  <a:lnTo>
                    <a:pt x="86264" y="0"/>
                  </a:lnTo>
                  <a:lnTo>
                    <a:pt x="4984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FC9FADE2-6ABE-CC03-F403-C417EF5ABC24}"/>
                </a:ext>
              </a:extLst>
            </p:cNvPr>
            <p:cNvSpPr/>
            <p:nvPr/>
          </p:nvSpPr>
          <p:spPr>
            <a:xfrm>
              <a:off x="5187990" y="1034367"/>
              <a:ext cx="86264" cy="34473"/>
            </a:xfrm>
            <a:custGeom>
              <a:avLst/>
              <a:gdLst>
                <a:gd name="connsiteX0" fmla="*/ 86264 w 86264"/>
                <a:gd name="connsiteY0" fmla="*/ 0 h 34473"/>
                <a:gd name="connsiteX1" fmla="*/ 0 w 86264"/>
                <a:gd name="connsiteY1" fmla="*/ 0 h 34473"/>
                <a:gd name="connsiteX2" fmla="*/ 0 w 86264"/>
                <a:gd name="connsiteY2" fmla="*/ 34474 h 34473"/>
                <a:gd name="connsiteX3" fmla="*/ 36422 w 86264"/>
                <a:gd name="connsiteY3" fmla="*/ 34474 h 34473"/>
                <a:gd name="connsiteX4" fmla="*/ 86264 w 86264"/>
                <a:gd name="connsiteY4" fmla="*/ 34474 h 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64" h="34473">
                  <a:moveTo>
                    <a:pt x="86264" y="0"/>
                  </a:moveTo>
                  <a:lnTo>
                    <a:pt x="0" y="0"/>
                  </a:lnTo>
                  <a:lnTo>
                    <a:pt x="0" y="34474"/>
                  </a:lnTo>
                  <a:lnTo>
                    <a:pt x="36422" y="34474"/>
                  </a:lnTo>
                  <a:lnTo>
                    <a:pt x="86264" y="3447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DEDCCFA0-E217-5FA9-8064-3DF95299DC2C}"/>
                </a:ext>
              </a:extLst>
            </p:cNvPr>
            <p:cNvSpPr/>
            <p:nvPr/>
          </p:nvSpPr>
          <p:spPr>
            <a:xfrm>
              <a:off x="5187990" y="1128850"/>
              <a:ext cx="86264" cy="34473"/>
            </a:xfrm>
            <a:custGeom>
              <a:avLst/>
              <a:gdLst>
                <a:gd name="connsiteX0" fmla="*/ 0 w 86264"/>
                <a:gd name="connsiteY0" fmla="*/ 0 h 34473"/>
                <a:gd name="connsiteX1" fmla="*/ 0 w 86264"/>
                <a:gd name="connsiteY1" fmla="*/ 34474 h 34473"/>
                <a:gd name="connsiteX2" fmla="*/ 86264 w 86264"/>
                <a:gd name="connsiteY2" fmla="*/ 34474 h 34473"/>
                <a:gd name="connsiteX3" fmla="*/ 86264 w 86264"/>
                <a:gd name="connsiteY3" fmla="*/ 0 h 34473"/>
                <a:gd name="connsiteX4" fmla="*/ 36422 w 86264"/>
                <a:gd name="connsiteY4" fmla="*/ 0 h 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64" h="34473">
                  <a:moveTo>
                    <a:pt x="0" y="0"/>
                  </a:moveTo>
                  <a:lnTo>
                    <a:pt x="0" y="34474"/>
                  </a:lnTo>
                  <a:lnTo>
                    <a:pt x="86264" y="34474"/>
                  </a:lnTo>
                  <a:lnTo>
                    <a:pt x="86264" y="0"/>
                  </a:lnTo>
                  <a:lnTo>
                    <a:pt x="3642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">
              <a:extLst>
                <a:ext uri="{FF2B5EF4-FFF2-40B4-BE49-F238E27FC236}">
                  <a16:creationId xmlns:a16="http://schemas.microsoft.com/office/drawing/2014/main" id="{D1E51840-D4CE-B826-FCD0-22A4CAA26617}"/>
                </a:ext>
              </a:extLst>
            </p:cNvPr>
            <p:cNvSpPr/>
            <p:nvPr/>
          </p:nvSpPr>
          <p:spPr>
            <a:xfrm>
              <a:off x="5099169" y="918179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0 h 361971"/>
                <a:gd name="connsiteX7" fmla="*/ 286269 w 362309"/>
                <a:gd name="connsiteY7" fmla="*/ 163430 h 361971"/>
                <a:gd name="connsiteX8" fmla="*/ 237067 w 362309"/>
                <a:gd name="connsiteY8" fmla="*/ 163430 h 361971"/>
                <a:gd name="connsiteX9" fmla="*/ 237067 w 362309"/>
                <a:gd name="connsiteY9" fmla="*/ 197903 h 361971"/>
                <a:gd name="connsiteX10" fmla="*/ 286269 w 362309"/>
                <a:gd name="connsiteY10" fmla="*/ 197903 h 361971"/>
                <a:gd name="connsiteX11" fmla="*/ 286269 w 362309"/>
                <a:gd name="connsiteY11" fmla="*/ 257913 h 361971"/>
                <a:gd name="connsiteX12" fmla="*/ 76040 w 362309"/>
                <a:gd name="connsiteY12" fmla="*/ 257913 h 361971"/>
                <a:gd name="connsiteX13" fmla="*/ 76040 w 362309"/>
                <a:gd name="connsiteY13" fmla="*/ 197903 h 361971"/>
                <a:gd name="connsiteX14" fmla="*/ 125243 w 362309"/>
                <a:gd name="connsiteY14" fmla="*/ 197903 h 361971"/>
                <a:gd name="connsiteX15" fmla="*/ 125243 w 362309"/>
                <a:gd name="connsiteY15" fmla="*/ 163430 h 361971"/>
                <a:gd name="connsiteX16" fmla="*/ 76040 w 362309"/>
                <a:gd name="connsiteY16" fmla="*/ 163430 h 361971"/>
                <a:gd name="connsiteX17" fmla="*/ 76040 w 362309"/>
                <a:gd name="connsiteY17" fmla="*/ 103420 h 361971"/>
                <a:gd name="connsiteX18" fmla="*/ 286269 w 362309"/>
                <a:gd name="connsiteY18" fmla="*/ 103420 h 361971"/>
                <a:gd name="connsiteX19" fmla="*/ 286269 w 362309"/>
                <a:gd name="connsiteY19" fmla="*/ 163430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310" y="81077"/>
                    <a:pt x="281157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286269" y="163430"/>
                  </a:moveTo>
                  <a:lnTo>
                    <a:pt x="237067" y="163430"/>
                  </a:lnTo>
                  <a:lnTo>
                    <a:pt x="237067" y="197903"/>
                  </a:lnTo>
                  <a:lnTo>
                    <a:pt x="286269" y="197903"/>
                  </a:lnTo>
                  <a:lnTo>
                    <a:pt x="286269" y="257913"/>
                  </a:lnTo>
                  <a:lnTo>
                    <a:pt x="76040" y="257913"/>
                  </a:lnTo>
                  <a:lnTo>
                    <a:pt x="76040" y="197903"/>
                  </a:lnTo>
                  <a:lnTo>
                    <a:pt x="125243" y="197903"/>
                  </a:lnTo>
                  <a:lnTo>
                    <a:pt x="125243" y="163430"/>
                  </a:lnTo>
                  <a:lnTo>
                    <a:pt x="76040" y="163430"/>
                  </a:lnTo>
                  <a:lnTo>
                    <a:pt x="76040" y="103420"/>
                  </a:lnTo>
                  <a:lnTo>
                    <a:pt x="286269" y="103420"/>
                  </a:lnTo>
                  <a:lnTo>
                    <a:pt x="286269" y="16343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9D2036E6-B225-9DE1-5C39-5115791BD9A8}"/>
                </a:ext>
              </a:extLst>
            </p:cNvPr>
            <p:cNvSpPr/>
            <p:nvPr/>
          </p:nvSpPr>
          <p:spPr>
            <a:xfrm>
              <a:off x="5287034" y="1034367"/>
              <a:ext cx="85624" cy="34473"/>
            </a:xfrm>
            <a:custGeom>
              <a:avLst/>
              <a:gdLst>
                <a:gd name="connsiteX0" fmla="*/ 0 w 85624"/>
                <a:gd name="connsiteY0" fmla="*/ 34474 h 34473"/>
                <a:gd name="connsiteX1" fmla="*/ 49202 w 85624"/>
                <a:gd name="connsiteY1" fmla="*/ 34474 h 34473"/>
                <a:gd name="connsiteX2" fmla="*/ 85625 w 85624"/>
                <a:gd name="connsiteY2" fmla="*/ 34474 h 34473"/>
                <a:gd name="connsiteX3" fmla="*/ 85625 w 85624"/>
                <a:gd name="connsiteY3" fmla="*/ 0 h 34473"/>
                <a:gd name="connsiteX4" fmla="*/ 0 w 85624"/>
                <a:gd name="connsiteY4" fmla="*/ 0 h 3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24" h="34473">
                  <a:moveTo>
                    <a:pt x="0" y="34474"/>
                  </a:moveTo>
                  <a:lnTo>
                    <a:pt x="49202" y="34474"/>
                  </a:lnTo>
                  <a:lnTo>
                    <a:pt x="85625" y="34474"/>
                  </a:lnTo>
                  <a:lnTo>
                    <a:pt x="856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3AB0BE56-1F15-4B2D-49E6-B709A2ADAC02}"/>
              </a:ext>
            </a:extLst>
          </p:cNvPr>
          <p:cNvGrpSpPr>
            <a:grpSpLocks noChangeAspect="1"/>
          </p:cNvGrpSpPr>
          <p:nvPr/>
        </p:nvGrpSpPr>
        <p:grpSpPr>
          <a:xfrm>
            <a:off x="4546572" y="1950774"/>
            <a:ext cx="362309" cy="362450"/>
            <a:chOff x="2998797" y="1885512"/>
            <a:chExt cx="362309" cy="362450"/>
          </a:xfrm>
          <a:solidFill>
            <a:schemeClr val="bg1"/>
          </a:solidFill>
        </p:grpSpPr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3C419D55-714D-33C2-AFF0-E0404429093C}"/>
                </a:ext>
              </a:extLst>
            </p:cNvPr>
            <p:cNvSpPr/>
            <p:nvPr/>
          </p:nvSpPr>
          <p:spPr>
            <a:xfrm>
              <a:off x="3077393" y="2002817"/>
              <a:ext cx="26198" cy="26174"/>
            </a:xfrm>
            <a:custGeom>
              <a:avLst/>
              <a:gdLst>
                <a:gd name="connsiteX0" fmla="*/ 0 w 26198"/>
                <a:gd name="connsiteY0" fmla="*/ 0 h 26174"/>
                <a:gd name="connsiteX1" fmla="*/ 26199 w 26198"/>
                <a:gd name="connsiteY1" fmla="*/ 0 h 26174"/>
                <a:gd name="connsiteX2" fmla="*/ 26199 w 26198"/>
                <a:gd name="connsiteY2" fmla="*/ 26174 h 26174"/>
                <a:gd name="connsiteX3" fmla="*/ 0 w 26198"/>
                <a:gd name="connsiteY3" fmla="*/ 26174 h 2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8" h="26174">
                  <a:moveTo>
                    <a:pt x="0" y="0"/>
                  </a:moveTo>
                  <a:lnTo>
                    <a:pt x="26199" y="0"/>
                  </a:lnTo>
                  <a:lnTo>
                    <a:pt x="26199" y="26174"/>
                  </a:lnTo>
                  <a:lnTo>
                    <a:pt x="0" y="2617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58ED36D9-0FE4-B261-FBD0-433F5D4B13BA}"/>
                </a:ext>
              </a:extLst>
            </p:cNvPr>
            <p:cNvSpPr/>
            <p:nvPr/>
          </p:nvSpPr>
          <p:spPr>
            <a:xfrm>
              <a:off x="3077393" y="2104323"/>
              <a:ext cx="26198" cy="26174"/>
            </a:xfrm>
            <a:custGeom>
              <a:avLst/>
              <a:gdLst>
                <a:gd name="connsiteX0" fmla="*/ 0 w 26198"/>
                <a:gd name="connsiteY0" fmla="*/ 0 h 26174"/>
                <a:gd name="connsiteX1" fmla="*/ 26199 w 26198"/>
                <a:gd name="connsiteY1" fmla="*/ 0 h 26174"/>
                <a:gd name="connsiteX2" fmla="*/ 26199 w 26198"/>
                <a:gd name="connsiteY2" fmla="*/ 26174 h 26174"/>
                <a:gd name="connsiteX3" fmla="*/ 0 w 26198"/>
                <a:gd name="connsiteY3" fmla="*/ 26174 h 2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8" h="26174">
                  <a:moveTo>
                    <a:pt x="0" y="0"/>
                  </a:moveTo>
                  <a:lnTo>
                    <a:pt x="26199" y="0"/>
                  </a:lnTo>
                  <a:lnTo>
                    <a:pt x="26199" y="26174"/>
                  </a:lnTo>
                  <a:lnTo>
                    <a:pt x="0" y="2617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8F6103D3-B965-6B9B-CD39-21588E564BDE}"/>
                </a:ext>
              </a:extLst>
            </p:cNvPr>
            <p:cNvSpPr/>
            <p:nvPr/>
          </p:nvSpPr>
          <p:spPr>
            <a:xfrm>
              <a:off x="2998797" y="1885512"/>
              <a:ext cx="362309" cy="362450"/>
            </a:xfrm>
            <a:custGeom>
              <a:avLst/>
              <a:gdLst>
                <a:gd name="connsiteX0" fmla="*/ 180835 w 362309"/>
                <a:gd name="connsiteY0" fmla="*/ 479 h 362450"/>
                <a:gd name="connsiteX1" fmla="*/ 0 w 362309"/>
                <a:gd name="connsiteY1" fmla="*/ 181784 h 362450"/>
                <a:gd name="connsiteX2" fmla="*/ 181474 w 362309"/>
                <a:gd name="connsiteY2" fmla="*/ 362451 h 362450"/>
                <a:gd name="connsiteX3" fmla="*/ 362310 w 362309"/>
                <a:gd name="connsiteY3" fmla="*/ 181784 h 362450"/>
                <a:gd name="connsiteX4" fmla="*/ 180835 w 362309"/>
                <a:gd name="connsiteY4" fmla="*/ 479 h 362450"/>
                <a:gd name="connsiteX5" fmla="*/ 180835 w 362309"/>
                <a:gd name="connsiteY5" fmla="*/ 479 h 362450"/>
                <a:gd name="connsiteX6" fmla="*/ 116936 w 362309"/>
                <a:gd name="connsiteY6" fmla="*/ 251369 h 362450"/>
                <a:gd name="connsiteX7" fmla="*/ 110546 w 362309"/>
                <a:gd name="connsiteY7" fmla="*/ 257753 h 362450"/>
                <a:gd name="connsiteX8" fmla="*/ 71567 w 362309"/>
                <a:gd name="connsiteY8" fmla="*/ 257753 h 362450"/>
                <a:gd name="connsiteX9" fmla="*/ 65177 w 362309"/>
                <a:gd name="connsiteY9" fmla="*/ 251369 h 362450"/>
                <a:gd name="connsiteX10" fmla="*/ 65177 w 362309"/>
                <a:gd name="connsiteY10" fmla="*/ 212427 h 362450"/>
                <a:gd name="connsiteX11" fmla="*/ 71567 w 362309"/>
                <a:gd name="connsiteY11" fmla="*/ 206043 h 362450"/>
                <a:gd name="connsiteX12" fmla="*/ 110546 w 362309"/>
                <a:gd name="connsiteY12" fmla="*/ 206043 h 362450"/>
                <a:gd name="connsiteX13" fmla="*/ 116936 w 362309"/>
                <a:gd name="connsiteY13" fmla="*/ 212427 h 362450"/>
                <a:gd name="connsiteX14" fmla="*/ 116936 w 362309"/>
                <a:gd name="connsiteY14" fmla="*/ 251369 h 362450"/>
                <a:gd name="connsiteX15" fmla="*/ 116936 w 362309"/>
                <a:gd name="connsiteY15" fmla="*/ 149864 h 362450"/>
                <a:gd name="connsiteX16" fmla="*/ 110546 w 362309"/>
                <a:gd name="connsiteY16" fmla="*/ 156248 h 362450"/>
                <a:gd name="connsiteX17" fmla="*/ 71567 w 362309"/>
                <a:gd name="connsiteY17" fmla="*/ 156248 h 362450"/>
                <a:gd name="connsiteX18" fmla="*/ 65177 w 362309"/>
                <a:gd name="connsiteY18" fmla="*/ 149864 h 362450"/>
                <a:gd name="connsiteX19" fmla="*/ 65177 w 362309"/>
                <a:gd name="connsiteY19" fmla="*/ 110922 h 362450"/>
                <a:gd name="connsiteX20" fmla="*/ 71567 w 362309"/>
                <a:gd name="connsiteY20" fmla="*/ 104538 h 362450"/>
                <a:gd name="connsiteX21" fmla="*/ 110546 w 362309"/>
                <a:gd name="connsiteY21" fmla="*/ 104538 h 362450"/>
                <a:gd name="connsiteX22" fmla="*/ 116936 w 362309"/>
                <a:gd name="connsiteY22" fmla="*/ 110922 h 362450"/>
                <a:gd name="connsiteX23" fmla="*/ 116936 w 362309"/>
                <a:gd name="connsiteY23" fmla="*/ 149864 h 362450"/>
                <a:gd name="connsiteX24" fmla="*/ 289464 w 362309"/>
                <a:gd name="connsiteY24" fmla="*/ 257753 h 362450"/>
                <a:gd name="connsiteX25" fmla="*/ 157832 w 362309"/>
                <a:gd name="connsiteY25" fmla="*/ 257753 h 362450"/>
                <a:gd name="connsiteX26" fmla="*/ 151442 w 362309"/>
                <a:gd name="connsiteY26" fmla="*/ 251369 h 362450"/>
                <a:gd name="connsiteX27" fmla="*/ 157832 w 362309"/>
                <a:gd name="connsiteY27" fmla="*/ 244985 h 362450"/>
                <a:gd name="connsiteX28" fmla="*/ 290103 w 362309"/>
                <a:gd name="connsiteY28" fmla="*/ 244985 h 362450"/>
                <a:gd name="connsiteX29" fmla="*/ 296493 w 362309"/>
                <a:gd name="connsiteY29" fmla="*/ 251369 h 362450"/>
                <a:gd name="connsiteX30" fmla="*/ 289464 w 362309"/>
                <a:gd name="connsiteY30" fmla="*/ 257753 h 362450"/>
                <a:gd name="connsiteX31" fmla="*/ 289464 w 362309"/>
                <a:gd name="connsiteY31" fmla="*/ 257753 h 362450"/>
                <a:gd name="connsiteX32" fmla="*/ 289464 w 362309"/>
                <a:gd name="connsiteY32" fmla="*/ 218811 h 362450"/>
                <a:gd name="connsiteX33" fmla="*/ 157832 w 362309"/>
                <a:gd name="connsiteY33" fmla="*/ 218811 h 362450"/>
                <a:gd name="connsiteX34" fmla="*/ 151442 w 362309"/>
                <a:gd name="connsiteY34" fmla="*/ 212427 h 362450"/>
                <a:gd name="connsiteX35" fmla="*/ 157832 w 362309"/>
                <a:gd name="connsiteY35" fmla="*/ 206043 h 362450"/>
                <a:gd name="connsiteX36" fmla="*/ 290103 w 362309"/>
                <a:gd name="connsiteY36" fmla="*/ 206043 h 362450"/>
                <a:gd name="connsiteX37" fmla="*/ 296493 w 362309"/>
                <a:gd name="connsiteY37" fmla="*/ 212427 h 362450"/>
                <a:gd name="connsiteX38" fmla="*/ 289464 w 362309"/>
                <a:gd name="connsiteY38" fmla="*/ 218811 h 362450"/>
                <a:gd name="connsiteX39" fmla="*/ 289464 w 362309"/>
                <a:gd name="connsiteY39" fmla="*/ 218811 h 362450"/>
                <a:gd name="connsiteX40" fmla="*/ 289464 w 362309"/>
                <a:gd name="connsiteY40" fmla="*/ 156248 h 362450"/>
                <a:gd name="connsiteX41" fmla="*/ 157832 w 362309"/>
                <a:gd name="connsiteY41" fmla="*/ 156248 h 362450"/>
                <a:gd name="connsiteX42" fmla="*/ 151442 w 362309"/>
                <a:gd name="connsiteY42" fmla="*/ 149864 h 362450"/>
                <a:gd name="connsiteX43" fmla="*/ 157832 w 362309"/>
                <a:gd name="connsiteY43" fmla="*/ 143480 h 362450"/>
                <a:gd name="connsiteX44" fmla="*/ 290103 w 362309"/>
                <a:gd name="connsiteY44" fmla="*/ 143480 h 362450"/>
                <a:gd name="connsiteX45" fmla="*/ 296493 w 362309"/>
                <a:gd name="connsiteY45" fmla="*/ 149864 h 362450"/>
                <a:gd name="connsiteX46" fmla="*/ 289464 w 362309"/>
                <a:gd name="connsiteY46" fmla="*/ 156248 h 362450"/>
                <a:gd name="connsiteX47" fmla="*/ 289464 w 362309"/>
                <a:gd name="connsiteY47" fmla="*/ 156248 h 362450"/>
                <a:gd name="connsiteX48" fmla="*/ 289464 w 362309"/>
                <a:gd name="connsiteY48" fmla="*/ 117306 h 362450"/>
                <a:gd name="connsiteX49" fmla="*/ 157832 w 362309"/>
                <a:gd name="connsiteY49" fmla="*/ 117306 h 362450"/>
                <a:gd name="connsiteX50" fmla="*/ 151442 w 362309"/>
                <a:gd name="connsiteY50" fmla="*/ 110922 h 362450"/>
                <a:gd name="connsiteX51" fmla="*/ 157832 w 362309"/>
                <a:gd name="connsiteY51" fmla="*/ 104538 h 362450"/>
                <a:gd name="connsiteX52" fmla="*/ 290103 w 362309"/>
                <a:gd name="connsiteY52" fmla="*/ 104538 h 362450"/>
                <a:gd name="connsiteX53" fmla="*/ 296493 w 362309"/>
                <a:gd name="connsiteY53" fmla="*/ 110922 h 362450"/>
                <a:gd name="connsiteX54" fmla="*/ 289464 w 362309"/>
                <a:gd name="connsiteY54" fmla="*/ 117306 h 362450"/>
                <a:gd name="connsiteX55" fmla="*/ 289464 w 362309"/>
                <a:gd name="connsiteY55" fmla="*/ 117306 h 3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2309" h="362450">
                  <a:moveTo>
                    <a:pt x="180835" y="479"/>
                  </a:moveTo>
                  <a:cubicBezTo>
                    <a:pt x="80513" y="479"/>
                    <a:pt x="0" y="81555"/>
                    <a:pt x="0" y="181784"/>
                  </a:cubicBezTo>
                  <a:cubicBezTo>
                    <a:pt x="0" y="282012"/>
                    <a:pt x="81152" y="362451"/>
                    <a:pt x="181474" y="362451"/>
                  </a:cubicBezTo>
                  <a:cubicBezTo>
                    <a:pt x="281157" y="362451"/>
                    <a:pt x="362310" y="281374"/>
                    <a:pt x="362310" y="181784"/>
                  </a:cubicBezTo>
                  <a:cubicBezTo>
                    <a:pt x="362310" y="80917"/>
                    <a:pt x="281157" y="479"/>
                    <a:pt x="180835" y="479"/>
                  </a:cubicBezTo>
                  <a:cubicBezTo>
                    <a:pt x="180835" y="-160"/>
                    <a:pt x="180835" y="-160"/>
                    <a:pt x="180835" y="479"/>
                  </a:cubicBezTo>
                  <a:close/>
                  <a:moveTo>
                    <a:pt x="116936" y="251369"/>
                  </a:moveTo>
                  <a:cubicBezTo>
                    <a:pt x="116936" y="255200"/>
                    <a:pt x="114380" y="257753"/>
                    <a:pt x="110546" y="257753"/>
                  </a:cubicBezTo>
                  <a:lnTo>
                    <a:pt x="71567" y="257753"/>
                  </a:lnTo>
                  <a:cubicBezTo>
                    <a:pt x="67733" y="257753"/>
                    <a:pt x="65177" y="255200"/>
                    <a:pt x="65177" y="251369"/>
                  </a:cubicBezTo>
                  <a:lnTo>
                    <a:pt x="65177" y="212427"/>
                  </a:lnTo>
                  <a:cubicBezTo>
                    <a:pt x="65177" y="208597"/>
                    <a:pt x="67733" y="206043"/>
                    <a:pt x="71567" y="206043"/>
                  </a:cubicBezTo>
                  <a:lnTo>
                    <a:pt x="110546" y="206043"/>
                  </a:lnTo>
                  <a:cubicBezTo>
                    <a:pt x="114380" y="206043"/>
                    <a:pt x="116936" y="208597"/>
                    <a:pt x="116936" y="212427"/>
                  </a:cubicBezTo>
                  <a:lnTo>
                    <a:pt x="116936" y="251369"/>
                  </a:lnTo>
                  <a:close/>
                  <a:moveTo>
                    <a:pt x="116936" y="149864"/>
                  </a:moveTo>
                  <a:cubicBezTo>
                    <a:pt x="116936" y="153694"/>
                    <a:pt x="114380" y="156248"/>
                    <a:pt x="110546" y="156248"/>
                  </a:cubicBezTo>
                  <a:lnTo>
                    <a:pt x="71567" y="156248"/>
                  </a:lnTo>
                  <a:cubicBezTo>
                    <a:pt x="67733" y="156248"/>
                    <a:pt x="65177" y="153694"/>
                    <a:pt x="65177" y="149864"/>
                  </a:cubicBezTo>
                  <a:lnTo>
                    <a:pt x="65177" y="110922"/>
                  </a:lnTo>
                  <a:cubicBezTo>
                    <a:pt x="65177" y="107091"/>
                    <a:pt x="67733" y="104538"/>
                    <a:pt x="71567" y="104538"/>
                  </a:cubicBezTo>
                  <a:lnTo>
                    <a:pt x="110546" y="104538"/>
                  </a:lnTo>
                  <a:cubicBezTo>
                    <a:pt x="114380" y="104538"/>
                    <a:pt x="116936" y="107091"/>
                    <a:pt x="116936" y="110922"/>
                  </a:cubicBezTo>
                  <a:lnTo>
                    <a:pt x="116936" y="149864"/>
                  </a:lnTo>
                  <a:close/>
                  <a:moveTo>
                    <a:pt x="289464" y="257753"/>
                  </a:moveTo>
                  <a:lnTo>
                    <a:pt x="157832" y="257753"/>
                  </a:lnTo>
                  <a:cubicBezTo>
                    <a:pt x="153998" y="257753"/>
                    <a:pt x="151442" y="255200"/>
                    <a:pt x="151442" y="251369"/>
                  </a:cubicBezTo>
                  <a:cubicBezTo>
                    <a:pt x="151442" y="247539"/>
                    <a:pt x="153998" y="244985"/>
                    <a:pt x="157832" y="244985"/>
                  </a:cubicBezTo>
                  <a:lnTo>
                    <a:pt x="290103" y="244985"/>
                  </a:lnTo>
                  <a:cubicBezTo>
                    <a:pt x="293937" y="244985"/>
                    <a:pt x="296493" y="247539"/>
                    <a:pt x="296493" y="251369"/>
                  </a:cubicBezTo>
                  <a:cubicBezTo>
                    <a:pt x="296493" y="255200"/>
                    <a:pt x="293937" y="257753"/>
                    <a:pt x="289464" y="257753"/>
                  </a:cubicBezTo>
                  <a:lnTo>
                    <a:pt x="289464" y="257753"/>
                  </a:lnTo>
                  <a:close/>
                  <a:moveTo>
                    <a:pt x="289464" y="218811"/>
                  </a:moveTo>
                  <a:lnTo>
                    <a:pt x="157832" y="218811"/>
                  </a:lnTo>
                  <a:cubicBezTo>
                    <a:pt x="153998" y="218811"/>
                    <a:pt x="151442" y="216257"/>
                    <a:pt x="151442" y="212427"/>
                  </a:cubicBezTo>
                  <a:cubicBezTo>
                    <a:pt x="151442" y="208597"/>
                    <a:pt x="153998" y="206043"/>
                    <a:pt x="157832" y="206043"/>
                  </a:cubicBezTo>
                  <a:lnTo>
                    <a:pt x="290103" y="206043"/>
                  </a:lnTo>
                  <a:cubicBezTo>
                    <a:pt x="293937" y="206043"/>
                    <a:pt x="296493" y="208597"/>
                    <a:pt x="296493" y="212427"/>
                  </a:cubicBezTo>
                  <a:cubicBezTo>
                    <a:pt x="296493" y="216257"/>
                    <a:pt x="293937" y="218811"/>
                    <a:pt x="289464" y="218811"/>
                  </a:cubicBezTo>
                  <a:lnTo>
                    <a:pt x="289464" y="218811"/>
                  </a:lnTo>
                  <a:close/>
                  <a:moveTo>
                    <a:pt x="289464" y="156248"/>
                  </a:moveTo>
                  <a:lnTo>
                    <a:pt x="157832" y="156248"/>
                  </a:lnTo>
                  <a:cubicBezTo>
                    <a:pt x="153998" y="156248"/>
                    <a:pt x="151442" y="153694"/>
                    <a:pt x="151442" y="149864"/>
                  </a:cubicBezTo>
                  <a:cubicBezTo>
                    <a:pt x="151442" y="146034"/>
                    <a:pt x="153998" y="143480"/>
                    <a:pt x="157832" y="143480"/>
                  </a:cubicBezTo>
                  <a:lnTo>
                    <a:pt x="290103" y="143480"/>
                  </a:lnTo>
                  <a:cubicBezTo>
                    <a:pt x="293937" y="143480"/>
                    <a:pt x="296493" y="146034"/>
                    <a:pt x="296493" y="149864"/>
                  </a:cubicBezTo>
                  <a:cubicBezTo>
                    <a:pt x="296493" y="153694"/>
                    <a:pt x="293937" y="156248"/>
                    <a:pt x="289464" y="156248"/>
                  </a:cubicBezTo>
                  <a:lnTo>
                    <a:pt x="289464" y="156248"/>
                  </a:lnTo>
                  <a:close/>
                  <a:moveTo>
                    <a:pt x="289464" y="117306"/>
                  </a:moveTo>
                  <a:lnTo>
                    <a:pt x="157832" y="117306"/>
                  </a:lnTo>
                  <a:cubicBezTo>
                    <a:pt x="153998" y="117306"/>
                    <a:pt x="151442" y="114752"/>
                    <a:pt x="151442" y="110922"/>
                  </a:cubicBezTo>
                  <a:cubicBezTo>
                    <a:pt x="151442" y="107091"/>
                    <a:pt x="153998" y="104538"/>
                    <a:pt x="157832" y="104538"/>
                  </a:cubicBezTo>
                  <a:lnTo>
                    <a:pt x="290103" y="104538"/>
                  </a:lnTo>
                  <a:cubicBezTo>
                    <a:pt x="293937" y="104538"/>
                    <a:pt x="296493" y="107091"/>
                    <a:pt x="296493" y="110922"/>
                  </a:cubicBezTo>
                  <a:cubicBezTo>
                    <a:pt x="296493" y="114752"/>
                    <a:pt x="293937" y="117306"/>
                    <a:pt x="289464" y="117306"/>
                  </a:cubicBezTo>
                  <a:lnTo>
                    <a:pt x="289464" y="1173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90F5451B-63E0-ADE6-0D86-89E27F5B0F2E}"/>
              </a:ext>
            </a:extLst>
          </p:cNvPr>
          <p:cNvGrpSpPr>
            <a:grpSpLocks noChangeAspect="1"/>
          </p:cNvGrpSpPr>
          <p:nvPr/>
        </p:nvGrpSpPr>
        <p:grpSpPr>
          <a:xfrm>
            <a:off x="8180575" y="1950774"/>
            <a:ext cx="362313" cy="361971"/>
            <a:chOff x="1952125" y="3339623"/>
            <a:chExt cx="362313" cy="361971"/>
          </a:xfrm>
          <a:solidFill>
            <a:schemeClr val="bg1"/>
          </a:solidFill>
        </p:grpSpPr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108FAF9A-1575-5B46-277C-D4BE7830A003}"/>
                </a:ext>
              </a:extLst>
            </p:cNvPr>
            <p:cNvSpPr/>
            <p:nvPr/>
          </p:nvSpPr>
          <p:spPr>
            <a:xfrm>
              <a:off x="2106026" y="3455149"/>
              <a:ext cx="56327" cy="68971"/>
            </a:xfrm>
            <a:custGeom>
              <a:avLst/>
              <a:gdLst>
                <a:gd name="connsiteX0" fmla="*/ 16710 w 56327"/>
                <a:gd name="connsiteY0" fmla="*/ 68971 h 68971"/>
                <a:gd name="connsiteX1" fmla="*/ 39075 w 56327"/>
                <a:gd name="connsiteY1" fmla="*/ 68971 h 68971"/>
                <a:gd name="connsiteX2" fmla="*/ 49299 w 56327"/>
                <a:gd name="connsiteY2" fmla="*/ 45989 h 68971"/>
                <a:gd name="connsiteX3" fmla="*/ 56328 w 56327"/>
                <a:gd name="connsiteY3" fmla="*/ 26837 h 68971"/>
                <a:gd name="connsiteX4" fmla="*/ 26934 w 56327"/>
                <a:gd name="connsiteY4" fmla="*/ 24 h 68971"/>
                <a:gd name="connsiteX5" fmla="*/ 97 w 56327"/>
                <a:gd name="connsiteY5" fmla="*/ 26837 h 68971"/>
                <a:gd name="connsiteX6" fmla="*/ 7125 w 56327"/>
                <a:gd name="connsiteY6" fmla="*/ 45989 h 68971"/>
                <a:gd name="connsiteX7" fmla="*/ 16710 w 56327"/>
                <a:gd name="connsiteY7" fmla="*/ 68971 h 6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27" h="68971">
                  <a:moveTo>
                    <a:pt x="16710" y="68971"/>
                  </a:moveTo>
                  <a:lnTo>
                    <a:pt x="39075" y="68971"/>
                  </a:lnTo>
                  <a:cubicBezTo>
                    <a:pt x="39714" y="60672"/>
                    <a:pt x="43548" y="52373"/>
                    <a:pt x="49299" y="45989"/>
                  </a:cubicBezTo>
                  <a:cubicBezTo>
                    <a:pt x="53772" y="40882"/>
                    <a:pt x="56328" y="33859"/>
                    <a:pt x="56328" y="26837"/>
                  </a:cubicBezTo>
                  <a:cubicBezTo>
                    <a:pt x="55689" y="11516"/>
                    <a:pt x="42270" y="-614"/>
                    <a:pt x="26934" y="24"/>
                  </a:cubicBezTo>
                  <a:cubicBezTo>
                    <a:pt x="12237" y="663"/>
                    <a:pt x="736" y="12154"/>
                    <a:pt x="97" y="26837"/>
                  </a:cubicBezTo>
                  <a:cubicBezTo>
                    <a:pt x="-543" y="33859"/>
                    <a:pt x="2013" y="40882"/>
                    <a:pt x="7125" y="45989"/>
                  </a:cubicBezTo>
                  <a:cubicBezTo>
                    <a:pt x="12237" y="52373"/>
                    <a:pt x="16071" y="60672"/>
                    <a:pt x="16710" y="6897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8F51945E-8E45-0610-14C4-A3228EEEC77B}"/>
                </a:ext>
              </a:extLst>
            </p:cNvPr>
            <p:cNvSpPr/>
            <p:nvPr/>
          </p:nvSpPr>
          <p:spPr>
            <a:xfrm>
              <a:off x="1952125" y="3339623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24926 w 362313"/>
                <a:gd name="connsiteY6" fmla="*/ 101505 h 361971"/>
                <a:gd name="connsiteX7" fmla="*/ 237706 w 362313"/>
                <a:gd name="connsiteY7" fmla="*/ 93206 h 361971"/>
                <a:gd name="connsiteX8" fmla="*/ 246652 w 362313"/>
                <a:gd name="connsiteY8" fmla="*/ 95121 h 361971"/>
                <a:gd name="connsiteX9" fmla="*/ 244735 w 362313"/>
                <a:gd name="connsiteY9" fmla="*/ 104059 h 361971"/>
                <a:gd name="connsiteX10" fmla="*/ 231955 w 362313"/>
                <a:gd name="connsiteY10" fmla="*/ 112358 h 361971"/>
                <a:gd name="connsiteX11" fmla="*/ 223009 w 362313"/>
                <a:gd name="connsiteY11" fmla="*/ 110443 h 361971"/>
                <a:gd name="connsiteX12" fmla="*/ 224926 w 362313"/>
                <a:gd name="connsiteY12" fmla="*/ 101505 h 361971"/>
                <a:gd name="connsiteX13" fmla="*/ 175084 w 362313"/>
                <a:gd name="connsiteY13" fmla="*/ 66394 h 361971"/>
                <a:gd name="connsiteX14" fmla="*/ 181474 w 362313"/>
                <a:gd name="connsiteY14" fmla="*/ 60010 h 361971"/>
                <a:gd name="connsiteX15" fmla="*/ 187864 w 362313"/>
                <a:gd name="connsiteY15" fmla="*/ 66394 h 361971"/>
                <a:gd name="connsiteX16" fmla="*/ 187864 w 362313"/>
                <a:gd name="connsiteY16" fmla="*/ 80438 h 361971"/>
                <a:gd name="connsiteX17" fmla="*/ 181474 w 362313"/>
                <a:gd name="connsiteY17" fmla="*/ 86822 h 361971"/>
                <a:gd name="connsiteX18" fmla="*/ 175084 w 362313"/>
                <a:gd name="connsiteY18" fmla="*/ 80438 h 361971"/>
                <a:gd name="connsiteX19" fmla="*/ 175084 w 362313"/>
                <a:gd name="connsiteY19" fmla="*/ 66394 h 361971"/>
                <a:gd name="connsiteX20" fmla="*/ 181474 w 362313"/>
                <a:gd name="connsiteY20" fmla="*/ 102144 h 361971"/>
                <a:gd name="connsiteX21" fmla="*/ 222370 w 362313"/>
                <a:gd name="connsiteY21" fmla="*/ 141086 h 361971"/>
                <a:gd name="connsiteX22" fmla="*/ 222370 w 362313"/>
                <a:gd name="connsiteY22" fmla="*/ 141724 h 361971"/>
                <a:gd name="connsiteX23" fmla="*/ 212785 w 362313"/>
                <a:gd name="connsiteY23" fmla="*/ 168537 h 361971"/>
                <a:gd name="connsiteX24" fmla="*/ 205117 w 362313"/>
                <a:gd name="connsiteY24" fmla="*/ 190243 h 361971"/>
                <a:gd name="connsiteX25" fmla="*/ 198727 w 362313"/>
                <a:gd name="connsiteY25" fmla="*/ 196627 h 361971"/>
                <a:gd name="connsiteX26" fmla="*/ 164221 w 362313"/>
                <a:gd name="connsiteY26" fmla="*/ 196627 h 361971"/>
                <a:gd name="connsiteX27" fmla="*/ 157832 w 362313"/>
                <a:gd name="connsiteY27" fmla="*/ 190243 h 361971"/>
                <a:gd name="connsiteX28" fmla="*/ 150164 w 362313"/>
                <a:gd name="connsiteY28" fmla="*/ 168537 h 361971"/>
                <a:gd name="connsiteX29" fmla="*/ 140579 w 362313"/>
                <a:gd name="connsiteY29" fmla="*/ 141724 h 361971"/>
                <a:gd name="connsiteX30" fmla="*/ 180835 w 362313"/>
                <a:gd name="connsiteY30" fmla="*/ 102144 h 361971"/>
                <a:gd name="connsiteX31" fmla="*/ 181474 w 362313"/>
                <a:gd name="connsiteY31" fmla="*/ 102144 h 361971"/>
                <a:gd name="connsiteX32" fmla="*/ 181474 w 362313"/>
                <a:gd name="connsiteY32" fmla="*/ 102144 h 361971"/>
                <a:gd name="connsiteX33" fmla="*/ 204478 w 362313"/>
                <a:gd name="connsiteY33" fmla="*/ 209395 h 361971"/>
                <a:gd name="connsiteX34" fmla="*/ 198088 w 362313"/>
                <a:gd name="connsiteY34" fmla="*/ 215779 h 361971"/>
                <a:gd name="connsiteX35" fmla="*/ 165499 w 362313"/>
                <a:gd name="connsiteY35" fmla="*/ 215779 h 361971"/>
                <a:gd name="connsiteX36" fmla="*/ 159109 w 362313"/>
                <a:gd name="connsiteY36" fmla="*/ 209395 h 361971"/>
                <a:gd name="connsiteX37" fmla="*/ 165499 w 362313"/>
                <a:gd name="connsiteY37" fmla="*/ 203011 h 361971"/>
                <a:gd name="connsiteX38" fmla="*/ 198088 w 362313"/>
                <a:gd name="connsiteY38" fmla="*/ 203011 h 361971"/>
                <a:gd name="connsiteX39" fmla="*/ 204478 w 362313"/>
                <a:gd name="connsiteY39" fmla="*/ 209395 h 361971"/>
                <a:gd name="connsiteX40" fmla="*/ 116936 w 362313"/>
                <a:gd name="connsiteY40" fmla="*/ 95121 h 361971"/>
                <a:gd name="connsiteX41" fmla="*/ 125882 w 362313"/>
                <a:gd name="connsiteY41" fmla="*/ 93206 h 361971"/>
                <a:gd name="connsiteX42" fmla="*/ 138662 w 362313"/>
                <a:gd name="connsiteY42" fmla="*/ 101505 h 361971"/>
                <a:gd name="connsiteX43" fmla="*/ 140579 w 362313"/>
                <a:gd name="connsiteY43" fmla="*/ 110443 h 361971"/>
                <a:gd name="connsiteX44" fmla="*/ 135467 w 362313"/>
                <a:gd name="connsiteY44" fmla="*/ 113635 h 361971"/>
                <a:gd name="connsiteX45" fmla="*/ 131633 w 362313"/>
                <a:gd name="connsiteY45" fmla="*/ 112358 h 361971"/>
                <a:gd name="connsiteX46" fmla="*/ 118853 w 362313"/>
                <a:gd name="connsiteY46" fmla="*/ 104059 h 361971"/>
                <a:gd name="connsiteX47" fmla="*/ 116936 w 362313"/>
                <a:gd name="connsiteY47" fmla="*/ 95121 h 361971"/>
                <a:gd name="connsiteX48" fmla="*/ 116936 w 362313"/>
                <a:gd name="connsiteY48" fmla="*/ 95121 h 361971"/>
                <a:gd name="connsiteX49" fmla="*/ 104156 w 362313"/>
                <a:gd name="connsiteY49" fmla="*/ 157684 h 361971"/>
                <a:gd name="connsiteX50" fmla="*/ 110546 w 362313"/>
                <a:gd name="connsiteY50" fmla="*/ 151300 h 361971"/>
                <a:gd name="connsiteX51" fmla="*/ 125882 w 362313"/>
                <a:gd name="connsiteY51" fmla="*/ 151300 h 361971"/>
                <a:gd name="connsiteX52" fmla="*/ 132272 w 362313"/>
                <a:gd name="connsiteY52" fmla="*/ 157684 h 361971"/>
                <a:gd name="connsiteX53" fmla="*/ 125882 w 362313"/>
                <a:gd name="connsiteY53" fmla="*/ 164068 h 361971"/>
                <a:gd name="connsiteX54" fmla="*/ 110546 w 362313"/>
                <a:gd name="connsiteY54" fmla="*/ 164068 h 361971"/>
                <a:gd name="connsiteX55" fmla="*/ 104156 w 362313"/>
                <a:gd name="connsiteY55" fmla="*/ 157684 h 361971"/>
                <a:gd name="connsiteX56" fmla="*/ 104156 w 362313"/>
                <a:gd name="connsiteY56" fmla="*/ 157684 h 361971"/>
                <a:gd name="connsiteX57" fmla="*/ 256876 w 362313"/>
                <a:gd name="connsiteY57" fmla="*/ 295578 h 361971"/>
                <a:gd name="connsiteX58" fmla="*/ 250486 w 362313"/>
                <a:gd name="connsiteY58" fmla="*/ 301962 h 361971"/>
                <a:gd name="connsiteX59" fmla="*/ 244096 w 362313"/>
                <a:gd name="connsiteY59" fmla="*/ 295578 h 361971"/>
                <a:gd name="connsiteX60" fmla="*/ 244096 w 362313"/>
                <a:gd name="connsiteY60" fmla="*/ 284087 h 361971"/>
                <a:gd name="connsiteX61" fmla="*/ 200644 w 362313"/>
                <a:gd name="connsiteY61" fmla="*/ 236846 h 361971"/>
                <a:gd name="connsiteX62" fmla="*/ 162304 w 362313"/>
                <a:gd name="connsiteY62" fmla="*/ 236846 h 361971"/>
                <a:gd name="connsiteX63" fmla="*/ 118853 w 362313"/>
                <a:gd name="connsiteY63" fmla="*/ 284087 h 361971"/>
                <a:gd name="connsiteX64" fmla="*/ 118853 w 362313"/>
                <a:gd name="connsiteY64" fmla="*/ 295578 h 361971"/>
                <a:gd name="connsiteX65" fmla="*/ 112463 w 362313"/>
                <a:gd name="connsiteY65" fmla="*/ 301962 h 361971"/>
                <a:gd name="connsiteX66" fmla="*/ 106073 w 362313"/>
                <a:gd name="connsiteY66" fmla="*/ 295578 h 361971"/>
                <a:gd name="connsiteX67" fmla="*/ 106073 w 362313"/>
                <a:gd name="connsiteY67" fmla="*/ 284087 h 361971"/>
                <a:gd name="connsiteX68" fmla="*/ 162304 w 362313"/>
                <a:gd name="connsiteY68" fmla="*/ 224078 h 361971"/>
                <a:gd name="connsiteX69" fmla="*/ 200644 w 362313"/>
                <a:gd name="connsiteY69" fmla="*/ 224078 h 361971"/>
                <a:gd name="connsiteX70" fmla="*/ 256876 w 362313"/>
                <a:gd name="connsiteY70" fmla="*/ 284087 h 361971"/>
                <a:gd name="connsiteX71" fmla="*/ 256876 w 362313"/>
                <a:gd name="connsiteY71" fmla="*/ 295578 h 361971"/>
                <a:gd name="connsiteX72" fmla="*/ 253042 w 362313"/>
                <a:gd name="connsiteY72" fmla="*/ 164068 h 361971"/>
                <a:gd name="connsiteX73" fmla="*/ 237706 w 362313"/>
                <a:gd name="connsiteY73" fmla="*/ 164068 h 361971"/>
                <a:gd name="connsiteX74" fmla="*/ 231316 w 362313"/>
                <a:gd name="connsiteY74" fmla="*/ 157684 h 361971"/>
                <a:gd name="connsiteX75" fmla="*/ 237706 w 362313"/>
                <a:gd name="connsiteY75" fmla="*/ 151300 h 361971"/>
                <a:gd name="connsiteX76" fmla="*/ 253042 w 362313"/>
                <a:gd name="connsiteY76" fmla="*/ 151300 h 361971"/>
                <a:gd name="connsiteX77" fmla="*/ 259431 w 362313"/>
                <a:gd name="connsiteY77" fmla="*/ 157684 h 361971"/>
                <a:gd name="connsiteX78" fmla="*/ 253042 w 362313"/>
                <a:gd name="connsiteY78" fmla="*/ 16406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1077"/>
                    <a:pt x="281796" y="0"/>
                    <a:pt x="181474" y="0"/>
                  </a:cubicBezTo>
                  <a:close/>
                  <a:moveTo>
                    <a:pt x="224926" y="101505"/>
                  </a:moveTo>
                  <a:lnTo>
                    <a:pt x="237706" y="93206"/>
                  </a:lnTo>
                  <a:cubicBezTo>
                    <a:pt x="240901" y="91291"/>
                    <a:pt x="244735" y="91930"/>
                    <a:pt x="246652" y="95121"/>
                  </a:cubicBezTo>
                  <a:cubicBezTo>
                    <a:pt x="248569" y="98313"/>
                    <a:pt x="247929" y="102144"/>
                    <a:pt x="244735" y="104059"/>
                  </a:cubicBezTo>
                  <a:lnTo>
                    <a:pt x="231955" y="112358"/>
                  </a:lnTo>
                  <a:cubicBezTo>
                    <a:pt x="228760" y="114273"/>
                    <a:pt x="224926" y="113635"/>
                    <a:pt x="223009" y="110443"/>
                  </a:cubicBezTo>
                  <a:cubicBezTo>
                    <a:pt x="221092" y="107889"/>
                    <a:pt x="221731" y="103421"/>
                    <a:pt x="224926" y="101505"/>
                  </a:cubicBezTo>
                  <a:close/>
                  <a:moveTo>
                    <a:pt x="175084" y="66394"/>
                  </a:moveTo>
                  <a:cubicBezTo>
                    <a:pt x="175084" y="62563"/>
                    <a:pt x="177640" y="60010"/>
                    <a:pt x="181474" y="60010"/>
                  </a:cubicBezTo>
                  <a:cubicBezTo>
                    <a:pt x="185308" y="60010"/>
                    <a:pt x="187864" y="62563"/>
                    <a:pt x="187864" y="66394"/>
                  </a:cubicBezTo>
                  <a:lnTo>
                    <a:pt x="187864" y="80438"/>
                  </a:lnTo>
                  <a:cubicBezTo>
                    <a:pt x="187864" y="84269"/>
                    <a:pt x="185308" y="86822"/>
                    <a:pt x="181474" y="86822"/>
                  </a:cubicBezTo>
                  <a:cubicBezTo>
                    <a:pt x="177640" y="86822"/>
                    <a:pt x="175084" y="84269"/>
                    <a:pt x="175084" y="80438"/>
                  </a:cubicBezTo>
                  <a:lnTo>
                    <a:pt x="175084" y="66394"/>
                  </a:lnTo>
                  <a:close/>
                  <a:moveTo>
                    <a:pt x="181474" y="102144"/>
                  </a:moveTo>
                  <a:cubicBezTo>
                    <a:pt x="203839" y="101505"/>
                    <a:pt x="221731" y="119381"/>
                    <a:pt x="222370" y="141086"/>
                  </a:cubicBezTo>
                  <a:cubicBezTo>
                    <a:pt x="222370" y="141086"/>
                    <a:pt x="222370" y="141724"/>
                    <a:pt x="222370" y="141724"/>
                  </a:cubicBezTo>
                  <a:cubicBezTo>
                    <a:pt x="223009" y="151939"/>
                    <a:pt x="219175" y="161515"/>
                    <a:pt x="212785" y="168537"/>
                  </a:cubicBezTo>
                  <a:cubicBezTo>
                    <a:pt x="207673" y="174283"/>
                    <a:pt x="204478" y="182582"/>
                    <a:pt x="205117" y="190243"/>
                  </a:cubicBezTo>
                  <a:cubicBezTo>
                    <a:pt x="205117" y="194073"/>
                    <a:pt x="202561" y="196627"/>
                    <a:pt x="198727" y="196627"/>
                  </a:cubicBezTo>
                  <a:lnTo>
                    <a:pt x="164221" y="196627"/>
                  </a:lnTo>
                  <a:cubicBezTo>
                    <a:pt x="160387" y="196627"/>
                    <a:pt x="157832" y="194073"/>
                    <a:pt x="157832" y="190243"/>
                  </a:cubicBezTo>
                  <a:cubicBezTo>
                    <a:pt x="158470" y="181944"/>
                    <a:pt x="155275" y="174283"/>
                    <a:pt x="150164" y="168537"/>
                  </a:cubicBezTo>
                  <a:cubicBezTo>
                    <a:pt x="143774" y="160876"/>
                    <a:pt x="139940" y="151300"/>
                    <a:pt x="140579" y="141724"/>
                  </a:cubicBezTo>
                  <a:cubicBezTo>
                    <a:pt x="140579" y="119381"/>
                    <a:pt x="158470" y="101505"/>
                    <a:pt x="180835" y="102144"/>
                  </a:cubicBezTo>
                  <a:cubicBezTo>
                    <a:pt x="181474" y="102144"/>
                    <a:pt x="181474" y="102144"/>
                    <a:pt x="181474" y="102144"/>
                  </a:cubicBezTo>
                  <a:lnTo>
                    <a:pt x="181474" y="102144"/>
                  </a:lnTo>
                  <a:close/>
                  <a:moveTo>
                    <a:pt x="204478" y="209395"/>
                  </a:moveTo>
                  <a:cubicBezTo>
                    <a:pt x="204478" y="213225"/>
                    <a:pt x="201922" y="215779"/>
                    <a:pt x="198088" y="215779"/>
                  </a:cubicBezTo>
                  <a:lnTo>
                    <a:pt x="165499" y="215779"/>
                  </a:lnTo>
                  <a:cubicBezTo>
                    <a:pt x="161665" y="215779"/>
                    <a:pt x="159109" y="213225"/>
                    <a:pt x="159109" y="209395"/>
                  </a:cubicBezTo>
                  <a:cubicBezTo>
                    <a:pt x="159109" y="205564"/>
                    <a:pt x="161665" y="203011"/>
                    <a:pt x="165499" y="203011"/>
                  </a:cubicBezTo>
                  <a:lnTo>
                    <a:pt x="198088" y="203011"/>
                  </a:lnTo>
                  <a:cubicBezTo>
                    <a:pt x="201283" y="203011"/>
                    <a:pt x="204478" y="205564"/>
                    <a:pt x="204478" y="209395"/>
                  </a:cubicBezTo>
                  <a:close/>
                  <a:moveTo>
                    <a:pt x="116936" y="95121"/>
                  </a:moveTo>
                  <a:cubicBezTo>
                    <a:pt x="118853" y="91930"/>
                    <a:pt x="122687" y="91291"/>
                    <a:pt x="125882" y="93206"/>
                  </a:cubicBezTo>
                  <a:lnTo>
                    <a:pt x="138662" y="101505"/>
                  </a:lnTo>
                  <a:cubicBezTo>
                    <a:pt x="141857" y="103421"/>
                    <a:pt x="142496" y="107251"/>
                    <a:pt x="140579" y="110443"/>
                  </a:cubicBezTo>
                  <a:cubicBezTo>
                    <a:pt x="139301" y="112358"/>
                    <a:pt x="137384" y="113635"/>
                    <a:pt x="135467" y="113635"/>
                  </a:cubicBezTo>
                  <a:cubicBezTo>
                    <a:pt x="134189" y="113635"/>
                    <a:pt x="132911" y="112997"/>
                    <a:pt x="131633" y="112358"/>
                  </a:cubicBezTo>
                  <a:lnTo>
                    <a:pt x="118853" y="104059"/>
                  </a:lnTo>
                  <a:cubicBezTo>
                    <a:pt x="115658" y="102144"/>
                    <a:pt x="115019" y="97675"/>
                    <a:pt x="116936" y="95121"/>
                  </a:cubicBezTo>
                  <a:cubicBezTo>
                    <a:pt x="116936" y="95121"/>
                    <a:pt x="116936" y="95121"/>
                    <a:pt x="116936" y="95121"/>
                  </a:cubicBezTo>
                  <a:close/>
                  <a:moveTo>
                    <a:pt x="104156" y="157684"/>
                  </a:moveTo>
                  <a:cubicBezTo>
                    <a:pt x="104156" y="153854"/>
                    <a:pt x="106712" y="151300"/>
                    <a:pt x="110546" y="151300"/>
                  </a:cubicBezTo>
                  <a:lnTo>
                    <a:pt x="125882" y="151300"/>
                  </a:lnTo>
                  <a:cubicBezTo>
                    <a:pt x="129716" y="151300"/>
                    <a:pt x="132272" y="153854"/>
                    <a:pt x="132272" y="157684"/>
                  </a:cubicBezTo>
                  <a:cubicBezTo>
                    <a:pt x="132272" y="161515"/>
                    <a:pt x="129716" y="164068"/>
                    <a:pt x="125882" y="164068"/>
                  </a:cubicBezTo>
                  <a:lnTo>
                    <a:pt x="110546" y="164068"/>
                  </a:lnTo>
                  <a:cubicBezTo>
                    <a:pt x="106712" y="164068"/>
                    <a:pt x="104156" y="160876"/>
                    <a:pt x="104156" y="157684"/>
                  </a:cubicBezTo>
                  <a:lnTo>
                    <a:pt x="104156" y="157684"/>
                  </a:lnTo>
                  <a:close/>
                  <a:moveTo>
                    <a:pt x="256876" y="295578"/>
                  </a:moveTo>
                  <a:cubicBezTo>
                    <a:pt x="256876" y="299409"/>
                    <a:pt x="254319" y="301962"/>
                    <a:pt x="250486" y="301962"/>
                  </a:cubicBezTo>
                  <a:cubicBezTo>
                    <a:pt x="246652" y="301962"/>
                    <a:pt x="244096" y="299409"/>
                    <a:pt x="244096" y="295578"/>
                  </a:cubicBezTo>
                  <a:lnTo>
                    <a:pt x="244096" y="284087"/>
                  </a:lnTo>
                  <a:cubicBezTo>
                    <a:pt x="244096" y="257913"/>
                    <a:pt x="224287" y="236846"/>
                    <a:pt x="200644" y="236846"/>
                  </a:cubicBezTo>
                  <a:lnTo>
                    <a:pt x="162304" y="236846"/>
                  </a:lnTo>
                  <a:cubicBezTo>
                    <a:pt x="138023" y="236846"/>
                    <a:pt x="118853" y="257913"/>
                    <a:pt x="118853" y="284087"/>
                  </a:cubicBezTo>
                  <a:lnTo>
                    <a:pt x="118853" y="295578"/>
                  </a:lnTo>
                  <a:cubicBezTo>
                    <a:pt x="118853" y="299409"/>
                    <a:pt x="116297" y="301962"/>
                    <a:pt x="112463" y="301962"/>
                  </a:cubicBezTo>
                  <a:cubicBezTo>
                    <a:pt x="108629" y="301962"/>
                    <a:pt x="106073" y="299409"/>
                    <a:pt x="106073" y="295578"/>
                  </a:cubicBezTo>
                  <a:lnTo>
                    <a:pt x="106073" y="284087"/>
                  </a:lnTo>
                  <a:cubicBezTo>
                    <a:pt x="106073" y="250890"/>
                    <a:pt x="131633" y="224078"/>
                    <a:pt x="162304" y="224078"/>
                  </a:cubicBezTo>
                  <a:lnTo>
                    <a:pt x="200644" y="224078"/>
                  </a:lnTo>
                  <a:cubicBezTo>
                    <a:pt x="231955" y="224078"/>
                    <a:pt x="256876" y="250890"/>
                    <a:pt x="256876" y="284087"/>
                  </a:cubicBezTo>
                  <a:lnTo>
                    <a:pt x="256876" y="295578"/>
                  </a:lnTo>
                  <a:close/>
                  <a:moveTo>
                    <a:pt x="253042" y="164068"/>
                  </a:moveTo>
                  <a:lnTo>
                    <a:pt x="237706" y="164068"/>
                  </a:lnTo>
                  <a:cubicBezTo>
                    <a:pt x="233872" y="164068"/>
                    <a:pt x="231316" y="161515"/>
                    <a:pt x="231316" y="157684"/>
                  </a:cubicBezTo>
                  <a:cubicBezTo>
                    <a:pt x="231316" y="153854"/>
                    <a:pt x="233872" y="151300"/>
                    <a:pt x="237706" y="151300"/>
                  </a:cubicBezTo>
                  <a:lnTo>
                    <a:pt x="253042" y="151300"/>
                  </a:lnTo>
                  <a:cubicBezTo>
                    <a:pt x="256876" y="151300"/>
                    <a:pt x="259431" y="153854"/>
                    <a:pt x="259431" y="157684"/>
                  </a:cubicBezTo>
                  <a:cubicBezTo>
                    <a:pt x="259431" y="161515"/>
                    <a:pt x="256237" y="164068"/>
                    <a:pt x="253042" y="1640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62B99433-837C-F02B-C83A-A4BAA3F9AE30}"/>
              </a:ext>
            </a:extLst>
          </p:cNvPr>
          <p:cNvGrpSpPr>
            <a:grpSpLocks noChangeAspect="1"/>
          </p:cNvGrpSpPr>
          <p:nvPr/>
        </p:nvGrpSpPr>
        <p:grpSpPr>
          <a:xfrm>
            <a:off x="2737502" y="4261496"/>
            <a:ext cx="362309" cy="361971"/>
            <a:chOff x="905454" y="4793256"/>
            <a:chExt cx="362309" cy="361971"/>
          </a:xfrm>
          <a:solidFill>
            <a:schemeClr val="bg1"/>
          </a:solidFill>
        </p:grpSpPr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D6E74373-78FC-6F84-E651-34236FA709F4}"/>
                </a:ext>
              </a:extLst>
            </p:cNvPr>
            <p:cNvSpPr/>
            <p:nvPr/>
          </p:nvSpPr>
          <p:spPr>
            <a:xfrm>
              <a:off x="1023028" y="4919021"/>
              <a:ext cx="118852" cy="118741"/>
            </a:xfrm>
            <a:custGeom>
              <a:avLst/>
              <a:gdLst>
                <a:gd name="connsiteX0" fmla="*/ 59426 w 118852"/>
                <a:gd name="connsiteY0" fmla="*/ 0 h 118741"/>
                <a:gd name="connsiteX1" fmla="*/ 0 w 118852"/>
                <a:gd name="connsiteY1" fmla="*/ 59371 h 118741"/>
                <a:gd name="connsiteX2" fmla="*/ 59426 w 118852"/>
                <a:gd name="connsiteY2" fmla="*/ 118742 h 118741"/>
                <a:gd name="connsiteX3" fmla="*/ 118853 w 118852"/>
                <a:gd name="connsiteY3" fmla="*/ 59371 h 118741"/>
                <a:gd name="connsiteX4" fmla="*/ 105434 w 118852"/>
                <a:gd name="connsiteY4" fmla="*/ 22344 h 118741"/>
                <a:gd name="connsiteX5" fmla="*/ 91376 w 118852"/>
                <a:gd name="connsiteY5" fmla="*/ 36388 h 118741"/>
                <a:gd name="connsiteX6" fmla="*/ 82430 w 118852"/>
                <a:gd name="connsiteY6" fmla="*/ 91291 h 118741"/>
                <a:gd name="connsiteX7" fmla="*/ 27477 w 118852"/>
                <a:gd name="connsiteY7" fmla="*/ 82353 h 118741"/>
                <a:gd name="connsiteX8" fmla="*/ 36423 w 118852"/>
                <a:gd name="connsiteY8" fmla="*/ 27451 h 118741"/>
                <a:gd name="connsiteX9" fmla="*/ 82430 w 118852"/>
                <a:gd name="connsiteY9" fmla="*/ 27451 h 118741"/>
                <a:gd name="connsiteX10" fmla="*/ 96488 w 118852"/>
                <a:gd name="connsiteY10" fmla="*/ 13406 h 118741"/>
                <a:gd name="connsiteX11" fmla="*/ 59426 w 118852"/>
                <a:gd name="connsiteY11" fmla="*/ 0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52" h="118741">
                  <a:moveTo>
                    <a:pt x="59426" y="0"/>
                  </a:moveTo>
                  <a:cubicBezTo>
                    <a:pt x="26838" y="0"/>
                    <a:pt x="0" y="26174"/>
                    <a:pt x="0" y="59371"/>
                  </a:cubicBezTo>
                  <a:cubicBezTo>
                    <a:pt x="0" y="91929"/>
                    <a:pt x="26199" y="118742"/>
                    <a:pt x="59426" y="118742"/>
                  </a:cubicBezTo>
                  <a:cubicBezTo>
                    <a:pt x="92015" y="118742"/>
                    <a:pt x="118853" y="92568"/>
                    <a:pt x="118853" y="59371"/>
                  </a:cubicBezTo>
                  <a:cubicBezTo>
                    <a:pt x="118853" y="45964"/>
                    <a:pt x="114380" y="32558"/>
                    <a:pt x="105434" y="22344"/>
                  </a:cubicBezTo>
                  <a:lnTo>
                    <a:pt x="91376" y="36388"/>
                  </a:lnTo>
                  <a:cubicBezTo>
                    <a:pt x="104156" y="54264"/>
                    <a:pt x="100322" y="78523"/>
                    <a:pt x="82430" y="91291"/>
                  </a:cubicBezTo>
                  <a:cubicBezTo>
                    <a:pt x="64538" y="104059"/>
                    <a:pt x="40257" y="100228"/>
                    <a:pt x="27477" y="82353"/>
                  </a:cubicBezTo>
                  <a:cubicBezTo>
                    <a:pt x="14697" y="64478"/>
                    <a:pt x="18531" y="40219"/>
                    <a:pt x="36423" y="27451"/>
                  </a:cubicBezTo>
                  <a:cubicBezTo>
                    <a:pt x="50480" y="17236"/>
                    <a:pt x="69011" y="17236"/>
                    <a:pt x="82430" y="27451"/>
                  </a:cubicBezTo>
                  <a:lnTo>
                    <a:pt x="96488" y="13406"/>
                  </a:lnTo>
                  <a:cubicBezTo>
                    <a:pt x="86264" y="4468"/>
                    <a:pt x="72845" y="0"/>
                    <a:pt x="59426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D0D0BFDF-C467-C99B-4C9F-3CDF4AC867A8}"/>
                </a:ext>
              </a:extLst>
            </p:cNvPr>
            <p:cNvSpPr/>
            <p:nvPr/>
          </p:nvSpPr>
          <p:spPr>
            <a:xfrm>
              <a:off x="1055664" y="4951626"/>
              <a:ext cx="52989" cy="52893"/>
            </a:xfrm>
            <a:custGeom>
              <a:avLst/>
              <a:gdLst>
                <a:gd name="connsiteX0" fmla="*/ 26791 w 52989"/>
                <a:gd name="connsiteY0" fmla="*/ 32511 h 52893"/>
                <a:gd name="connsiteX1" fmla="*/ 20401 w 52989"/>
                <a:gd name="connsiteY1" fmla="*/ 26127 h 52893"/>
                <a:gd name="connsiteX2" fmla="*/ 22318 w 52989"/>
                <a:gd name="connsiteY2" fmla="*/ 21659 h 52893"/>
                <a:gd name="connsiteX3" fmla="*/ 40210 w 52989"/>
                <a:gd name="connsiteY3" fmla="*/ 3783 h 52893"/>
                <a:gd name="connsiteX4" fmla="*/ 3787 w 52989"/>
                <a:gd name="connsiteY4" fmla="*/ 12721 h 52893"/>
                <a:gd name="connsiteX5" fmla="*/ 12733 w 52989"/>
                <a:gd name="connsiteY5" fmla="*/ 49110 h 52893"/>
                <a:gd name="connsiteX6" fmla="*/ 49155 w 52989"/>
                <a:gd name="connsiteY6" fmla="*/ 40172 h 52893"/>
                <a:gd name="connsiteX7" fmla="*/ 49155 w 52989"/>
                <a:gd name="connsiteY7" fmla="*/ 12721 h 52893"/>
                <a:gd name="connsiteX8" fmla="*/ 31264 w 52989"/>
                <a:gd name="connsiteY8" fmla="*/ 30596 h 52893"/>
                <a:gd name="connsiteX9" fmla="*/ 26791 w 52989"/>
                <a:gd name="connsiteY9" fmla="*/ 32511 h 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89" h="52893">
                  <a:moveTo>
                    <a:pt x="26791" y="32511"/>
                  </a:moveTo>
                  <a:cubicBezTo>
                    <a:pt x="22957" y="32511"/>
                    <a:pt x="20401" y="29958"/>
                    <a:pt x="20401" y="26127"/>
                  </a:cubicBezTo>
                  <a:cubicBezTo>
                    <a:pt x="20401" y="24212"/>
                    <a:pt x="21040" y="22935"/>
                    <a:pt x="22318" y="21659"/>
                  </a:cubicBezTo>
                  <a:lnTo>
                    <a:pt x="40210" y="3783"/>
                  </a:lnTo>
                  <a:cubicBezTo>
                    <a:pt x="27430" y="-3877"/>
                    <a:pt x="11455" y="591"/>
                    <a:pt x="3787" y="12721"/>
                  </a:cubicBezTo>
                  <a:cubicBezTo>
                    <a:pt x="-3881" y="24851"/>
                    <a:pt x="592" y="41449"/>
                    <a:pt x="12733" y="49110"/>
                  </a:cubicBezTo>
                  <a:cubicBezTo>
                    <a:pt x="25513" y="56771"/>
                    <a:pt x="41488" y="52302"/>
                    <a:pt x="49155" y="40172"/>
                  </a:cubicBezTo>
                  <a:cubicBezTo>
                    <a:pt x="54267" y="31873"/>
                    <a:pt x="54267" y="21020"/>
                    <a:pt x="49155" y="12721"/>
                  </a:cubicBezTo>
                  <a:lnTo>
                    <a:pt x="31264" y="30596"/>
                  </a:lnTo>
                  <a:cubicBezTo>
                    <a:pt x="29986" y="31873"/>
                    <a:pt x="28708" y="32511"/>
                    <a:pt x="26791" y="3251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7814840B-6294-8349-2DF7-9AE3E5C6C3B0}"/>
                </a:ext>
              </a:extLst>
            </p:cNvPr>
            <p:cNvSpPr/>
            <p:nvPr/>
          </p:nvSpPr>
          <p:spPr>
            <a:xfrm>
              <a:off x="990865" y="4886249"/>
              <a:ext cx="183764" cy="183647"/>
            </a:xfrm>
            <a:custGeom>
              <a:avLst/>
              <a:gdLst>
                <a:gd name="connsiteX0" fmla="*/ 163796 w 183764"/>
                <a:gd name="connsiteY0" fmla="*/ 91504 h 183647"/>
                <a:gd name="connsiteX1" fmla="*/ 91590 w 183764"/>
                <a:gd name="connsiteY1" fmla="*/ 163644 h 183647"/>
                <a:gd name="connsiteX2" fmla="*/ 19384 w 183764"/>
                <a:gd name="connsiteY2" fmla="*/ 91504 h 183647"/>
                <a:gd name="connsiteX3" fmla="*/ 91590 w 183764"/>
                <a:gd name="connsiteY3" fmla="*/ 19365 h 183647"/>
                <a:gd name="connsiteX4" fmla="*/ 138236 w 183764"/>
                <a:gd name="connsiteY4" fmla="*/ 36602 h 183647"/>
                <a:gd name="connsiteX5" fmla="*/ 152294 w 183764"/>
                <a:gd name="connsiteY5" fmla="*/ 22557 h 183647"/>
                <a:gd name="connsiteX6" fmla="*/ 22579 w 183764"/>
                <a:gd name="connsiteY6" fmla="*/ 31495 h 183647"/>
                <a:gd name="connsiteX7" fmla="*/ 31524 w 183764"/>
                <a:gd name="connsiteY7" fmla="*/ 161090 h 183647"/>
                <a:gd name="connsiteX8" fmla="*/ 161240 w 183764"/>
                <a:gd name="connsiteY8" fmla="*/ 152152 h 183647"/>
                <a:gd name="connsiteX9" fmla="*/ 161240 w 183764"/>
                <a:gd name="connsiteY9" fmla="*/ 31495 h 183647"/>
                <a:gd name="connsiteX10" fmla="*/ 146543 w 183764"/>
                <a:gd name="connsiteY10" fmla="*/ 45540 h 183647"/>
                <a:gd name="connsiteX11" fmla="*/ 163796 w 183764"/>
                <a:gd name="connsiteY11" fmla="*/ 91504 h 18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764" h="183647">
                  <a:moveTo>
                    <a:pt x="163796" y="91504"/>
                  </a:moveTo>
                  <a:cubicBezTo>
                    <a:pt x="163796" y="131085"/>
                    <a:pt x="131207" y="163644"/>
                    <a:pt x="91590" y="163644"/>
                  </a:cubicBezTo>
                  <a:cubicBezTo>
                    <a:pt x="51972" y="163644"/>
                    <a:pt x="19384" y="131085"/>
                    <a:pt x="19384" y="91504"/>
                  </a:cubicBezTo>
                  <a:cubicBezTo>
                    <a:pt x="19384" y="51924"/>
                    <a:pt x="51972" y="19365"/>
                    <a:pt x="91590" y="19365"/>
                  </a:cubicBezTo>
                  <a:cubicBezTo>
                    <a:pt x="108843" y="19365"/>
                    <a:pt x="125456" y="25111"/>
                    <a:pt x="138236" y="36602"/>
                  </a:cubicBezTo>
                  <a:lnTo>
                    <a:pt x="152294" y="22557"/>
                  </a:lnTo>
                  <a:cubicBezTo>
                    <a:pt x="113955" y="-10639"/>
                    <a:pt x="55806" y="-6809"/>
                    <a:pt x="22579" y="31495"/>
                  </a:cubicBezTo>
                  <a:cubicBezTo>
                    <a:pt x="-10649" y="69799"/>
                    <a:pt x="-6815" y="127893"/>
                    <a:pt x="31524" y="161090"/>
                  </a:cubicBezTo>
                  <a:cubicBezTo>
                    <a:pt x="69864" y="194287"/>
                    <a:pt x="128013" y="190456"/>
                    <a:pt x="161240" y="152152"/>
                  </a:cubicBezTo>
                  <a:cubicBezTo>
                    <a:pt x="191273" y="117679"/>
                    <a:pt x="191273" y="65968"/>
                    <a:pt x="161240" y="31495"/>
                  </a:cubicBezTo>
                  <a:lnTo>
                    <a:pt x="146543" y="45540"/>
                  </a:lnTo>
                  <a:cubicBezTo>
                    <a:pt x="157406" y="58308"/>
                    <a:pt x="163796" y="74906"/>
                    <a:pt x="163796" y="915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2E1DC7A0-AB38-B8B0-4DA2-39AECFB57216}"/>
                </a:ext>
              </a:extLst>
            </p:cNvPr>
            <p:cNvSpPr/>
            <p:nvPr/>
          </p:nvSpPr>
          <p:spPr>
            <a:xfrm>
              <a:off x="905454" y="4793256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0835 w 362309"/>
                <a:gd name="connsiteY5" fmla="*/ 0 h 361971"/>
                <a:gd name="connsiteX6" fmla="*/ 283074 w 362309"/>
                <a:gd name="connsiteY6" fmla="*/ 109166 h 361971"/>
                <a:gd name="connsiteX7" fmla="*/ 261348 w 362309"/>
                <a:gd name="connsiteY7" fmla="*/ 109166 h 361971"/>
                <a:gd name="connsiteX8" fmla="*/ 254959 w 362309"/>
                <a:gd name="connsiteY8" fmla="*/ 115550 h 361971"/>
                <a:gd name="connsiteX9" fmla="*/ 246652 w 362309"/>
                <a:gd name="connsiteY9" fmla="*/ 262382 h 361971"/>
                <a:gd name="connsiteX10" fmla="*/ 263265 w 362309"/>
                <a:gd name="connsiteY10" fmla="*/ 278341 h 361971"/>
                <a:gd name="connsiteX11" fmla="*/ 263265 w 362309"/>
                <a:gd name="connsiteY11" fmla="*/ 287279 h 361971"/>
                <a:gd name="connsiteX12" fmla="*/ 263265 w 362309"/>
                <a:gd name="connsiteY12" fmla="*/ 287279 h 361971"/>
                <a:gd name="connsiteX13" fmla="*/ 254320 w 362309"/>
                <a:gd name="connsiteY13" fmla="*/ 287279 h 361971"/>
                <a:gd name="connsiteX14" fmla="*/ 254320 w 362309"/>
                <a:gd name="connsiteY14" fmla="*/ 287279 h 361971"/>
                <a:gd name="connsiteX15" fmla="*/ 238984 w 362309"/>
                <a:gd name="connsiteY15" fmla="*/ 270681 h 361971"/>
                <a:gd name="connsiteX16" fmla="*/ 238345 w 362309"/>
                <a:gd name="connsiteY16" fmla="*/ 269404 h 361971"/>
                <a:gd name="connsiteX17" fmla="*/ 117575 w 362309"/>
                <a:gd name="connsiteY17" fmla="*/ 269404 h 361971"/>
                <a:gd name="connsiteX18" fmla="*/ 116936 w 362309"/>
                <a:gd name="connsiteY18" fmla="*/ 270681 h 361971"/>
                <a:gd name="connsiteX19" fmla="*/ 100322 w 362309"/>
                <a:gd name="connsiteY19" fmla="*/ 287279 h 361971"/>
                <a:gd name="connsiteX20" fmla="*/ 95849 w 362309"/>
                <a:gd name="connsiteY20" fmla="*/ 289194 h 361971"/>
                <a:gd name="connsiteX21" fmla="*/ 91376 w 362309"/>
                <a:gd name="connsiteY21" fmla="*/ 287279 h 361971"/>
                <a:gd name="connsiteX22" fmla="*/ 91376 w 362309"/>
                <a:gd name="connsiteY22" fmla="*/ 278341 h 361971"/>
                <a:gd name="connsiteX23" fmla="*/ 91376 w 362309"/>
                <a:gd name="connsiteY23" fmla="*/ 278341 h 361971"/>
                <a:gd name="connsiteX24" fmla="*/ 107990 w 362309"/>
                <a:gd name="connsiteY24" fmla="*/ 262382 h 361971"/>
                <a:gd name="connsiteX25" fmla="*/ 100961 w 362309"/>
                <a:gd name="connsiteY25" fmla="*/ 114912 h 361971"/>
                <a:gd name="connsiteX26" fmla="*/ 247291 w 362309"/>
                <a:gd name="connsiteY26" fmla="*/ 106613 h 361971"/>
                <a:gd name="connsiteX27" fmla="*/ 253680 w 362309"/>
                <a:gd name="connsiteY27" fmla="*/ 100229 h 361971"/>
                <a:gd name="connsiteX28" fmla="*/ 253680 w 362309"/>
                <a:gd name="connsiteY28" fmla="*/ 78523 h 361971"/>
                <a:gd name="connsiteX29" fmla="*/ 260070 w 362309"/>
                <a:gd name="connsiteY29" fmla="*/ 72139 h 361971"/>
                <a:gd name="connsiteX30" fmla="*/ 266460 w 362309"/>
                <a:gd name="connsiteY30" fmla="*/ 78523 h 361971"/>
                <a:gd name="connsiteX31" fmla="*/ 266460 w 362309"/>
                <a:gd name="connsiteY31" fmla="*/ 96398 h 361971"/>
                <a:gd name="connsiteX32" fmla="*/ 284991 w 362309"/>
                <a:gd name="connsiteY32" fmla="*/ 96398 h 361971"/>
                <a:gd name="connsiteX33" fmla="*/ 291381 w 362309"/>
                <a:gd name="connsiteY33" fmla="*/ 102782 h 361971"/>
                <a:gd name="connsiteX34" fmla="*/ 284991 w 362309"/>
                <a:gd name="connsiteY34" fmla="*/ 109166 h 361971"/>
                <a:gd name="connsiteX35" fmla="*/ 283074 w 362309"/>
                <a:gd name="connsiteY35" fmla="*/ 109166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0667"/>
                  </a:cubicBezTo>
                  <a:cubicBezTo>
                    <a:pt x="362309" y="180667"/>
                    <a:pt x="362309" y="180667"/>
                    <a:pt x="362309" y="180667"/>
                  </a:cubicBezTo>
                  <a:cubicBezTo>
                    <a:pt x="361670" y="80438"/>
                    <a:pt x="281157" y="0"/>
                    <a:pt x="180835" y="0"/>
                  </a:cubicBezTo>
                  <a:close/>
                  <a:moveTo>
                    <a:pt x="283074" y="109166"/>
                  </a:moveTo>
                  <a:lnTo>
                    <a:pt x="261348" y="109166"/>
                  </a:lnTo>
                  <a:lnTo>
                    <a:pt x="254959" y="115550"/>
                  </a:lnTo>
                  <a:cubicBezTo>
                    <a:pt x="293298" y="158323"/>
                    <a:pt x="289464" y="224078"/>
                    <a:pt x="246652" y="262382"/>
                  </a:cubicBezTo>
                  <a:lnTo>
                    <a:pt x="263265" y="278341"/>
                  </a:lnTo>
                  <a:cubicBezTo>
                    <a:pt x="265821" y="280895"/>
                    <a:pt x="265821" y="284725"/>
                    <a:pt x="263265" y="287279"/>
                  </a:cubicBezTo>
                  <a:cubicBezTo>
                    <a:pt x="263265" y="287279"/>
                    <a:pt x="263265" y="287279"/>
                    <a:pt x="263265" y="287279"/>
                  </a:cubicBezTo>
                  <a:cubicBezTo>
                    <a:pt x="260709" y="289833"/>
                    <a:pt x="256875" y="289833"/>
                    <a:pt x="254320" y="287279"/>
                  </a:cubicBezTo>
                  <a:cubicBezTo>
                    <a:pt x="254320" y="287279"/>
                    <a:pt x="254320" y="287279"/>
                    <a:pt x="254320" y="287279"/>
                  </a:cubicBezTo>
                  <a:lnTo>
                    <a:pt x="238984" y="270681"/>
                  </a:lnTo>
                  <a:cubicBezTo>
                    <a:pt x="238984" y="270681"/>
                    <a:pt x="238345" y="270042"/>
                    <a:pt x="238345" y="269404"/>
                  </a:cubicBezTo>
                  <a:cubicBezTo>
                    <a:pt x="202561" y="294940"/>
                    <a:pt x="153998" y="294940"/>
                    <a:pt x="117575" y="269404"/>
                  </a:cubicBezTo>
                  <a:cubicBezTo>
                    <a:pt x="117575" y="270042"/>
                    <a:pt x="116936" y="270042"/>
                    <a:pt x="116936" y="270681"/>
                  </a:cubicBezTo>
                  <a:lnTo>
                    <a:pt x="100322" y="287279"/>
                  </a:lnTo>
                  <a:cubicBezTo>
                    <a:pt x="99044" y="288556"/>
                    <a:pt x="97766" y="289194"/>
                    <a:pt x="95849" y="289194"/>
                  </a:cubicBezTo>
                  <a:cubicBezTo>
                    <a:pt x="93932" y="289194"/>
                    <a:pt x="92654" y="288556"/>
                    <a:pt x="91376" y="287279"/>
                  </a:cubicBezTo>
                  <a:cubicBezTo>
                    <a:pt x="88820" y="284725"/>
                    <a:pt x="88820" y="280895"/>
                    <a:pt x="91376" y="278341"/>
                  </a:cubicBezTo>
                  <a:cubicBezTo>
                    <a:pt x="91376" y="278341"/>
                    <a:pt x="91376" y="278341"/>
                    <a:pt x="91376" y="278341"/>
                  </a:cubicBezTo>
                  <a:lnTo>
                    <a:pt x="107990" y="262382"/>
                  </a:lnTo>
                  <a:cubicBezTo>
                    <a:pt x="65177" y="223439"/>
                    <a:pt x="62621" y="157684"/>
                    <a:pt x="100961" y="114912"/>
                  </a:cubicBezTo>
                  <a:cubicBezTo>
                    <a:pt x="139301" y="72777"/>
                    <a:pt x="204478" y="69585"/>
                    <a:pt x="247291" y="106613"/>
                  </a:cubicBezTo>
                  <a:lnTo>
                    <a:pt x="253680" y="100229"/>
                  </a:lnTo>
                  <a:lnTo>
                    <a:pt x="253680" y="78523"/>
                  </a:lnTo>
                  <a:cubicBezTo>
                    <a:pt x="253680" y="74693"/>
                    <a:pt x="256237" y="72139"/>
                    <a:pt x="260070" y="72139"/>
                  </a:cubicBezTo>
                  <a:cubicBezTo>
                    <a:pt x="263904" y="72139"/>
                    <a:pt x="266460" y="74693"/>
                    <a:pt x="266460" y="78523"/>
                  </a:cubicBezTo>
                  <a:lnTo>
                    <a:pt x="266460" y="96398"/>
                  </a:lnTo>
                  <a:lnTo>
                    <a:pt x="284991" y="96398"/>
                  </a:lnTo>
                  <a:cubicBezTo>
                    <a:pt x="288825" y="96398"/>
                    <a:pt x="291381" y="98952"/>
                    <a:pt x="291381" y="102782"/>
                  </a:cubicBezTo>
                  <a:cubicBezTo>
                    <a:pt x="291381" y="106613"/>
                    <a:pt x="288825" y="109166"/>
                    <a:pt x="284991" y="109166"/>
                  </a:cubicBezTo>
                  <a:lnTo>
                    <a:pt x="283074" y="10916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4">
            <a:extLst>
              <a:ext uri="{FF2B5EF4-FFF2-40B4-BE49-F238E27FC236}">
                <a16:creationId xmlns:a16="http://schemas.microsoft.com/office/drawing/2014/main" id="{9E919F99-12CE-92C7-45A9-6C9727885999}"/>
              </a:ext>
            </a:extLst>
          </p:cNvPr>
          <p:cNvGrpSpPr>
            <a:grpSpLocks noChangeAspect="1"/>
          </p:cNvGrpSpPr>
          <p:nvPr/>
        </p:nvGrpSpPr>
        <p:grpSpPr>
          <a:xfrm>
            <a:off x="6384032" y="4261495"/>
            <a:ext cx="362309" cy="361971"/>
            <a:chOff x="4045469" y="1885990"/>
            <a:chExt cx="362309" cy="361971"/>
          </a:xfrm>
          <a:solidFill>
            <a:schemeClr val="bg1"/>
          </a:solidFill>
        </p:grpSpPr>
        <p:sp>
          <p:nvSpPr>
            <p:cNvPr id="26" name="Graphic 4">
              <a:extLst>
                <a:ext uri="{FF2B5EF4-FFF2-40B4-BE49-F238E27FC236}">
                  <a16:creationId xmlns:a16="http://schemas.microsoft.com/office/drawing/2014/main" id="{A9F84AA5-E2D2-DA88-18F3-00CEFE4B0CBA}"/>
                </a:ext>
              </a:extLst>
            </p:cNvPr>
            <p:cNvSpPr/>
            <p:nvPr/>
          </p:nvSpPr>
          <p:spPr>
            <a:xfrm>
              <a:off x="4253141" y="2035376"/>
              <a:ext cx="16614" cy="16598"/>
            </a:xfrm>
            <a:custGeom>
              <a:avLst/>
              <a:gdLst>
                <a:gd name="connsiteX0" fmla="*/ 8307 w 16614"/>
                <a:gd name="connsiteY0" fmla="*/ 16598 h 16598"/>
                <a:gd name="connsiteX1" fmla="*/ 16614 w 16614"/>
                <a:gd name="connsiteY1" fmla="*/ 8299 h 16598"/>
                <a:gd name="connsiteX2" fmla="*/ 8307 w 16614"/>
                <a:gd name="connsiteY2" fmla="*/ 0 h 16598"/>
                <a:gd name="connsiteX3" fmla="*/ 0 w 16614"/>
                <a:gd name="connsiteY3" fmla="*/ 8299 h 16598"/>
                <a:gd name="connsiteX4" fmla="*/ 0 w 16614"/>
                <a:gd name="connsiteY4" fmla="*/ 8299 h 16598"/>
                <a:gd name="connsiteX5" fmla="*/ 8307 w 16614"/>
                <a:gd name="connsiteY5" fmla="*/ 16598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4" h="16598">
                  <a:moveTo>
                    <a:pt x="8307" y="16598"/>
                  </a:moveTo>
                  <a:cubicBezTo>
                    <a:pt x="12780" y="16598"/>
                    <a:pt x="16614" y="12768"/>
                    <a:pt x="16614" y="8299"/>
                  </a:cubicBezTo>
                  <a:cubicBezTo>
                    <a:pt x="16614" y="3830"/>
                    <a:pt x="12780" y="0"/>
                    <a:pt x="8307" y="0"/>
                  </a:cubicBezTo>
                  <a:cubicBezTo>
                    <a:pt x="3834" y="0"/>
                    <a:pt x="0" y="3830"/>
                    <a:pt x="0" y="8299"/>
                  </a:cubicBezTo>
                  <a:lnTo>
                    <a:pt x="0" y="8299"/>
                  </a:lnTo>
                  <a:cubicBezTo>
                    <a:pt x="0" y="12768"/>
                    <a:pt x="3834" y="16598"/>
                    <a:pt x="8307" y="165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id="{B9464ACB-9F64-8DF5-31C5-351CA8C75BD4}"/>
                </a:ext>
              </a:extLst>
            </p:cNvPr>
            <p:cNvSpPr/>
            <p:nvPr/>
          </p:nvSpPr>
          <p:spPr>
            <a:xfrm>
              <a:off x="4127899" y="2035376"/>
              <a:ext cx="16613" cy="16598"/>
            </a:xfrm>
            <a:custGeom>
              <a:avLst/>
              <a:gdLst>
                <a:gd name="connsiteX0" fmla="*/ 8307 w 16613"/>
                <a:gd name="connsiteY0" fmla="*/ 16598 h 16598"/>
                <a:gd name="connsiteX1" fmla="*/ 16614 w 16613"/>
                <a:gd name="connsiteY1" fmla="*/ 8299 h 16598"/>
                <a:gd name="connsiteX2" fmla="*/ 8307 w 16613"/>
                <a:gd name="connsiteY2" fmla="*/ 0 h 16598"/>
                <a:gd name="connsiteX3" fmla="*/ 0 w 16613"/>
                <a:gd name="connsiteY3" fmla="*/ 8299 h 16598"/>
                <a:gd name="connsiteX4" fmla="*/ 0 w 16613"/>
                <a:gd name="connsiteY4" fmla="*/ 8299 h 16598"/>
                <a:gd name="connsiteX5" fmla="*/ 8307 w 16613"/>
                <a:gd name="connsiteY5" fmla="*/ 16598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3" h="16598">
                  <a:moveTo>
                    <a:pt x="8307" y="16598"/>
                  </a:moveTo>
                  <a:cubicBezTo>
                    <a:pt x="12780" y="16598"/>
                    <a:pt x="16614" y="12768"/>
                    <a:pt x="16614" y="8299"/>
                  </a:cubicBezTo>
                  <a:cubicBezTo>
                    <a:pt x="16614" y="3830"/>
                    <a:pt x="12780" y="0"/>
                    <a:pt x="8307" y="0"/>
                  </a:cubicBezTo>
                  <a:cubicBezTo>
                    <a:pt x="3834" y="0"/>
                    <a:pt x="0" y="3830"/>
                    <a:pt x="0" y="8299"/>
                  </a:cubicBezTo>
                  <a:lnTo>
                    <a:pt x="0" y="8299"/>
                  </a:lnTo>
                  <a:cubicBezTo>
                    <a:pt x="0" y="12768"/>
                    <a:pt x="3834" y="16598"/>
                    <a:pt x="8307" y="165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id="{64BBB78C-1C61-21F5-94DE-A3FA785B2770}"/>
                </a:ext>
              </a:extLst>
            </p:cNvPr>
            <p:cNvSpPr/>
            <p:nvPr/>
          </p:nvSpPr>
          <p:spPr>
            <a:xfrm>
              <a:off x="4309373" y="2035376"/>
              <a:ext cx="16613" cy="16598"/>
            </a:xfrm>
            <a:custGeom>
              <a:avLst/>
              <a:gdLst>
                <a:gd name="connsiteX0" fmla="*/ 8307 w 16613"/>
                <a:gd name="connsiteY0" fmla="*/ 16598 h 16598"/>
                <a:gd name="connsiteX1" fmla="*/ 16614 w 16613"/>
                <a:gd name="connsiteY1" fmla="*/ 8299 h 16598"/>
                <a:gd name="connsiteX2" fmla="*/ 8307 w 16613"/>
                <a:gd name="connsiteY2" fmla="*/ 0 h 16598"/>
                <a:gd name="connsiteX3" fmla="*/ 0 w 16613"/>
                <a:gd name="connsiteY3" fmla="*/ 8299 h 16598"/>
                <a:gd name="connsiteX4" fmla="*/ 0 w 16613"/>
                <a:gd name="connsiteY4" fmla="*/ 8299 h 16598"/>
                <a:gd name="connsiteX5" fmla="*/ 8307 w 16613"/>
                <a:gd name="connsiteY5" fmla="*/ 16598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13" h="16598">
                  <a:moveTo>
                    <a:pt x="8307" y="16598"/>
                  </a:moveTo>
                  <a:cubicBezTo>
                    <a:pt x="12780" y="16598"/>
                    <a:pt x="16614" y="12768"/>
                    <a:pt x="16614" y="8299"/>
                  </a:cubicBezTo>
                  <a:cubicBezTo>
                    <a:pt x="16614" y="3830"/>
                    <a:pt x="12780" y="0"/>
                    <a:pt x="8307" y="0"/>
                  </a:cubicBezTo>
                  <a:cubicBezTo>
                    <a:pt x="3834" y="0"/>
                    <a:pt x="0" y="3830"/>
                    <a:pt x="0" y="8299"/>
                  </a:cubicBezTo>
                  <a:lnTo>
                    <a:pt x="0" y="8299"/>
                  </a:lnTo>
                  <a:cubicBezTo>
                    <a:pt x="0" y="12768"/>
                    <a:pt x="3834" y="16598"/>
                    <a:pt x="8307" y="1659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D2488976-AE3A-67BA-12BE-0169B82E50B4}"/>
                </a:ext>
              </a:extLst>
            </p:cNvPr>
            <p:cNvSpPr/>
            <p:nvPr/>
          </p:nvSpPr>
          <p:spPr>
            <a:xfrm>
              <a:off x="4045469" y="1885990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90737 w 362309"/>
                <a:gd name="connsiteY6" fmla="*/ 136617 h 361971"/>
                <a:gd name="connsiteX7" fmla="*/ 111824 w 362309"/>
                <a:gd name="connsiteY7" fmla="*/ 157684 h 361971"/>
                <a:gd name="connsiteX8" fmla="*/ 90737 w 362309"/>
                <a:gd name="connsiteY8" fmla="*/ 178752 h 361971"/>
                <a:gd name="connsiteX9" fmla="*/ 69650 w 362309"/>
                <a:gd name="connsiteY9" fmla="*/ 157684 h 361971"/>
                <a:gd name="connsiteX10" fmla="*/ 69650 w 362309"/>
                <a:gd name="connsiteY10" fmla="*/ 157684 h 361971"/>
                <a:gd name="connsiteX11" fmla="*/ 90737 w 362309"/>
                <a:gd name="connsiteY11" fmla="*/ 136617 h 361971"/>
                <a:gd name="connsiteX12" fmla="*/ 125243 w 362309"/>
                <a:gd name="connsiteY12" fmla="*/ 218332 h 361971"/>
                <a:gd name="connsiteX13" fmla="*/ 118853 w 362309"/>
                <a:gd name="connsiteY13" fmla="*/ 224716 h 361971"/>
                <a:gd name="connsiteX14" fmla="*/ 112463 w 362309"/>
                <a:gd name="connsiteY14" fmla="*/ 218332 h 361971"/>
                <a:gd name="connsiteX15" fmla="*/ 112463 w 362309"/>
                <a:gd name="connsiteY15" fmla="*/ 213863 h 361971"/>
                <a:gd name="connsiteX16" fmla="*/ 99044 w 362309"/>
                <a:gd name="connsiteY16" fmla="*/ 198542 h 361971"/>
                <a:gd name="connsiteX17" fmla="*/ 83708 w 362309"/>
                <a:gd name="connsiteY17" fmla="*/ 198542 h 361971"/>
                <a:gd name="connsiteX18" fmla="*/ 70289 w 362309"/>
                <a:gd name="connsiteY18" fmla="*/ 213863 h 361971"/>
                <a:gd name="connsiteX19" fmla="*/ 70289 w 362309"/>
                <a:gd name="connsiteY19" fmla="*/ 218332 h 361971"/>
                <a:gd name="connsiteX20" fmla="*/ 63899 w 362309"/>
                <a:gd name="connsiteY20" fmla="*/ 224716 h 361971"/>
                <a:gd name="connsiteX21" fmla="*/ 57509 w 362309"/>
                <a:gd name="connsiteY21" fmla="*/ 218332 h 361971"/>
                <a:gd name="connsiteX22" fmla="*/ 57509 w 362309"/>
                <a:gd name="connsiteY22" fmla="*/ 213863 h 361971"/>
                <a:gd name="connsiteX23" fmla="*/ 83708 w 362309"/>
                <a:gd name="connsiteY23" fmla="*/ 185774 h 361971"/>
                <a:gd name="connsiteX24" fmla="*/ 99044 w 362309"/>
                <a:gd name="connsiteY24" fmla="*/ 185774 h 361971"/>
                <a:gd name="connsiteX25" fmla="*/ 125243 w 362309"/>
                <a:gd name="connsiteY25" fmla="*/ 213863 h 361971"/>
                <a:gd name="connsiteX26" fmla="*/ 125243 w 362309"/>
                <a:gd name="connsiteY26" fmla="*/ 218332 h 361971"/>
                <a:gd name="connsiteX27" fmla="*/ 168056 w 362309"/>
                <a:gd name="connsiteY27" fmla="*/ 185774 h 361971"/>
                <a:gd name="connsiteX28" fmla="*/ 160388 w 362309"/>
                <a:gd name="connsiteY28" fmla="*/ 185774 h 361971"/>
                <a:gd name="connsiteX29" fmla="*/ 160388 w 362309"/>
                <a:gd name="connsiteY29" fmla="*/ 193435 h 361971"/>
                <a:gd name="connsiteX30" fmla="*/ 153998 w 362309"/>
                <a:gd name="connsiteY30" fmla="*/ 199819 h 361971"/>
                <a:gd name="connsiteX31" fmla="*/ 147608 w 362309"/>
                <a:gd name="connsiteY31" fmla="*/ 193435 h 361971"/>
                <a:gd name="connsiteX32" fmla="*/ 147608 w 362309"/>
                <a:gd name="connsiteY32" fmla="*/ 185774 h 361971"/>
                <a:gd name="connsiteX33" fmla="*/ 139940 w 362309"/>
                <a:gd name="connsiteY33" fmla="*/ 185774 h 361971"/>
                <a:gd name="connsiteX34" fmla="*/ 133550 w 362309"/>
                <a:gd name="connsiteY34" fmla="*/ 179390 h 361971"/>
                <a:gd name="connsiteX35" fmla="*/ 139940 w 362309"/>
                <a:gd name="connsiteY35" fmla="*/ 173006 h 361971"/>
                <a:gd name="connsiteX36" fmla="*/ 147608 w 362309"/>
                <a:gd name="connsiteY36" fmla="*/ 173006 h 361971"/>
                <a:gd name="connsiteX37" fmla="*/ 147608 w 362309"/>
                <a:gd name="connsiteY37" fmla="*/ 165345 h 361971"/>
                <a:gd name="connsiteX38" fmla="*/ 153998 w 362309"/>
                <a:gd name="connsiteY38" fmla="*/ 158961 h 361971"/>
                <a:gd name="connsiteX39" fmla="*/ 160388 w 362309"/>
                <a:gd name="connsiteY39" fmla="*/ 165345 h 361971"/>
                <a:gd name="connsiteX40" fmla="*/ 160388 w 362309"/>
                <a:gd name="connsiteY40" fmla="*/ 173006 h 361971"/>
                <a:gd name="connsiteX41" fmla="*/ 168056 w 362309"/>
                <a:gd name="connsiteY41" fmla="*/ 173006 h 361971"/>
                <a:gd name="connsiteX42" fmla="*/ 174446 w 362309"/>
                <a:gd name="connsiteY42" fmla="*/ 179390 h 361971"/>
                <a:gd name="connsiteX43" fmla="*/ 168056 w 362309"/>
                <a:gd name="connsiteY43" fmla="*/ 185774 h 361971"/>
                <a:gd name="connsiteX44" fmla="*/ 168056 w 362309"/>
                <a:gd name="connsiteY44" fmla="*/ 185774 h 361971"/>
                <a:gd name="connsiteX45" fmla="*/ 272212 w 362309"/>
                <a:gd name="connsiteY45" fmla="*/ 137256 h 361971"/>
                <a:gd name="connsiteX46" fmla="*/ 293298 w 362309"/>
                <a:gd name="connsiteY46" fmla="*/ 158323 h 361971"/>
                <a:gd name="connsiteX47" fmla="*/ 272212 w 362309"/>
                <a:gd name="connsiteY47" fmla="*/ 179390 h 361971"/>
                <a:gd name="connsiteX48" fmla="*/ 251125 w 362309"/>
                <a:gd name="connsiteY48" fmla="*/ 158323 h 361971"/>
                <a:gd name="connsiteX49" fmla="*/ 251125 w 362309"/>
                <a:gd name="connsiteY49" fmla="*/ 158323 h 361971"/>
                <a:gd name="connsiteX50" fmla="*/ 272212 w 362309"/>
                <a:gd name="connsiteY50" fmla="*/ 137256 h 361971"/>
                <a:gd name="connsiteX51" fmla="*/ 272212 w 362309"/>
                <a:gd name="connsiteY51" fmla="*/ 137256 h 361971"/>
                <a:gd name="connsiteX52" fmla="*/ 272212 w 362309"/>
                <a:gd name="connsiteY52" fmla="*/ 137256 h 361971"/>
                <a:gd name="connsiteX53" fmla="*/ 215980 w 362309"/>
                <a:gd name="connsiteY53" fmla="*/ 137256 h 361971"/>
                <a:gd name="connsiteX54" fmla="*/ 237067 w 362309"/>
                <a:gd name="connsiteY54" fmla="*/ 158323 h 361971"/>
                <a:gd name="connsiteX55" fmla="*/ 215980 w 362309"/>
                <a:gd name="connsiteY55" fmla="*/ 179390 h 361971"/>
                <a:gd name="connsiteX56" fmla="*/ 194893 w 362309"/>
                <a:gd name="connsiteY56" fmla="*/ 158323 h 361971"/>
                <a:gd name="connsiteX57" fmla="*/ 194893 w 362309"/>
                <a:gd name="connsiteY57" fmla="*/ 158323 h 361971"/>
                <a:gd name="connsiteX58" fmla="*/ 215980 w 362309"/>
                <a:gd name="connsiteY58" fmla="*/ 137256 h 361971"/>
                <a:gd name="connsiteX59" fmla="*/ 215980 w 362309"/>
                <a:gd name="connsiteY59" fmla="*/ 137256 h 361971"/>
                <a:gd name="connsiteX60" fmla="*/ 215980 w 362309"/>
                <a:gd name="connsiteY60" fmla="*/ 137256 h 361971"/>
                <a:gd name="connsiteX61" fmla="*/ 306078 w 362309"/>
                <a:gd name="connsiteY61" fmla="*/ 218332 h 361971"/>
                <a:gd name="connsiteX62" fmla="*/ 299688 w 362309"/>
                <a:gd name="connsiteY62" fmla="*/ 224716 h 361971"/>
                <a:gd name="connsiteX63" fmla="*/ 293298 w 362309"/>
                <a:gd name="connsiteY63" fmla="*/ 218332 h 361971"/>
                <a:gd name="connsiteX64" fmla="*/ 293298 w 362309"/>
                <a:gd name="connsiteY64" fmla="*/ 213863 h 361971"/>
                <a:gd name="connsiteX65" fmla="*/ 279880 w 362309"/>
                <a:gd name="connsiteY65" fmla="*/ 198542 h 361971"/>
                <a:gd name="connsiteX66" fmla="*/ 264544 w 362309"/>
                <a:gd name="connsiteY66" fmla="*/ 198542 h 361971"/>
                <a:gd name="connsiteX67" fmla="*/ 251125 w 362309"/>
                <a:gd name="connsiteY67" fmla="*/ 213863 h 361971"/>
                <a:gd name="connsiteX68" fmla="*/ 251125 w 362309"/>
                <a:gd name="connsiteY68" fmla="*/ 218332 h 361971"/>
                <a:gd name="connsiteX69" fmla="*/ 244735 w 362309"/>
                <a:gd name="connsiteY69" fmla="*/ 224716 h 361971"/>
                <a:gd name="connsiteX70" fmla="*/ 244096 w 362309"/>
                <a:gd name="connsiteY70" fmla="*/ 224716 h 361971"/>
                <a:gd name="connsiteX71" fmla="*/ 237706 w 362309"/>
                <a:gd name="connsiteY71" fmla="*/ 218332 h 361971"/>
                <a:gd name="connsiteX72" fmla="*/ 237706 w 362309"/>
                <a:gd name="connsiteY72" fmla="*/ 213863 h 361971"/>
                <a:gd name="connsiteX73" fmla="*/ 224287 w 362309"/>
                <a:gd name="connsiteY73" fmla="*/ 198542 h 361971"/>
                <a:gd name="connsiteX74" fmla="*/ 208951 w 362309"/>
                <a:gd name="connsiteY74" fmla="*/ 198542 h 361971"/>
                <a:gd name="connsiteX75" fmla="*/ 195532 w 362309"/>
                <a:gd name="connsiteY75" fmla="*/ 213863 h 361971"/>
                <a:gd name="connsiteX76" fmla="*/ 195532 w 362309"/>
                <a:gd name="connsiteY76" fmla="*/ 218332 h 361971"/>
                <a:gd name="connsiteX77" fmla="*/ 189142 w 362309"/>
                <a:gd name="connsiteY77" fmla="*/ 224716 h 361971"/>
                <a:gd name="connsiteX78" fmla="*/ 182752 w 362309"/>
                <a:gd name="connsiteY78" fmla="*/ 218332 h 361971"/>
                <a:gd name="connsiteX79" fmla="*/ 182752 w 362309"/>
                <a:gd name="connsiteY79" fmla="*/ 213863 h 361971"/>
                <a:gd name="connsiteX80" fmla="*/ 208951 w 362309"/>
                <a:gd name="connsiteY80" fmla="*/ 185774 h 361971"/>
                <a:gd name="connsiteX81" fmla="*/ 224287 w 362309"/>
                <a:gd name="connsiteY81" fmla="*/ 185774 h 361971"/>
                <a:gd name="connsiteX82" fmla="*/ 259432 w 362309"/>
                <a:gd name="connsiteY82" fmla="*/ 191519 h 361971"/>
                <a:gd name="connsiteX83" fmla="*/ 265182 w 362309"/>
                <a:gd name="connsiteY83" fmla="*/ 185774 h 361971"/>
                <a:gd name="connsiteX84" fmla="*/ 280518 w 362309"/>
                <a:gd name="connsiteY84" fmla="*/ 185774 h 361971"/>
                <a:gd name="connsiteX85" fmla="*/ 306717 w 362309"/>
                <a:gd name="connsiteY85" fmla="*/ 213863 h 361971"/>
                <a:gd name="connsiteX86" fmla="*/ 306717 w 362309"/>
                <a:gd name="connsiteY86" fmla="*/ 218332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796" y="0"/>
                    <a:pt x="181474" y="0"/>
                  </a:cubicBezTo>
                  <a:close/>
                  <a:moveTo>
                    <a:pt x="90737" y="136617"/>
                  </a:moveTo>
                  <a:cubicBezTo>
                    <a:pt x="102239" y="136617"/>
                    <a:pt x="111824" y="146193"/>
                    <a:pt x="111824" y="157684"/>
                  </a:cubicBezTo>
                  <a:cubicBezTo>
                    <a:pt x="111824" y="169176"/>
                    <a:pt x="102239" y="178752"/>
                    <a:pt x="90737" y="178752"/>
                  </a:cubicBezTo>
                  <a:cubicBezTo>
                    <a:pt x="79235" y="178752"/>
                    <a:pt x="69650" y="169176"/>
                    <a:pt x="69650" y="157684"/>
                  </a:cubicBezTo>
                  <a:lnTo>
                    <a:pt x="69650" y="157684"/>
                  </a:lnTo>
                  <a:cubicBezTo>
                    <a:pt x="69650" y="146193"/>
                    <a:pt x="79235" y="136617"/>
                    <a:pt x="90737" y="136617"/>
                  </a:cubicBezTo>
                  <a:close/>
                  <a:moveTo>
                    <a:pt x="125243" y="218332"/>
                  </a:moveTo>
                  <a:cubicBezTo>
                    <a:pt x="125243" y="222163"/>
                    <a:pt x="122687" y="224716"/>
                    <a:pt x="118853" y="224716"/>
                  </a:cubicBezTo>
                  <a:cubicBezTo>
                    <a:pt x="115019" y="224716"/>
                    <a:pt x="112463" y="222163"/>
                    <a:pt x="112463" y="218332"/>
                  </a:cubicBezTo>
                  <a:lnTo>
                    <a:pt x="112463" y="213863"/>
                  </a:lnTo>
                  <a:cubicBezTo>
                    <a:pt x="113102" y="206203"/>
                    <a:pt x="106712" y="199180"/>
                    <a:pt x="99044" y="198542"/>
                  </a:cubicBezTo>
                  <a:lnTo>
                    <a:pt x="83708" y="198542"/>
                  </a:lnTo>
                  <a:cubicBezTo>
                    <a:pt x="76040" y="199180"/>
                    <a:pt x="69650" y="205564"/>
                    <a:pt x="70289" y="213863"/>
                  </a:cubicBezTo>
                  <a:lnTo>
                    <a:pt x="70289" y="218332"/>
                  </a:lnTo>
                  <a:cubicBezTo>
                    <a:pt x="70289" y="222163"/>
                    <a:pt x="67734" y="224716"/>
                    <a:pt x="63899" y="224716"/>
                  </a:cubicBezTo>
                  <a:cubicBezTo>
                    <a:pt x="60066" y="224716"/>
                    <a:pt x="57509" y="222163"/>
                    <a:pt x="57509" y="218332"/>
                  </a:cubicBezTo>
                  <a:lnTo>
                    <a:pt x="57509" y="213863"/>
                  </a:lnTo>
                  <a:cubicBezTo>
                    <a:pt x="56871" y="198542"/>
                    <a:pt x="69012" y="186412"/>
                    <a:pt x="83708" y="185774"/>
                  </a:cubicBezTo>
                  <a:lnTo>
                    <a:pt x="99044" y="185774"/>
                  </a:lnTo>
                  <a:cubicBezTo>
                    <a:pt x="114380" y="186412"/>
                    <a:pt x="125882" y="198542"/>
                    <a:pt x="125243" y="213863"/>
                  </a:cubicBezTo>
                  <a:lnTo>
                    <a:pt x="125243" y="218332"/>
                  </a:lnTo>
                  <a:close/>
                  <a:moveTo>
                    <a:pt x="168056" y="185774"/>
                  </a:moveTo>
                  <a:lnTo>
                    <a:pt x="160388" y="185774"/>
                  </a:lnTo>
                  <a:lnTo>
                    <a:pt x="160388" y="193435"/>
                  </a:lnTo>
                  <a:cubicBezTo>
                    <a:pt x="160388" y="197265"/>
                    <a:pt x="157832" y="199819"/>
                    <a:pt x="153998" y="199819"/>
                  </a:cubicBezTo>
                  <a:cubicBezTo>
                    <a:pt x="150164" y="199819"/>
                    <a:pt x="147608" y="197265"/>
                    <a:pt x="147608" y="193435"/>
                  </a:cubicBezTo>
                  <a:lnTo>
                    <a:pt x="147608" y="185774"/>
                  </a:lnTo>
                  <a:lnTo>
                    <a:pt x="139940" y="185774"/>
                  </a:lnTo>
                  <a:cubicBezTo>
                    <a:pt x="136106" y="185774"/>
                    <a:pt x="133550" y="183220"/>
                    <a:pt x="133550" y="179390"/>
                  </a:cubicBezTo>
                  <a:cubicBezTo>
                    <a:pt x="133550" y="175560"/>
                    <a:pt x="136106" y="173006"/>
                    <a:pt x="139940" y="173006"/>
                  </a:cubicBezTo>
                  <a:lnTo>
                    <a:pt x="147608" y="173006"/>
                  </a:lnTo>
                  <a:lnTo>
                    <a:pt x="147608" y="165345"/>
                  </a:lnTo>
                  <a:cubicBezTo>
                    <a:pt x="147608" y="161515"/>
                    <a:pt x="150164" y="158961"/>
                    <a:pt x="153998" y="158961"/>
                  </a:cubicBezTo>
                  <a:cubicBezTo>
                    <a:pt x="157832" y="158961"/>
                    <a:pt x="160388" y="161515"/>
                    <a:pt x="160388" y="165345"/>
                  </a:cubicBezTo>
                  <a:lnTo>
                    <a:pt x="160388" y="173006"/>
                  </a:lnTo>
                  <a:lnTo>
                    <a:pt x="168056" y="173006"/>
                  </a:lnTo>
                  <a:cubicBezTo>
                    <a:pt x="171889" y="173006"/>
                    <a:pt x="174446" y="175560"/>
                    <a:pt x="174446" y="179390"/>
                  </a:cubicBezTo>
                  <a:cubicBezTo>
                    <a:pt x="174446" y="183220"/>
                    <a:pt x="171889" y="185774"/>
                    <a:pt x="168056" y="185774"/>
                  </a:cubicBezTo>
                  <a:lnTo>
                    <a:pt x="168056" y="185774"/>
                  </a:lnTo>
                  <a:close/>
                  <a:moveTo>
                    <a:pt x="272212" y="137256"/>
                  </a:moveTo>
                  <a:cubicBezTo>
                    <a:pt x="283713" y="137256"/>
                    <a:pt x="293298" y="146832"/>
                    <a:pt x="293298" y="158323"/>
                  </a:cubicBezTo>
                  <a:cubicBezTo>
                    <a:pt x="293298" y="169814"/>
                    <a:pt x="283713" y="179390"/>
                    <a:pt x="272212" y="179390"/>
                  </a:cubicBezTo>
                  <a:cubicBezTo>
                    <a:pt x="260710" y="179390"/>
                    <a:pt x="251125" y="169814"/>
                    <a:pt x="251125" y="158323"/>
                  </a:cubicBezTo>
                  <a:lnTo>
                    <a:pt x="251125" y="158323"/>
                  </a:lnTo>
                  <a:cubicBezTo>
                    <a:pt x="251125" y="146193"/>
                    <a:pt x="260071" y="137256"/>
                    <a:pt x="272212" y="137256"/>
                  </a:cubicBezTo>
                  <a:cubicBezTo>
                    <a:pt x="272212" y="136617"/>
                    <a:pt x="272212" y="136617"/>
                    <a:pt x="272212" y="137256"/>
                  </a:cubicBezTo>
                  <a:lnTo>
                    <a:pt x="272212" y="137256"/>
                  </a:lnTo>
                  <a:close/>
                  <a:moveTo>
                    <a:pt x="215980" y="137256"/>
                  </a:moveTo>
                  <a:cubicBezTo>
                    <a:pt x="227482" y="137256"/>
                    <a:pt x="237067" y="146832"/>
                    <a:pt x="237067" y="158323"/>
                  </a:cubicBezTo>
                  <a:cubicBezTo>
                    <a:pt x="237067" y="169814"/>
                    <a:pt x="227482" y="179390"/>
                    <a:pt x="215980" y="179390"/>
                  </a:cubicBezTo>
                  <a:cubicBezTo>
                    <a:pt x="204478" y="179390"/>
                    <a:pt x="194893" y="169814"/>
                    <a:pt x="194893" y="158323"/>
                  </a:cubicBezTo>
                  <a:lnTo>
                    <a:pt x="194893" y="158323"/>
                  </a:lnTo>
                  <a:cubicBezTo>
                    <a:pt x="194893" y="146193"/>
                    <a:pt x="203839" y="137256"/>
                    <a:pt x="215980" y="137256"/>
                  </a:cubicBezTo>
                  <a:cubicBezTo>
                    <a:pt x="215980" y="136617"/>
                    <a:pt x="215980" y="136617"/>
                    <a:pt x="215980" y="137256"/>
                  </a:cubicBezTo>
                  <a:lnTo>
                    <a:pt x="215980" y="137256"/>
                  </a:lnTo>
                  <a:close/>
                  <a:moveTo>
                    <a:pt x="306078" y="218332"/>
                  </a:moveTo>
                  <a:cubicBezTo>
                    <a:pt x="306078" y="222163"/>
                    <a:pt x="303522" y="224716"/>
                    <a:pt x="299688" y="224716"/>
                  </a:cubicBezTo>
                  <a:cubicBezTo>
                    <a:pt x="295854" y="224716"/>
                    <a:pt x="293298" y="222163"/>
                    <a:pt x="293298" y="218332"/>
                  </a:cubicBezTo>
                  <a:lnTo>
                    <a:pt x="293298" y="213863"/>
                  </a:lnTo>
                  <a:cubicBezTo>
                    <a:pt x="293937" y="206203"/>
                    <a:pt x="287547" y="199180"/>
                    <a:pt x="279880" y="198542"/>
                  </a:cubicBezTo>
                  <a:lnTo>
                    <a:pt x="264544" y="198542"/>
                  </a:lnTo>
                  <a:cubicBezTo>
                    <a:pt x="256876" y="199180"/>
                    <a:pt x="250486" y="205564"/>
                    <a:pt x="251125" y="213863"/>
                  </a:cubicBezTo>
                  <a:lnTo>
                    <a:pt x="251125" y="218332"/>
                  </a:lnTo>
                  <a:cubicBezTo>
                    <a:pt x="251125" y="222163"/>
                    <a:pt x="248569" y="224716"/>
                    <a:pt x="244735" y="224716"/>
                  </a:cubicBezTo>
                  <a:lnTo>
                    <a:pt x="244096" y="224716"/>
                  </a:lnTo>
                  <a:cubicBezTo>
                    <a:pt x="240262" y="224716"/>
                    <a:pt x="237706" y="222163"/>
                    <a:pt x="237706" y="218332"/>
                  </a:cubicBezTo>
                  <a:lnTo>
                    <a:pt x="237706" y="213863"/>
                  </a:lnTo>
                  <a:cubicBezTo>
                    <a:pt x="238345" y="206203"/>
                    <a:pt x="231955" y="199180"/>
                    <a:pt x="224287" y="198542"/>
                  </a:cubicBezTo>
                  <a:lnTo>
                    <a:pt x="208951" y="198542"/>
                  </a:lnTo>
                  <a:cubicBezTo>
                    <a:pt x="201283" y="199180"/>
                    <a:pt x="194893" y="205564"/>
                    <a:pt x="195532" y="213863"/>
                  </a:cubicBezTo>
                  <a:lnTo>
                    <a:pt x="195532" y="218332"/>
                  </a:lnTo>
                  <a:cubicBezTo>
                    <a:pt x="195532" y="222163"/>
                    <a:pt x="192976" y="224716"/>
                    <a:pt x="189142" y="224716"/>
                  </a:cubicBezTo>
                  <a:cubicBezTo>
                    <a:pt x="185308" y="224716"/>
                    <a:pt x="182752" y="222163"/>
                    <a:pt x="182752" y="218332"/>
                  </a:cubicBezTo>
                  <a:lnTo>
                    <a:pt x="182752" y="213863"/>
                  </a:lnTo>
                  <a:cubicBezTo>
                    <a:pt x="182113" y="198542"/>
                    <a:pt x="194254" y="186412"/>
                    <a:pt x="208951" y="185774"/>
                  </a:cubicBezTo>
                  <a:lnTo>
                    <a:pt x="224287" y="185774"/>
                  </a:lnTo>
                  <a:cubicBezTo>
                    <a:pt x="232594" y="197265"/>
                    <a:pt x="247930" y="199819"/>
                    <a:pt x="259432" y="191519"/>
                  </a:cubicBezTo>
                  <a:cubicBezTo>
                    <a:pt x="261349" y="189604"/>
                    <a:pt x="263905" y="187689"/>
                    <a:pt x="265182" y="185774"/>
                  </a:cubicBezTo>
                  <a:lnTo>
                    <a:pt x="280518" y="185774"/>
                  </a:lnTo>
                  <a:cubicBezTo>
                    <a:pt x="295854" y="186412"/>
                    <a:pt x="307356" y="198542"/>
                    <a:pt x="306717" y="213863"/>
                  </a:cubicBezTo>
                  <a:lnTo>
                    <a:pt x="306717" y="21833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84A3E4-A758-A962-E4BE-332FA67481EB}"/>
              </a:ext>
            </a:extLst>
          </p:cNvPr>
          <p:cNvCxnSpPr>
            <a:cxnSpLocks/>
          </p:cNvCxnSpPr>
          <p:nvPr/>
        </p:nvCxnSpPr>
        <p:spPr>
          <a:xfrm>
            <a:off x="1415480" y="2113132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AE9ADF-B7BE-CFED-D47D-2E6AC7E62F66}"/>
              </a:ext>
            </a:extLst>
          </p:cNvPr>
          <p:cNvCxnSpPr>
            <a:cxnSpLocks/>
          </p:cNvCxnSpPr>
          <p:nvPr/>
        </p:nvCxnSpPr>
        <p:spPr>
          <a:xfrm>
            <a:off x="5001678" y="2113132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E8BC91-4255-871C-7C9B-9C43AEA69176}"/>
              </a:ext>
            </a:extLst>
          </p:cNvPr>
          <p:cNvCxnSpPr>
            <a:cxnSpLocks/>
          </p:cNvCxnSpPr>
          <p:nvPr/>
        </p:nvCxnSpPr>
        <p:spPr>
          <a:xfrm>
            <a:off x="8636478" y="2113132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161A95-5DA6-3AD7-A2BD-51A933174BE3}"/>
              </a:ext>
            </a:extLst>
          </p:cNvPr>
          <p:cNvCxnSpPr>
            <a:cxnSpLocks/>
          </p:cNvCxnSpPr>
          <p:nvPr/>
        </p:nvCxnSpPr>
        <p:spPr>
          <a:xfrm>
            <a:off x="3237371" y="4427479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83D4DF1-0995-2BCC-6D1C-3E912AD57804}"/>
              </a:ext>
            </a:extLst>
          </p:cNvPr>
          <p:cNvCxnSpPr>
            <a:cxnSpLocks/>
          </p:cNvCxnSpPr>
          <p:nvPr/>
        </p:nvCxnSpPr>
        <p:spPr>
          <a:xfrm>
            <a:off x="6872171" y="4427479"/>
            <a:ext cx="2520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0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B8C8C-236D-195A-32C6-B87F26F9B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1681609"/>
            <a:ext cx="9207814" cy="1891407"/>
          </a:xfrm>
          <a:ln>
            <a:solidFill>
              <a:srgbClr val="4096B8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TCFD climate-related reporting practices</a:t>
            </a:r>
          </a:p>
          <a:p>
            <a:pPr>
              <a:buClr>
                <a:srgbClr val="D9AB16"/>
              </a:buClr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TCFD’s own analysis</a:t>
            </a:r>
          </a:p>
          <a:p>
            <a:pPr>
              <a:buClr>
                <a:srgbClr val="D9AB16"/>
              </a:buClr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GFANZ studies</a:t>
            </a:r>
          </a:p>
          <a:p>
            <a:pPr>
              <a:buClr>
                <a:srgbClr val="D9AB16"/>
              </a:buClr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evidence </a:t>
            </a:r>
            <a:r>
              <a:rPr lang="en-GB" sz="1600" i="1" dirty="0">
                <a:solidFill>
                  <a:srgbClr val="4096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(prior WP 2019)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owners and asset managers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62A4A-ED13-8106-0D4A-827A8103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38" y="3963777"/>
            <a:ext cx="9211178" cy="2467470"/>
          </a:xfrm>
          <a:ln>
            <a:solidFill>
              <a:srgbClr val="113458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analysis of transition plans</a:t>
            </a:r>
          </a:p>
          <a:p>
            <a:pPr>
              <a:buClr>
                <a:srgbClr val="D9AB16"/>
              </a:buClr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Sample: Forbes 500 global companies (publicly listed, CDP climate risk rating)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High-emitting industries: (1) oil and gas (2) mining (3) food (4) power-utility </a:t>
            </a:r>
            <a:r>
              <a:rPr lang="en-GB" sz="1600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(79 firms)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institutions: (1) banks (2) insurers (3) asset managers (4) pension funds </a:t>
            </a:r>
            <a:r>
              <a:rPr lang="en-GB" sz="1600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(72 firms)</a:t>
            </a:r>
          </a:p>
          <a:p>
            <a:pPr>
              <a:buClr>
                <a:srgbClr val="D9AB16"/>
              </a:buClr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factors which explain whether the firm produces a credible transition plan: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level: CDP rating, credit rating, market-to book, return on assets, asset turnover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International: cultural factors, institutional quality, stock market development</a:t>
            </a:r>
          </a:p>
          <a:p>
            <a:pPr lvl="1">
              <a:buClr>
                <a:srgbClr val="D9AB16"/>
              </a:buClr>
              <a:buFont typeface="Aptos" panose="020B0004020202020204" pitchFamily="34" charset="0"/>
              <a:buChar char="−"/>
            </a:pPr>
            <a:r>
              <a:rPr lang="en-GB" sz="16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policy: whether transition plan reporting is encouraged or mandatory (UK &amp; EU)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E3097-700C-47E4-D67E-9D986537C725}"/>
              </a:ext>
            </a:extLst>
          </p:cNvPr>
          <p:cNvSpPr/>
          <p:nvPr/>
        </p:nvSpPr>
        <p:spPr>
          <a:xfrm>
            <a:off x="623392" y="1340768"/>
            <a:ext cx="9207814" cy="340841"/>
          </a:xfrm>
          <a:prstGeom prst="rect">
            <a:avLst/>
          </a:prstGeom>
          <a:solidFill>
            <a:srgbClr val="4096B8"/>
          </a:solidFill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      Prior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2F53F4-B44F-F78A-EA33-9C658F0E2BED}"/>
              </a:ext>
            </a:extLst>
          </p:cNvPr>
          <p:cNvSpPr/>
          <p:nvPr/>
        </p:nvSpPr>
        <p:spPr>
          <a:xfrm>
            <a:off x="632602" y="3622935"/>
            <a:ext cx="9207814" cy="340841"/>
          </a:xfrm>
          <a:prstGeom prst="rect">
            <a:avLst/>
          </a:prstGeom>
          <a:solidFill>
            <a:srgbClr val="113458"/>
          </a:solidFill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      Current research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C7E2D8-CE91-9C75-5435-EF9120CCB2C0}"/>
              </a:ext>
            </a:extLst>
          </p:cNvPr>
          <p:cNvGrpSpPr/>
          <p:nvPr/>
        </p:nvGrpSpPr>
        <p:grpSpPr>
          <a:xfrm>
            <a:off x="672738" y="1384424"/>
            <a:ext cx="252000" cy="252000"/>
            <a:chOff x="824928" y="1461269"/>
            <a:chExt cx="288032" cy="288032"/>
          </a:xfrm>
        </p:grpSpPr>
        <p:pic>
          <p:nvPicPr>
            <p:cNvPr id="11" name="Graphic 10" descr="Books on shelf with solid fill">
              <a:extLst>
                <a:ext uri="{FF2B5EF4-FFF2-40B4-BE49-F238E27FC236}">
                  <a16:creationId xmlns:a16="http://schemas.microsoft.com/office/drawing/2014/main" id="{8C204A41-D50D-1B85-F1E4-0AF98B7C2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410" y="1479285"/>
              <a:ext cx="252000" cy="25200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B838F2-EFC9-9186-FE4A-C0BB5088DAAB}"/>
                </a:ext>
              </a:extLst>
            </p:cNvPr>
            <p:cNvSpPr/>
            <p:nvPr/>
          </p:nvSpPr>
          <p:spPr>
            <a:xfrm>
              <a:off x="824928" y="1461269"/>
              <a:ext cx="288032" cy="28803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B4307D-8E0D-8A06-BF7E-40E750F12BCB}"/>
              </a:ext>
            </a:extLst>
          </p:cNvPr>
          <p:cNvGrpSpPr/>
          <p:nvPr/>
        </p:nvGrpSpPr>
        <p:grpSpPr>
          <a:xfrm>
            <a:off x="672738" y="3663564"/>
            <a:ext cx="252000" cy="252000"/>
            <a:chOff x="878188" y="3822742"/>
            <a:chExt cx="252000" cy="252000"/>
          </a:xfrm>
        </p:grpSpPr>
        <p:pic>
          <p:nvPicPr>
            <p:cNvPr id="9" name="Graphic 8" descr="Research with solid fill">
              <a:extLst>
                <a:ext uri="{FF2B5EF4-FFF2-40B4-BE49-F238E27FC236}">
                  <a16:creationId xmlns:a16="http://schemas.microsoft.com/office/drawing/2014/main" id="{FB11082A-FD30-EEE2-C492-DCE8C519F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188" y="3833815"/>
              <a:ext cx="216000" cy="21600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006E-C31A-A442-13DB-5E0D6BD52C4A}"/>
                </a:ext>
              </a:extLst>
            </p:cNvPr>
            <p:cNvSpPr/>
            <p:nvPr/>
          </p:nvSpPr>
          <p:spPr>
            <a:xfrm>
              <a:off x="878188" y="3822742"/>
              <a:ext cx="252000" cy="252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DA7007-301B-D9C7-2F09-979F1A1A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1EA45B4-A371-8A61-8E2E-7AA3070DDB7A}"/>
              </a:ext>
            </a:extLst>
          </p:cNvPr>
          <p:cNvSpPr txBox="1">
            <a:spLocks/>
          </p:cNvSpPr>
          <p:nvPr/>
        </p:nvSpPr>
        <p:spPr>
          <a:xfrm>
            <a:off x="10801353" y="6402396"/>
            <a:ext cx="86360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999D6A1-6F76-6105-3CA2-E003044AA9BB}"/>
              </a:ext>
            </a:extLst>
          </p:cNvPr>
          <p:cNvSpPr txBox="1">
            <a:spLocks/>
          </p:cNvSpPr>
          <p:nvPr/>
        </p:nvSpPr>
        <p:spPr bwMode="auto">
          <a:xfrm>
            <a:off x="525600" y="403200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24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46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68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92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9CC8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150674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18B0-85C9-26A1-2206-E976ADF2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Hypotheses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1D607C-C106-3A26-1BEC-C09AA6EFD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24568"/>
              </p:ext>
            </p:extLst>
          </p:nvPr>
        </p:nvGraphicFramePr>
        <p:xfrm>
          <a:off x="527050" y="1557337"/>
          <a:ext cx="11055350" cy="49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A1F72D-7747-20E2-4447-B85A0867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97C4E-C9C4-C163-2255-3BFA6F622292}"/>
              </a:ext>
            </a:extLst>
          </p:cNvPr>
          <p:cNvSpPr txBox="1"/>
          <p:nvPr/>
        </p:nvSpPr>
        <p:spPr>
          <a:xfrm>
            <a:off x="833230" y="1372706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3F4548"/>
                </a:solidFill>
              </a:rPr>
              <a:t>Theoretical antecedents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8A7FDA-0425-8782-555A-B159A611A605}"/>
              </a:ext>
            </a:extLst>
          </p:cNvPr>
          <p:cNvCxnSpPr/>
          <p:nvPr/>
        </p:nvCxnSpPr>
        <p:spPr>
          <a:xfrm>
            <a:off x="911424" y="1732746"/>
            <a:ext cx="2808312" cy="0"/>
          </a:xfrm>
          <a:prstGeom prst="line">
            <a:avLst/>
          </a:prstGeom>
          <a:ln>
            <a:solidFill>
              <a:srgbClr val="EE7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4757225-55F0-1777-ABB5-BBC370F1096E}"/>
              </a:ext>
            </a:extLst>
          </p:cNvPr>
          <p:cNvSpPr txBox="1"/>
          <p:nvPr/>
        </p:nvSpPr>
        <p:spPr>
          <a:xfrm>
            <a:off x="6312024" y="1372706"/>
            <a:ext cx="3284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4096B8"/>
                </a:solidFill>
              </a:rPr>
              <a:t>Development of hypotheses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3924F12-9A66-A809-628A-3E99CFC1BD89}"/>
              </a:ext>
            </a:extLst>
          </p:cNvPr>
          <p:cNvSpPr txBox="1">
            <a:spLocks/>
          </p:cNvSpPr>
          <p:nvPr/>
        </p:nvSpPr>
        <p:spPr>
          <a:xfrm>
            <a:off x="10801353" y="6402396"/>
            <a:ext cx="86360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4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8A5E-3FB9-A6CE-0525-A94F6B0C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%Transition plans and CDP rating - by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4F4-E641-98DE-C36C-190F4C65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8A9AC-667B-AB03-A73A-8AE86EA27537}"/>
              </a:ext>
            </a:extLst>
          </p:cNvPr>
          <p:cNvSpPr txBox="1"/>
          <p:nvPr/>
        </p:nvSpPr>
        <p:spPr>
          <a:xfrm>
            <a:off x="6297563" y="1484784"/>
            <a:ext cx="239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96B8"/>
                </a:solidFill>
              </a:rPr>
              <a:t>F</a:t>
            </a:r>
            <a:r>
              <a:rPr lang="en-US" sz="1800" b="1" dirty="0">
                <a:solidFill>
                  <a:srgbClr val="4096B8"/>
                </a:solidFill>
              </a:rPr>
              <a:t>inancial institutions 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AF796-2804-C4E6-ECA6-002C039327EC}"/>
              </a:ext>
            </a:extLst>
          </p:cNvPr>
          <p:cNvSpPr txBox="1"/>
          <p:nvPr/>
        </p:nvSpPr>
        <p:spPr>
          <a:xfrm>
            <a:off x="293722" y="1628800"/>
            <a:ext cx="239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4096B8"/>
                </a:solidFill>
              </a:rPr>
              <a:t>Industrial firms</a:t>
            </a:r>
            <a:endParaRPr lang="en-GB" b="1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137D5B8-F589-B871-4BD1-6B4026C7C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015949"/>
              </p:ext>
            </p:extLst>
          </p:nvPr>
        </p:nvGraphicFramePr>
        <p:xfrm>
          <a:off x="321564" y="2121024"/>
          <a:ext cx="5774436" cy="310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D0CFDB6-DE73-69D6-CF3C-3AC483D02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157455"/>
              </p:ext>
            </p:extLst>
          </p:nvPr>
        </p:nvGraphicFramePr>
        <p:xfrm>
          <a:off x="6297563" y="2114947"/>
          <a:ext cx="5774436" cy="310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6292CEC-86A5-729E-F270-C281B7EFB0FD}"/>
              </a:ext>
            </a:extLst>
          </p:cNvPr>
          <p:cNvSpPr txBox="1">
            <a:spLocks/>
          </p:cNvSpPr>
          <p:nvPr/>
        </p:nvSpPr>
        <p:spPr>
          <a:xfrm>
            <a:off x="10801353" y="6402396"/>
            <a:ext cx="86360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8A5E-3FB9-A6CE-0525-A94F6B0C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%Transition plans and CDP rating – by country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867C12-C945-2DA6-2F7B-323E7989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1B12F6-DAD3-59DE-C4B1-9AE5F94E339F}"/>
              </a:ext>
            </a:extLst>
          </p:cNvPr>
          <p:cNvGraphicFramePr/>
          <p:nvPr/>
        </p:nvGraphicFramePr>
        <p:xfrm>
          <a:off x="320040" y="2132856"/>
          <a:ext cx="5775960" cy="310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58F978-BC36-D415-1C6E-2837975ADF5B}"/>
              </a:ext>
            </a:extLst>
          </p:cNvPr>
          <p:cNvGraphicFramePr/>
          <p:nvPr/>
        </p:nvGraphicFramePr>
        <p:xfrm>
          <a:off x="6312024" y="2132856"/>
          <a:ext cx="5775960" cy="310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98A9AC-667B-AB03-A73A-8AE86EA27537}"/>
              </a:ext>
            </a:extLst>
          </p:cNvPr>
          <p:cNvSpPr txBox="1"/>
          <p:nvPr/>
        </p:nvSpPr>
        <p:spPr>
          <a:xfrm>
            <a:off x="6297563" y="1484784"/>
            <a:ext cx="239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96B8"/>
                </a:solidFill>
              </a:rPr>
              <a:t>F</a:t>
            </a:r>
            <a:r>
              <a:rPr lang="en-US" sz="1800" b="1" dirty="0">
                <a:solidFill>
                  <a:srgbClr val="4096B8"/>
                </a:solidFill>
              </a:rPr>
              <a:t>inancial institutions 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AF796-2804-C4E6-ECA6-002C039327EC}"/>
              </a:ext>
            </a:extLst>
          </p:cNvPr>
          <p:cNvSpPr txBox="1"/>
          <p:nvPr/>
        </p:nvSpPr>
        <p:spPr>
          <a:xfrm>
            <a:off x="293722" y="1547500"/>
            <a:ext cx="2390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96B8"/>
                </a:solidFill>
              </a:rPr>
              <a:t>Industrial firms</a:t>
            </a:r>
            <a:endParaRPr lang="en-GB" b="1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65077F9-2E3C-D759-C750-DD0EE20AF94E}"/>
              </a:ext>
            </a:extLst>
          </p:cNvPr>
          <p:cNvSpPr txBox="1">
            <a:spLocks/>
          </p:cNvSpPr>
          <p:nvPr/>
        </p:nvSpPr>
        <p:spPr>
          <a:xfrm>
            <a:off x="10801353" y="6402396"/>
            <a:ext cx="863600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2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EB05-ADF1-DDD3-CF02-E3EFA987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Empirical findings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6402-25C6-361F-5D8E-06B3783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557338"/>
            <a:ext cx="5064889" cy="464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Firm-level factors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Quality of climate transition risk reporting is related to: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CDP climate score quality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Investment risk (industrial firms)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Firm size (financial institutions)</a:t>
            </a:r>
            <a:endParaRPr lang="en-DK" sz="200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34D1D9-33D2-78A0-3579-FA138615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051FE3B-7D0B-1EA2-52AA-F673C1A3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893D8-68D7-C9DA-C7C7-22F5084236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34162" y="1547813"/>
            <a:ext cx="47482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International-level factors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Propensity to produce credible transition plan reporting is related to: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National level: cultural factors 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Institutional level: Whether firm is UK and/or EU based</a:t>
            </a:r>
          </a:p>
          <a:p>
            <a:pPr>
              <a:buClr>
                <a:srgbClr val="D9AB16"/>
              </a:buClr>
            </a:pPr>
            <a:endParaRPr lang="en-GB" sz="2000" dirty="0">
              <a:solidFill>
                <a:srgbClr val="0E2841"/>
              </a:solidFill>
            </a:endParaRPr>
          </a:p>
          <a:p>
            <a:pPr lvl="1"/>
            <a:endParaRPr lang="en-DK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252C6-531C-4AEB-FCD6-BE2F1C8AF84B}"/>
              </a:ext>
            </a:extLst>
          </p:cNvPr>
          <p:cNvCxnSpPr>
            <a:cxnSpLocks/>
          </p:cNvCxnSpPr>
          <p:nvPr/>
        </p:nvCxnSpPr>
        <p:spPr>
          <a:xfrm>
            <a:off x="551384" y="2276872"/>
            <a:ext cx="4824536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8E37BE-3992-1E40-B0A1-511777354C73}"/>
              </a:ext>
            </a:extLst>
          </p:cNvPr>
          <p:cNvCxnSpPr>
            <a:cxnSpLocks/>
          </p:cNvCxnSpPr>
          <p:nvPr/>
        </p:nvCxnSpPr>
        <p:spPr>
          <a:xfrm>
            <a:off x="6240016" y="2276872"/>
            <a:ext cx="4536504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0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EB05-ADF1-DDD3-CF02-E3EFA987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 – overall findings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6402-25C6-361F-5D8E-06B3783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7338"/>
            <a:ext cx="5181600" cy="4640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Transition plan reporting is very limited in scope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Clr>
                <a:srgbClr val="D9AB16"/>
              </a:buClr>
            </a:pPr>
            <a:r>
              <a:rPr lang="en-GB" sz="2000" dirty="0"/>
              <a:t>European and UK firms</a:t>
            </a:r>
          </a:p>
          <a:p>
            <a:pPr>
              <a:buClr>
                <a:srgbClr val="D9AB16"/>
              </a:buClr>
            </a:pPr>
            <a:r>
              <a:rPr lang="en-GB" sz="2000" dirty="0"/>
              <a:t>Highly polluting industry sectors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17648-3090-F9BF-578B-7F5FD02A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8B48700-DBF0-3216-E277-579A916F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893D8-68D7-C9DA-C7C7-22F50842360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37979" y="154781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Considerable international variation in quality of transition plans (WIP)</a:t>
            </a:r>
          </a:p>
          <a:p>
            <a:pPr marL="0" indent="0">
              <a:buNone/>
            </a:pPr>
            <a:endParaRPr lang="en-GB" sz="2400" b="1" dirty="0"/>
          </a:p>
          <a:p>
            <a:pPr>
              <a:buClr>
                <a:srgbClr val="D9AB16"/>
              </a:buClr>
            </a:pPr>
            <a:r>
              <a:rPr lang="en-GB" sz="2000" i="1" dirty="0"/>
              <a:t>Very low quality/absent</a:t>
            </a:r>
            <a:r>
              <a:rPr lang="en-GB" sz="2000" dirty="0"/>
              <a:t>: UK pension funds</a:t>
            </a:r>
          </a:p>
          <a:p>
            <a:pPr>
              <a:buClr>
                <a:srgbClr val="D9AB16"/>
              </a:buClr>
            </a:pPr>
            <a:r>
              <a:rPr lang="en-GB" sz="2000" i="1" dirty="0"/>
              <a:t>Mixed quality</a:t>
            </a:r>
            <a:r>
              <a:rPr lang="en-GB" sz="2000" dirty="0"/>
              <a:t>: other types of financial institutions</a:t>
            </a:r>
          </a:p>
          <a:p>
            <a:pPr>
              <a:buClr>
                <a:srgbClr val="D9AB16"/>
              </a:buClr>
            </a:pPr>
            <a:r>
              <a:rPr lang="en-GB" sz="2000" i="1" dirty="0"/>
              <a:t>Higher quality – credible</a:t>
            </a:r>
            <a:r>
              <a:rPr lang="en-GB" sz="2000" dirty="0"/>
              <a:t>: industrial firms (e.g. food sector)</a:t>
            </a:r>
            <a:endParaRPr lang="en-DK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C252C6-531C-4AEB-FCD6-BE2F1C8AF84B}"/>
              </a:ext>
            </a:extLst>
          </p:cNvPr>
          <p:cNvCxnSpPr>
            <a:cxnSpLocks/>
          </p:cNvCxnSpPr>
          <p:nvPr/>
        </p:nvCxnSpPr>
        <p:spPr>
          <a:xfrm>
            <a:off x="623392" y="2636912"/>
            <a:ext cx="4536504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8E37BE-3992-1E40-B0A1-511777354C73}"/>
              </a:ext>
            </a:extLst>
          </p:cNvPr>
          <p:cNvCxnSpPr>
            <a:cxnSpLocks/>
          </p:cNvCxnSpPr>
          <p:nvPr/>
        </p:nvCxnSpPr>
        <p:spPr>
          <a:xfrm>
            <a:off x="6240016" y="2636912"/>
            <a:ext cx="5113784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3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62541-362C-7009-E247-4643585C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– issues for consideration</a:t>
            </a:r>
            <a:endParaRPr lang="en-DK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D2659-1C0A-A6B9-2B83-EEAB89AEE2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8DA6AF-1811-4E27-A96F-54109F1D0275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771665-6F97-8A62-7805-B6A385D9A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5030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69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B8F0-BC6C-FC0B-7D91-6A855E4B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113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66C8-0646-923A-7C38-CE36AB17E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432" y="4562475"/>
            <a:ext cx="10515600" cy="1500187"/>
          </a:xfrm>
        </p:spPr>
        <p:txBody>
          <a:bodyPr/>
          <a:lstStyle/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TPT advisory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7826-29EA-4B85-522B-EDA71D95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 descr="Toucan perched on tree">
            <a:extLst>
              <a:ext uri="{FF2B5EF4-FFF2-40B4-BE49-F238E27FC236}">
                <a16:creationId xmlns:a16="http://schemas.microsoft.com/office/drawing/2014/main" id="{16369488-CDCD-200C-CC7E-B3DF9BC994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1" t="250" r="16325" b="-250"/>
          <a:stretch/>
        </p:blipFill>
        <p:spPr>
          <a:xfrm>
            <a:off x="7685414" y="12"/>
            <a:ext cx="4571992" cy="6857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672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E50F-41ED-42B1-5FCE-6703C2E2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6F79F-0641-312E-0C99-23440FFD5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806" y="16699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WP</a:t>
            </a:r>
          </a:p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Reference </a:t>
            </a:r>
          </a:p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Plan research</a:t>
            </a:r>
          </a:p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&amp; TPT</a:t>
            </a:r>
          </a:p>
          <a:p>
            <a:pPr marL="0" indent="0">
              <a:spcBef>
                <a:spcPts val="2300"/>
              </a:spcBef>
              <a:buNone/>
            </a:pPr>
            <a:r>
              <a:rPr lang="en-GB" sz="24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>
              <a:spcBef>
                <a:spcPts val="2300"/>
              </a:spcBef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1D8A2C-CD8A-8748-06C5-2E9410075257}"/>
              </a:ext>
            </a:extLst>
          </p:cNvPr>
          <p:cNvGrpSpPr/>
          <p:nvPr/>
        </p:nvGrpSpPr>
        <p:grpSpPr>
          <a:xfrm>
            <a:off x="863554" y="1681290"/>
            <a:ext cx="460222" cy="3515974"/>
            <a:chOff x="820146" y="1690688"/>
            <a:chExt cx="460222" cy="3515974"/>
          </a:xfrm>
          <a:solidFill>
            <a:srgbClr val="4096B8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DFB0A3-6695-E31A-A52E-0741CEC1285C}"/>
                </a:ext>
              </a:extLst>
            </p:cNvPr>
            <p:cNvSpPr/>
            <p:nvPr/>
          </p:nvSpPr>
          <p:spPr>
            <a:xfrm>
              <a:off x="820146" y="1690688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AC3BA60-5653-D275-0154-29949C1C925A}"/>
                </a:ext>
              </a:extLst>
            </p:cNvPr>
            <p:cNvSpPr/>
            <p:nvPr/>
          </p:nvSpPr>
          <p:spPr>
            <a:xfrm>
              <a:off x="820146" y="2305449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27CB2D-962D-5A67-F8B5-F1662943D68C}"/>
                </a:ext>
              </a:extLst>
            </p:cNvPr>
            <p:cNvSpPr/>
            <p:nvPr/>
          </p:nvSpPr>
          <p:spPr>
            <a:xfrm>
              <a:off x="838200" y="2920210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471D6F3-3518-8F62-F9DD-04F2CED25E34}"/>
                </a:ext>
              </a:extLst>
            </p:cNvPr>
            <p:cNvSpPr/>
            <p:nvPr/>
          </p:nvSpPr>
          <p:spPr>
            <a:xfrm>
              <a:off x="838200" y="3534971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2FDE4-D105-2350-7A75-9A5731A83D50}"/>
                </a:ext>
              </a:extLst>
            </p:cNvPr>
            <p:cNvSpPr/>
            <p:nvPr/>
          </p:nvSpPr>
          <p:spPr>
            <a:xfrm>
              <a:off x="838200" y="4149732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/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7995DE-7947-D635-6861-09F8E4BAC983}"/>
                </a:ext>
              </a:extLst>
            </p:cNvPr>
            <p:cNvSpPr/>
            <p:nvPr/>
          </p:nvSpPr>
          <p:spPr>
            <a:xfrm>
              <a:off x="838200" y="4764494"/>
              <a:ext cx="442168" cy="4421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6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08E88F-EA24-2305-B725-FB6F630F17B3}"/>
              </a:ext>
            </a:extLst>
          </p:cNvPr>
          <p:cNvCxnSpPr/>
          <p:nvPr/>
        </p:nvCxnSpPr>
        <p:spPr>
          <a:xfrm>
            <a:off x="1305722" y="1916832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83053E-48B3-8D58-2208-C52D90FC42E5}"/>
              </a:ext>
            </a:extLst>
          </p:cNvPr>
          <p:cNvCxnSpPr/>
          <p:nvPr/>
        </p:nvCxnSpPr>
        <p:spPr>
          <a:xfrm>
            <a:off x="1305722" y="2518081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A5DEDF-0866-DDA7-23E6-8A8E3AF02259}"/>
              </a:ext>
            </a:extLst>
          </p:cNvPr>
          <p:cNvCxnSpPr/>
          <p:nvPr/>
        </p:nvCxnSpPr>
        <p:spPr>
          <a:xfrm>
            <a:off x="1323776" y="3131896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8D49D9-B331-3CC6-A42B-89120074471A}"/>
              </a:ext>
            </a:extLst>
          </p:cNvPr>
          <p:cNvCxnSpPr/>
          <p:nvPr/>
        </p:nvCxnSpPr>
        <p:spPr>
          <a:xfrm>
            <a:off x="1323776" y="3769375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F66607-FE37-2EE8-5394-9BAD8C775E8E}"/>
              </a:ext>
            </a:extLst>
          </p:cNvPr>
          <p:cNvCxnSpPr/>
          <p:nvPr/>
        </p:nvCxnSpPr>
        <p:spPr>
          <a:xfrm>
            <a:off x="1323776" y="4361418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F9DA9B-D1FF-D8EB-3F35-EA013A7D66B3}"/>
              </a:ext>
            </a:extLst>
          </p:cNvPr>
          <p:cNvCxnSpPr/>
          <p:nvPr/>
        </p:nvCxnSpPr>
        <p:spPr>
          <a:xfrm>
            <a:off x="1323776" y="4977126"/>
            <a:ext cx="360040" cy="0"/>
          </a:xfrm>
          <a:prstGeom prst="line">
            <a:avLst/>
          </a:prstGeom>
          <a:ln>
            <a:solidFill>
              <a:srgbClr val="D9AB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ull frame shot of green leaf">
            <a:extLst>
              <a:ext uri="{FF2B5EF4-FFF2-40B4-BE49-F238E27FC236}">
                <a16:creationId xmlns:a16="http://schemas.microsoft.com/office/drawing/2014/main" id="{0518EC10-42C5-B5D1-F658-72FF2DC1A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7763"/>
          <a:stretch/>
        </p:blipFill>
        <p:spPr>
          <a:xfrm>
            <a:off x="7685414" y="12"/>
            <a:ext cx="4571992" cy="6857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219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C0CD-A909-1B40-62E4-F6B7831C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6974"/>
            <a:ext cx="10515600" cy="1325563"/>
          </a:xfrm>
        </p:spPr>
        <p:txBody>
          <a:bodyPr/>
          <a:lstStyle/>
          <a:p>
            <a:r>
              <a:rPr lang="en-GB" sz="3200" b="1" dirty="0">
                <a:solidFill>
                  <a:srgbClr val="009C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nature into context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828C04-668D-5B44-5441-66F702FB9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84705"/>
              </p:ext>
            </p:extLst>
          </p:nvPr>
        </p:nvGraphicFramePr>
        <p:xfrm>
          <a:off x="1252934" y="1424948"/>
          <a:ext cx="9686131" cy="40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A101E4-8373-0B16-CDF8-CC6CF60BD069}"/>
              </a:ext>
            </a:extLst>
          </p:cNvPr>
          <p:cNvSpPr txBox="1"/>
          <p:nvPr/>
        </p:nvSpPr>
        <p:spPr>
          <a:xfrm>
            <a:off x="479376" y="5978528"/>
            <a:ext cx="10938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WEF, Nature Risk Rising (2020): </a:t>
            </a: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https://www.weforum.org/publications/new-nature-economy-report-series/nature-risk-rising/</a:t>
            </a:r>
            <a:endParaRPr lang="en-GB" sz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WEF, Global Risks Report (2024): </a:t>
            </a: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https://www.weforum.org/publications/global-risks-report-2024/</a:t>
            </a:r>
            <a:endParaRPr lang="en-GB" sz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WEF, The Future of Nature and Business (2020): </a:t>
            </a: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https://www.weforum.org/publications/new-nature-economy-report-series/future-of-nature-and-business/</a:t>
            </a:r>
            <a:endParaRPr lang="en-GB" sz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UNEP, State of Finance for Nature (2023): </a:t>
            </a:r>
            <a:r>
              <a:rPr lang="en-GB" sz="12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https://www.unep.org/resources/state-finance-nature-2023</a:t>
            </a:r>
            <a:endParaRPr lang="en-GB" sz="1200" dirty="0">
              <a:solidFill>
                <a:srgbClr val="3F4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8D44F-1153-64C1-BCCD-AE2D78A68EA3}"/>
              </a:ext>
            </a:extLst>
          </p:cNvPr>
          <p:cNvSpPr/>
          <p:nvPr/>
        </p:nvSpPr>
        <p:spPr>
          <a:xfrm>
            <a:off x="1072592" y="1238782"/>
            <a:ext cx="504056" cy="504056"/>
          </a:xfrm>
          <a:prstGeom prst="ellipse">
            <a:avLst/>
          </a:prstGeom>
          <a:solidFill>
            <a:srgbClr val="1134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FD2FD8-8890-406D-0C95-8EE3BE05F438}"/>
              </a:ext>
            </a:extLst>
          </p:cNvPr>
          <p:cNvSpPr/>
          <p:nvPr/>
        </p:nvSpPr>
        <p:spPr>
          <a:xfrm>
            <a:off x="10642377" y="1238782"/>
            <a:ext cx="504056" cy="504056"/>
          </a:xfrm>
          <a:prstGeom prst="ellipse">
            <a:avLst/>
          </a:prstGeom>
          <a:solidFill>
            <a:srgbClr val="1134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04BFDB-5ACF-7A83-1B27-64DA245AFB66}"/>
              </a:ext>
            </a:extLst>
          </p:cNvPr>
          <p:cNvSpPr/>
          <p:nvPr/>
        </p:nvSpPr>
        <p:spPr>
          <a:xfrm>
            <a:off x="1072592" y="5060890"/>
            <a:ext cx="504056" cy="504056"/>
          </a:xfrm>
          <a:prstGeom prst="ellipse">
            <a:avLst/>
          </a:prstGeom>
          <a:solidFill>
            <a:srgbClr val="1134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401816-3AB3-9945-EC22-91143E126116}"/>
              </a:ext>
            </a:extLst>
          </p:cNvPr>
          <p:cNvSpPr/>
          <p:nvPr/>
        </p:nvSpPr>
        <p:spPr>
          <a:xfrm>
            <a:off x="10670244" y="5060890"/>
            <a:ext cx="504056" cy="504056"/>
          </a:xfrm>
          <a:prstGeom prst="ellipse">
            <a:avLst/>
          </a:prstGeom>
          <a:solidFill>
            <a:srgbClr val="11345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0E116CD-6A2C-8EF4-4C20-700DF5CF4D00}"/>
              </a:ext>
            </a:extLst>
          </p:cNvPr>
          <p:cNvSpPr txBox="1">
            <a:spLocks/>
          </p:cNvSpPr>
          <p:nvPr/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>
                <a:latin typeface="Arial"/>
                <a:cs typeface="Arial"/>
              </a:rPr>
              <a:pPr/>
              <a:t>20</a:t>
            </a:fld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39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C0CD-A909-1B40-62E4-F6B7831C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TPT advisory paper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BAA6D-F0A3-0E36-2174-23D43017A1DF}"/>
              </a:ext>
            </a:extLst>
          </p:cNvPr>
          <p:cNvSpPr txBox="1"/>
          <p:nvPr/>
        </p:nvSpPr>
        <p:spPr>
          <a:xfrm>
            <a:off x="479376" y="6481787"/>
            <a:ext cx="8260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/>
              <a:t>TPT Nature Working Group, The Future for Nature in Transition Planning (2024): </a:t>
            </a:r>
            <a:r>
              <a:rPr lang="en-GB" sz="1200">
                <a:hlinkClick r:id="rId3"/>
              </a:rPr>
              <a:t>https://transitiontaskforce.net/nature/</a:t>
            </a:r>
            <a:endParaRPr lang="en-GB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EDFFF-A104-9F8D-B418-51811B8B15DD}"/>
              </a:ext>
            </a:extLst>
          </p:cNvPr>
          <p:cNvSpPr txBox="1"/>
          <p:nvPr/>
        </p:nvSpPr>
        <p:spPr>
          <a:xfrm>
            <a:off x="548952" y="1259468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F4548"/>
                </a:solidFill>
              </a:rPr>
              <a:t>Recommends holistic transition plans – integrating climate and nature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0189B-3850-6958-C6DC-C33272BA8527}"/>
              </a:ext>
            </a:extLst>
          </p:cNvPr>
          <p:cNvSpPr txBox="1"/>
          <p:nvPr/>
        </p:nvSpPr>
        <p:spPr>
          <a:xfrm>
            <a:off x="548952" y="1666823"/>
            <a:ext cx="1051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4096B8"/>
                </a:solidFill>
              </a:rPr>
              <a:t>“The majority of businesses who do not see a convincing competitive advantage that compensates for the </a:t>
            </a:r>
            <a:r>
              <a:rPr lang="en-GB" b="1" i="1" dirty="0">
                <a:solidFill>
                  <a:srgbClr val="4096B8"/>
                </a:solidFill>
              </a:rPr>
              <a:t>costs, risks and uncertainty</a:t>
            </a:r>
            <a:r>
              <a:rPr lang="en-GB" i="1" dirty="0">
                <a:solidFill>
                  <a:srgbClr val="4096B8"/>
                </a:solidFill>
              </a:rPr>
              <a:t> [of producing a transition plan] may be less likely to act, without a clear framework and a level playing field.”</a:t>
            </a:r>
          </a:p>
        </p:txBody>
      </p:sp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4A8FC9B8-A60E-9AF0-4B15-FEA901A97EEF}"/>
              </a:ext>
            </a:extLst>
          </p:cNvPr>
          <p:cNvSpPr/>
          <p:nvPr/>
        </p:nvSpPr>
        <p:spPr>
          <a:xfrm flipH="1">
            <a:off x="501824" y="2761157"/>
            <a:ext cx="2160240" cy="1224136"/>
          </a:xfrm>
          <a:prstGeom prst="round1Rect">
            <a:avLst/>
          </a:prstGeom>
          <a:solidFill>
            <a:srgbClr val="1134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  <a:p>
            <a:pPr algn="ctr"/>
            <a:r>
              <a:rPr lang="en-GB" b="1"/>
              <a:t>Barriers to development</a:t>
            </a:r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181D043E-1A6D-BF94-06F3-B111D89664A9}"/>
              </a:ext>
            </a:extLst>
          </p:cNvPr>
          <p:cNvSpPr/>
          <p:nvPr/>
        </p:nvSpPr>
        <p:spPr>
          <a:xfrm flipH="1">
            <a:off x="501824" y="4254692"/>
            <a:ext cx="2160240" cy="1224136"/>
          </a:xfrm>
          <a:prstGeom prst="round1Rect">
            <a:avLst/>
          </a:prstGeom>
          <a:solidFill>
            <a:srgbClr val="1134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  <a:p>
            <a:pPr algn="ctr"/>
            <a:r>
              <a:rPr lang="en-GB" b="1"/>
              <a:t>Barriers to disclosure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B37A12F-0F61-B776-743D-67A3E5C62AD3}"/>
              </a:ext>
            </a:extLst>
          </p:cNvPr>
          <p:cNvSpPr/>
          <p:nvPr/>
        </p:nvSpPr>
        <p:spPr>
          <a:xfrm>
            <a:off x="593001" y="2813524"/>
            <a:ext cx="301427" cy="301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phic 20" descr="Arrow circle with solid fill">
            <a:extLst>
              <a:ext uri="{FF2B5EF4-FFF2-40B4-BE49-F238E27FC236}">
                <a16:creationId xmlns:a16="http://schemas.microsoft.com/office/drawing/2014/main" id="{A07FC6D8-7AB1-A347-D7FB-A5940004C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649" y="2828651"/>
            <a:ext cx="301394" cy="3013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AF785A9-8D44-D968-C167-687E735DC542}"/>
              </a:ext>
            </a:extLst>
          </p:cNvPr>
          <p:cNvSpPr/>
          <p:nvPr/>
        </p:nvSpPr>
        <p:spPr>
          <a:xfrm>
            <a:off x="598712" y="4341482"/>
            <a:ext cx="328922" cy="3289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Bar chart with solid fill">
            <a:extLst>
              <a:ext uri="{FF2B5EF4-FFF2-40B4-BE49-F238E27FC236}">
                <a16:creationId xmlns:a16="http://schemas.microsoft.com/office/drawing/2014/main" id="{7C95D038-B471-6BC9-7F0F-B53AF87F87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619" y="4374389"/>
            <a:ext cx="263108" cy="2631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2734C0-2DDE-5431-888F-2238ED8026EC}"/>
              </a:ext>
            </a:extLst>
          </p:cNvPr>
          <p:cNvSpPr/>
          <p:nvPr/>
        </p:nvSpPr>
        <p:spPr>
          <a:xfrm>
            <a:off x="2662064" y="2761158"/>
            <a:ext cx="8136904" cy="540000"/>
          </a:xfrm>
          <a:prstGeom prst="rect">
            <a:avLst/>
          </a:prstGeom>
          <a:solidFill>
            <a:srgbClr val="4096B8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Lacking C-suite mandate – lack of awareness vs upfront costs &amp; data constraints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B39100-B1D5-D81A-68E6-E2F423A671B0}"/>
              </a:ext>
            </a:extLst>
          </p:cNvPr>
          <p:cNvSpPr/>
          <p:nvPr/>
        </p:nvSpPr>
        <p:spPr>
          <a:xfrm>
            <a:off x="2662064" y="3445294"/>
            <a:ext cx="8136904" cy="540000"/>
          </a:xfrm>
          <a:prstGeom prst="rect">
            <a:avLst/>
          </a:prstGeom>
          <a:solidFill>
            <a:srgbClr val="4096B8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Cost &amp; resource uncertainty – lack of existing guidelines or standards 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1600"/>
              <a:t>decisions delayed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B5F90F-869D-180D-BCD2-BF8A9A0FFFF0}"/>
              </a:ext>
            </a:extLst>
          </p:cNvPr>
          <p:cNvSpPr/>
          <p:nvPr/>
        </p:nvSpPr>
        <p:spPr>
          <a:xfrm>
            <a:off x="2662064" y="4254691"/>
            <a:ext cx="8136904" cy="540000"/>
          </a:xfrm>
          <a:prstGeom prst="rect">
            <a:avLst/>
          </a:prstGeom>
          <a:solidFill>
            <a:srgbClr val="4096B8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Short-term competitive risk e.g. if peers are not undertaking similar action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C772D7-BD7D-D430-87CF-78FE6EDAF436}"/>
              </a:ext>
            </a:extLst>
          </p:cNvPr>
          <p:cNvSpPr/>
          <p:nvPr/>
        </p:nvSpPr>
        <p:spPr>
          <a:xfrm>
            <a:off x="2662001" y="4938828"/>
            <a:ext cx="8136904" cy="540000"/>
          </a:xfrm>
          <a:prstGeom prst="rect">
            <a:avLst/>
          </a:prstGeom>
          <a:solidFill>
            <a:srgbClr val="4096B8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/>
              <a:t>Reputational risk e.g. objectives deemed insufficient, greenwashing fears, legal action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3D07CF-E833-5FB7-D8A3-1F10D6D7B96C}"/>
              </a:ext>
            </a:extLst>
          </p:cNvPr>
          <p:cNvCxnSpPr/>
          <p:nvPr/>
        </p:nvCxnSpPr>
        <p:spPr>
          <a:xfrm>
            <a:off x="1125016" y="2924944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7D3EDD-16B2-6362-6089-22E000012643}"/>
              </a:ext>
            </a:extLst>
          </p:cNvPr>
          <p:cNvCxnSpPr/>
          <p:nvPr/>
        </p:nvCxnSpPr>
        <p:spPr>
          <a:xfrm>
            <a:off x="983432" y="4437112"/>
            <a:ext cx="14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59174D6-6A7D-6AE1-FD06-4C771BA1D2A7}"/>
              </a:ext>
            </a:extLst>
          </p:cNvPr>
          <p:cNvSpPr txBox="1"/>
          <p:nvPr/>
        </p:nvSpPr>
        <p:spPr>
          <a:xfrm>
            <a:off x="407368" y="5703619"/>
            <a:ext cx="950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3F4548"/>
                </a:solidFill>
              </a:rPr>
              <a:t>Paper sets out a number of </a:t>
            </a:r>
            <a:r>
              <a:rPr lang="en-GB" sz="1400" b="1" dirty="0">
                <a:solidFill>
                  <a:srgbClr val="EE741D"/>
                </a:solidFill>
              </a:rPr>
              <a:t>policy recommendations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3F4548"/>
                </a:solidFill>
              </a:rPr>
              <a:t>to tackle these barriers e.g. mandatory TNFD, NBSAP</a:t>
            </a:r>
          </a:p>
          <a:p>
            <a:r>
              <a:rPr lang="en-GB" sz="1400" dirty="0">
                <a:solidFill>
                  <a:srgbClr val="3F4548"/>
                </a:solidFill>
              </a:rPr>
              <a:t>Also some non-policy solutions e.g. technical bodies and NGOs to provide sector-specific C-suite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2BB9D-60A7-F56B-083E-7F22332A3A41}"/>
              </a:ext>
            </a:extLst>
          </p:cNvPr>
          <p:cNvSpPr txBox="1">
            <a:spLocks/>
          </p:cNvSpPr>
          <p:nvPr/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8DA6AF-1811-4E27-A96F-54109F1D0275}" type="slidenum">
              <a:rPr lang="en-GB" smtClean="0">
                <a:latin typeface="Arial"/>
                <a:cs typeface="Arial"/>
              </a:rPr>
              <a:pPr/>
              <a:t>21</a:t>
            </a:fld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62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B8F0-BC6C-FC0B-7D91-6A855E4B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113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WP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66C8-0646-923A-7C38-CE36AB17E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432" y="4562475"/>
            <a:ext cx="10515600" cy="1500187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of Reference</a:t>
            </a:r>
          </a:p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7826-29EA-4B85-522B-EDA71D95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 descr="Smoke from factory">
            <a:extLst>
              <a:ext uri="{FF2B5EF4-FFF2-40B4-BE49-F238E27FC236}">
                <a16:creationId xmlns:a16="http://schemas.microsoft.com/office/drawing/2014/main" id="{16369488-CDCD-200C-CC7E-B3DF9BC99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7763"/>
          <a:stretch/>
        </p:blipFill>
        <p:spPr>
          <a:xfrm>
            <a:off x="7685414" y="12"/>
            <a:ext cx="4571992" cy="6857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781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BDBE-05A0-EA5D-5334-E44E677E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chemeClr val="accent1"/>
                </a:solidFill>
              </a:rPr>
              <a:t>Climate &amp; Nature Risk Reporting WP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2FD5-38E2-2C8F-E4F6-23E14797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rgbClr val="D9AB16"/>
              </a:buClr>
            </a:pP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at the start of 2023</a:t>
            </a:r>
          </a:p>
          <a:p>
            <a:pPr>
              <a:buClr>
                <a:srgbClr val="D9AB16"/>
              </a:buClr>
            </a:pP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16 times to date</a:t>
            </a:r>
          </a:p>
          <a:p>
            <a:pPr>
              <a:buClr>
                <a:srgbClr val="D9AB16"/>
              </a:buClr>
            </a:pP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so far </a:t>
            </a:r>
            <a:r>
              <a:rPr lang="da-DK" sz="2000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3 Terms of Reference </a:t>
            </a:r>
          </a:p>
          <a:p>
            <a:pPr>
              <a:buClr>
                <a:srgbClr val="D9AB16"/>
              </a:buClr>
            </a:pP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a shift in </a:t>
            </a:r>
            <a:r>
              <a:rPr lang="da-DK" sz="2000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da-DK" sz="2000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Clr>
                <a:srgbClr val="D9AB16"/>
              </a:buClr>
            </a:pP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“stewardship focused reporting” towards more forward-looking reporting of climate and/or nature transition plans</a:t>
            </a:r>
          </a:p>
          <a:p>
            <a:pPr lvl="1">
              <a:buClr>
                <a:srgbClr val="D9AB16"/>
              </a:buClr>
            </a:pP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da-DK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issues as </a:t>
            </a:r>
            <a:r>
              <a:rPr lang="da-DK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</a:t>
            </a: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a-DK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nature </a:t>
            </a:r>
            <a:r>
              <a:rPr lang="da-DK" dirty="0" err="1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da-DK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8DE3-417E-4BF1-13BC-546FC750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B07DE-D770-C790-3B72-CB1DCECE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3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D4DF-C2FD-F8BB-6478-FB00DD5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Term of Reference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C401-17F3-F74B-60AA-7A706E35D648}"/>
              </a:ext>
            </a:extLst>
          </p:cNvPr>
          <p:cNvSpPr/>
          <p:nvPr/>
        </p:nvSpPr>
        <p:spPr>
          <a:xfrm>
            <a:off x="767408" y="2060848"/>
            <a:ext cx="8640000" cy="1440160"/>
          </a:xfrm>
          <a:prstGeom prst="rect">
            <a:avLst/>
          </a:prstGeom>
          <a:solidFill>
            <a:schemeClr val="bg1"/>
          </a:solidFill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Overview of current UK and relevant international regulations &amp; guidelines, both industry-specific and generic e.g. International Sustainability Standards Board, TCFD, TNFD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BD713-0B5E-8286-A638-2EE3B0C1473A}"/>
              </a:ext>
            </a:extLst>
          </p:cNvPr>
          <p:cNvSpPr/>
          <p:nvPr/>
        </p:nvSpPr>
        <p:spPr>
          <a:xfrm>
            <a:off x="767408" y="4324942"/>
            <a:ext cx="8640000" cy="1552330"/>
          </a:xfrm>
          <a:prstGeom prst="rect">
            <a:avLst/>
          </a:prstGeom>
          <a:solidFill>
            <a:schemeClr val="bg1"/>
          </a:solidFill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-9503">
              <a:buClr>
                <a:srgbClr val="505050"/>
              </a:buClr>
              <a:buSzPts val="1050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Significant changes in regulatory landscape since WP started e.g. </a:t>
            </a:r>
          </a:p>
          <a:p>
            <a:pPr marL="173078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TCFD closed in October 2023</a:t>
            </a:r>
          </a:p>
          <a:p>
            <a:pPr marL="173078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Largely replaced by ISSB Climate Standard 2 (IFRS S2 - effective 2024)</a:t>
            </a:r>
          </a:p>
          <a:p>
            <a:pPr marL="173078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TNFD standard (issued September 2023)</a:t>
            </a:r>
            <a:endParaRPr lang="en-DK" sz="2000" dirty="0">
              <a:solidFill>
                <a:srgbClr val="3F4548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A7DE7-7464-E70A-A4F4-461FA4481343}"/>
              </a:ext>
            </a:extLst>
          </p:cNvPr>
          <p:cNvSpPr/>
          <p:nvPr/>
        </p:nvSpPr>
        <p:spPr>
          <a:xfrm>
            <a:off x="767408" y="1596954"/>
            <a:ext cx="8640000" cy="463894"/>
          </a:xfrm>
          <a:prstGeom prst="rect">
            <a:avLst/>
          </a:prstGeom>
          <a:solidFill>
            <a:srgbClr val="4096B8"/>
          </a:solidFill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        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2EF95-1507-A667-769B-DA3D3833A273}"/>
              </a:ext>
            </a:extLst>
          </p:cNvPr>
          <p:cNvSpPr/>
          <p:nvPr/>
        </p:nvSpPr>
        <p:spPr>
          <a:xfrm>
            <a:off x="767408" y="3861048"/>
            <a:ext cx="8640000" cy="463894"/>
          </a:xfrm>
          <a:prstGeom prst="rect">
            <a:avLst/>
          </a:prstGeom>
          <a:solidFill>
            <a:srgbClr val="113458"/>
          </a:solidFill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         Progress to date</a:t>
            </a: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E137BA1E-2DDB-B0D6-D29D-BD4790B27E92}"/>
              </a:ext>
            </a:extLst>
          </p:cNvPr>
          <p:cNvGrpSpPr/>
          <p:nvPr/>
        </p:nvGrpSpPr>
        <p:grpSpPr>
          <a:xfrm>
            <a:off x="802093" y="1649049"/>
            <a:ext cx="360040" cy="359704"/>
            <a:chOff x="905454" y="2855717"/>
            <a:chExt cx="362309" cy="361971"/>
          </a:xfrm>
          <a:solidFill>
            <a:schemeClr val="bg1"/>
          </a:solidFill>
        </p:grpSpPr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C1D39A67-0911-58F3-ADFC-337E15DAE17A}"/>
                </a:ext>
              </a:extLst>
            </p:cNvPr>
            <p:cNvSpPr/>
            <p:nvPr/>
          </p:nvSpPr>
          <p:spPr>
            <a:xfrm>
              <a:off x="1012165" y="2998719"/>
              <a:ext cx="90098" cy="134063"/>
            </a:xfrm>
            <a:custGeom>
              <a:avLst/>
              <a:gdLst>
                <a:gd name="connsiteX0" fmla="*/ 0 w 90098"/>
                <a:gd name="connsiteY0" fmla="*/ 134064 h 134063"/>
                <a:gd name="connsiteX1" fmla="*/ 90098 w 90098"/>
                <a:gd name="connsiteY1" fmla="*/ 134064 h 134063"/>
                <a:gd name="connsiteX2" fmla="*/ 90098 w 90098"/>
                <a:gd name="connsiteY2" fmla="*/ 0 h 134063"/>
                <a:gd name="connsiteX3" fmla="*/ 0 w 90098"/>
                <a:gd name="connsiteY3" fmla="*/ 0 h 134063"/>
                <a:gd name="connsiteX4" fmla="*/ 0 w 90098"/>
                <a:gd name="connsiteY4" fmla="*/ 134064 h 134063"/>
                <a:gd name="connsiteX5" fmla="*/ 15975 w 90098"/>
                <a:gd name="connsiteY5" fmla="*/ 16598 h 134063"/>
                <a:gd name="connsiteX6" fmla="*/ 74123 w 90098"/>
                <a:gd name="connsiteY6" fmla="*/ 16598 h 134063"/>
                <a:gd name="connsiteX7" fmla="*/ 80513 w 90098"/>
                <a:gd name="connsiteY7" fmla="*/ 22982 h 134063"/>
                <a:gd name="connsiteX8" fmla="*/ 74123 w 90098"/>
                <a:gd name="connsiteY8" fmla="*/ 29366 h 134063"/>
                <a:gd name="connsiteX9" fmla="*/ 15336 w 90098"/>
                <a:gd name="connsiteY9" fmla="*/ 29366 h 134063"/>
                <a:gd name="connsiteX10" fmla="*/ 8946 w 90098"/>
                <a:gd name="connsiteY10" fmla="*/ 22982 h 134063"/>
                <a:gd name="connsiteX11" fmla="*/ 15975 w 90098"/>
                <a:gd name="connsiteY11" fmla="*/ 16598 h 134063"/>
                <a:gd name="connsiteX12" fmla="*/ 15975 w 90098"/>
                <a:gd name="connsiteY12" fmla="*/ 16598 h 134063"/>
                <a:gd name="connsiteX13" fmla="*/ 15975 w 90098"/>
                <a:gd name="connsiteY13" fmla="*/ 45965 h 134063"/>
                <a:gd name="connsiteX14" fmla="*/ 74123 w 90098"/>
                <a:gd name="connsiteY14" fmla="*/ 45965 h 134063"/>
                <a:gd name="connsiteX15" fmla="*/ 80513 w 90098"/>
                <a:gd name="connsiteY15" fmla="*/ 52349 h 134063"/>
                <a:gd name="connsiteX16" fmla="*/ 74123 w 90098"/>
                <a:gd name="connsiteY16" fmla="*/ 58733 h 134063"/>
                <a:gd name="connsiteX17" fmla="*/ 15336 w 90098"/>
                <a:gd name="connsiteY17" fmla="*/ 58733 h 134063"/>
                <a:gd name="connsiteX18" fmla="*/ 8946 w 90098"/>
                <a:gd name="connsiteY18" fmla="*/ 52349 h 134063"/>
                <a:gd name="connsiteX19" fmla="*/ 15975 w 90098"/>
                <a:gd name="connsiteY19" fmla="*/ 45965 h 134063"/>
                <a:gd name="connsiteX20" fmla="*/ 15975 w 90098"/>
                <a:gd name="connsiteY20" fmla="*/ 45965 h 134063"/>
                <a:gd name="connsiteX21" fmla="*/ 15975 w 90098"/>
                <a:gd name="connsiteY21" fmla="*/ 75331 h 134063"/>
                <a:gd name="connsiteX22" fmla="*/ 74123 w 90098"/>
                <a:gd name="connsiteY22" fmla="*/ 75331 h 134063"/>
                <a:gd name="connsiteX23" fmla="*/ 80513 w 90098"/>
                <a:gd name="connsiteY23" fmla="*/ 81715 h 134063"/>
                <a:gd name="connsiteX24" fmla="*/ 74123 w 90098"/>
                <a:gd name="connsiteY24" fmla="*/ 88099 h 134063"/>
                <a:gd name="connsiteX25" fmla="*/ 15336 w 90098"/>
                <a:gd name="connsiteY25" fmla="*/ 88099 h 134063"/>
                <a:gd name="connsiteX26" fmla="*/ 8946 w 90098"/>
                <a:gd name="connsiteY26" fmla="*/ 81715 h 134063"/>
                <a:gd name="connsiteX27" fmla="*/ 15975 w 90098"/>
                <a:gd name="connsiteY27" fmla="*/ 75331 h 134063"/>
                <a:gd name="connsiteX28" fmla="*/ 15975 w 90098"/>
                <a:gd name="connsiteY28" fmla="*/ 75331 h 134063"/>
                <a:gd name="connsiteX29" fmla="*/ 15975 w 90098"/>
                <a:gd name="connsiteY29" fmla="*/ 104697 h 134063"/>
                <a:gd name="connsiteX30" fmla="*/ 74123 w 90098"/>
                <a:gd name="connsiteY30" fmla="*/ 104697 h 134063"/>
                <a:gd name="connsiteX31" fmla="*/ 80513 w 90098"/>
                <a:gd name="connsiteY31" fmla="*/ 111081 h 134063"/>
                <a:gd name="connsiteX32" fmla="*/ 74123 w 90098"/>
                <a:gd name="connsiteY32" fmla="*/ 117465 h 134063"/>
                <a:gd name="connsiteX33" fmla="*/ 15336 w 90098"/>
                <a:gd name="connsiteY33" fmla="*/ 117465 h 134063"/>
                <a:gd name="connsiteX34" fmla="*/ 8946 w 90098"/>
                <a:gd name="connsiteY34" fmla="*/ 111081 h 134063"/>
                <a:gd name="connsiteX35" fmla="*/ 15975 w 90098"/>
                <a:gd name="connsiteY35" fmla="*/ 104697 h 134063"/>
                <a:gd name="connsiteX36" fmla="*/ 15975 w 90098"/>
                <a:gd name="connsiteY36" fmla="*/ 104697 h 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098" h="134063">
                  <a:moveTo>
                    <a:pt x="0" y="134064"/>
                  </a:moveTo>
                  <a:lnTo>
                    <a:pt x="90098" y="134064"/>
                  </a:lnTo>
                  <a:lnTo>
                    <a:pt x="90098" y="0"/>
                  </a:lnTo>
                  <a:lnTo>
                    <a:pt x="0" y="0"/>
                  </a:lnTo>
                  <a:lnTo>
                    <a:pt x="0" y="134064"/>
                  </a:lnTo>
                  <a:close/>
                  <a:moveTo>
                    <a:pt x="15975" y="16598"/>
                  </a:moveTo>
                  <a:lnTo>
                    <a:pt x="74123" y="16598"/>
                  </a:lnTo>
                  <a:cubicBezTo>
                    <a:pt x="77957" y="16598"/>
                    <a:pt x="80513" y="19152"/>
                    <a:pt x="80513" y="22982"/>
                  </a:cubicBezTo>
                  <a:cubicBezTo>
                    <a:pt x="80513" y="26813"/>
                    <a:pt x="77957" y="29366"/>
                    <a:pt x="74123" y="29366"/>
                  </a:cubicBezTo>
                  <a:lnTo>
                    <a:pt x="15336" y="29366"/>
                  </a:lnTo>
                  <a:cubicBezTo>
                    <a:pt x="11502" y="29366"/>
                    <a:pt x="8946" y="26813"/>
                    <a:pt x="8946" y="22982"/>
                  </a:cubicBezTo>
                  <a:cubicBezTo>
                    <a:pt x="8946" y="19152"/>
                    <a:pt x="12141" y="16598"/>
                    <a:pt x="15975" y="16598"/>
                  </a:cubicBezTo>
                  <a:lnTo>
                    <a:pt x="15975" y="16598"/>
                  </a:lnTo>
                  <a:close/>
                  <a:moveTo>
                    <a:pt x="15975" y="45965"/>
                  </a:moveTo>
                  <a:lnTo>
                    <a:pt x="74123" y="45965"/>
                  </a:lnTo>
                  <a:cubicBezTo>
                    <a:pt x="77957" y="45965"/>
                    <a:pt x="80513" y="48518"/>
                    <a:pt x="80513" y="52349"/>
                  </a:cubicBezTo>
                  <a:cubicBezTo>
                    <a:pt x="80513" y="56179"/>
                    <a:pt x="77957" y="58733"/>
                    <a:pt x="74123" y="58733"/>
                  </a:cubicBezTo>
                  <a:lnTo>
                    <a:pt x="15336" y="58733"/>
                  </a:lnTo>
                  <a:cubicBezTo>
                    <a:pt x="11502" y="58733"/>
                    <a:pt x="8946" y="56179"/>
                    <a:pt x="8946" y="52349"/>
                  </a:cubicBezTo>
                  <a:cubicBezTo>
                    <a:pt x="8946" y="48518"/>
                    <a:pt x="12141" y="45965"/>
                    <a:pt x="15975" y="45965"/>
                  </a:cubicBezTo>
                  <a:lnTo>
                    <a:pt x="15975" y="45965"/>
                  </a:lnTo>
                  <a:close/>
                  <a:moveTo>
                    <a:pt x="15975" y="75331"/>
                  </a:moveTo>
                  <a:lnTo>
                    <a:pt x="74123" y="75331"/>
                  </a:lnTo>
                  <a:cubicBezTo>
                    <a:pt x="77957" y="75331"/>
                    <a:pt x="80513" y="77884"/>
                    <a:pt x="80513" y="81715"/>
                  </a:cubicBezTo>
                  <a:cubicBezTo>
                    <a:pt x="80513" y="85545"/>
                    <a:pt x="77957" y="88099"/>
                    <a:pt x="74123" y="88099"/>
                  </a:cubicBezTo>
                  <a:lnTo>
                    <a:pt x="15336" y="88099"/>
                  </a:lnTo>
                  <a:cubicBezTo>
                    <a:pt x="11502" y="88099"/>
                    <a:pt x="8946" y="85545"/>
                    <a:pt x="8946" y="81715"/>
                  </a:cubicBezTo>
                  <a:cubicBezTo>
                    <a:pt x="8946" y="77884"/>
                    <a:pt x="12141" y="75331"/>
                    <a:pt x="15975" y="75331"/>
                  </a:cubicBezTo>
                  <a:lnTo>
                    <a:pt x="15975" y="75331"/>
                  </a:lnTo>
                  <a:close/>
                  <a:moveTo>
                    <a:pt x="15975" y="104697"/>
                  </a:moveTo>
                  <a:lnTo>
                    <a:pt x="74123" y="104697"/>
                  </a:lnTo>
                  <a:cubicBezTo>
                    <a:pt x="77957" y="104697"/>
                    <a:pt x="80513" y="107251"/>
                    <a:pt x="80513" y="111081"/>
                  </a:cubicBezTo>
                  <a:cubicBezTo>
                    <a:pt x="80513" y="114912"/>
                    <a:pt x="77957" y="117465"/>
                    <a:pt x="74123" y="117465"/>
                  </a:cubicBezTo>
                  <a:lnTo>
                    <a:pt x="15336" y="117465"/>
                  </a:lnTo>
                  <a:cubicBezTo>
                    <a:pt x="11502" y="117465"/>
                    <a:pt x="8946" y="114912"/>
                    <a:pt x="8946" y="111081"/>
                  </a:cubicBezTo>
                  <a:cubicBezTo>
                    <a:pt x="8946" y="107251"/>
                    <a:pt x="12141" y="104697"/>
                    <a:pt x="15975" y="104697"/>
                  </a:cubicBezTo>
                  <a:lnTo>
                    <a:pt x="15975" y="10469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732BB40A-49C0-F11B-6147-A07A56CD3E5A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8951 w 362309"/>
                <a:gd name="connsiteY6" fmla="*/ 283449 h 361971"/>
                <a:gd name="connsiteX7" fmla="*/ 202561 w 362309"/>
                <a:gd name="connsiteY7" fmla="*/ 289833 h 361971"/>
                <a:gd name="connsiteX8" fmla="*/ 100322 w 362309"/>
                <a:gd name="connsiteY8" fmla="*/ 289833 h 361971"/>
                <a:gd name="connsiteX9" fmla="*/ 93932 w 362309"/>
                <a:gd name="connsiteY9" fmla="*/ 283449 h 361971"/>
                <a:gd name="connsiteX10" fmla="*/ 93932 w 362309"/>
                <a:gd name="connsiteY10" fmla="*/ 136617 h 361971"/>
                <a:gd name="connsiteX11" fmla="*/ 100322 w 362309"/>
                <a:gd name="connsiteY11" fmla="*/ 130233 h 361971"/>
                <a:gd name="connsiteX12" fmla="*/ 203200 w 362309"/>
                <a:gd name="connsiteY12" fmla="*/ 130233 h 361971"/>
                <a:gd name="connsiteX13" fmla="*/ 209590 w 362309"/>
                <a:gd name="connsiteY13" fmla="*/ 136617 h 361971"/>
                <a:gd name="connsiteX14" fmla="*/ 208951 w 362309"/>
                <a:gd name="connsiteY14" fmla="*/ 283449 h 361971"/>
                <a:gd name="connsiteX15" fmla="*/ 238345 w 362309"/>
                <a:gd name="connsiteY15" fmla="*/ 254082 h 361971"/>
                <a:gd name="connsiteX16" fmla="*/ 231955 w 362309"/>
                <a:gd name="connsiteY16" fmla="*/ 260466 h 361971"/>
                <a:gd name="connsiteX17" fmla="*/ 225565 w 362309"/>
                <a:gd name="connsiteY17" fmla="*/ 254082 h 361971"/>
                <a:gd name="connsiteX18" fmla="*/ 225565 w 362309"/>
                <a:gd name="connsiteY18" fmla="*/ 113635 h 361971"/>
                <a:gd name="connsiteX19" fmla="*/ 129716 w 362309"/>
                <a:gd name="connsiteY19" fmla="*/ 113635 h 361971"/>
                <a:gd name="connsiteX20" fmla="*/ 123326 w 362309"/>
                <a:gd name="connsiteY20" fmla="*/ 107251 h 361971"/>
                <a:gd name="connsiteX21" fmla="*/ 129716 w 362309"/>
                <a:gd name="connsiteY21" fmla="*/ 100867 h 361971"/>
                <a:gd name="connsiteX22" fmla="*/ 232594 w 362309"/>
                <a:gd name="connsiteY22" fmla="*/ 100867 h 361971"/>
                <a:gd name="connsiteX23" fmla="*/ 238984 w 362309"/>
                <a:gd name="connsiteY23" fmla="*/ 107251 h 361971"/>
                <a:gd name="connsiteX24" fmla="*/ 238345 w 362309"/>
                <a:gd name="connsiteY24" fmla="*/ 254082 h 361971"/>
                <a:gd name="connsiteX25" fmla="*/ 267738 w 362309"/>
                <a:gd name="connsiteY25" fmla="*/ 224716 h 361971"/>
                <a:gd name="connsiteX26" fmla="*/ 261348 w 362309"/>
                <a:gd name="connsiteY26" fmla="*/ 231100 h 361971"/>
                <a:gd name="connsiteX27" fmla="*/ 254959 w 362309"/>
                <a:gd name="connsiteY27" fmla="*/ 224716 h 361971"/>
                <a:gd name="connsiteX28" fmla="*/ 254959 w 362309"/>
                <a:gd name="connsiteY28" fmla="*/ 84268 h 361971"/>
                <a:gd name="connsiteX29" fmla="*/ 159110 w 362309"/>
                <a:gd name="connsiteY29" fmla="*/ 84268 h 361971"/>
                <a:gd name="connsiteX30" fmla="*/ 152720 w 362309"/>
                <a:gd name="connsiteY30" fmla="*/ 77884 h 361971"/>
                <a:gd name="connsiteX31" fmla="*/ 159110 w 362309"/>
                <a:gd name="connsiteY31" fmla="*/ 71500 h 361971"/>
                <a:gd name="connsiteX32" fmla="*/ 261987 w 362309"/>
                <a:gd name="connsiteY32" fmla="*/ 71500 h 361971"/>
                <a:gd name="connsiteX33" fmla="*/ 268377 w 362309"/>
                <a:gd name="connsiteY33" fmla="*/ 77884 h 361971"/>
                <a:gd name="connsiteX34" fmla="*/ 267738 w 362309"/>
                <a:gd name="connsiteY34" fmla="*/ 224716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8951" y="283449"/>
                  </a:moveTo>
                  <a:cubicBezTo>
                    <a:pt x="208951" y="287279"/>
                    <a:pt x="206395" y="289833"/>
                    <a:pt x="202561" y="289833"/>
                  </a:cubicBezTo>
                  <a:lnTo>
                    <a:pt x="100322" y="289833"/>
                  </a:lnTo>
                  <a:cubicBezTo>
                    <a:pt x="96488" y="289833"/>
                    <a:pt x="93932" y="287279"/>
                    <a:pt x="93932" y="283449"/>
                  </a:cubicBezTo>
                  <a:lnTo>
                    <a:pt x="93932" y="136617"/>
                  </a:lnTo>
                  <a:cubicBezTo>
                    <a:pt x="93932" y="132787"/>
                    <a:pt x="96488" y="130233"/>
                    <a:pt x="100322" y="130233"/>
                  </a:cubicBezTo>
                  <a:lnTo>
                    <a:pt x="203200" y="130233"/>
                  </a:lnTo>
                  <a:cubicBezTo>
                    <a:pt x="207034" y="130233"/>
                    <a:pt x="209590" y="132787"/>
                    <a:pt x="209590" y="136617"/>
                  </a:cubicBezTo>
                  <a:lnTo>
                    <a:pt x="208951" y="283449"/>
                  </a:lnTo>
                  <a:close/>
                  <a:moveTo>
                    <a:pt x="238345" y="254082"/>
                  </a:moveTo>
                  <a:cubicBezTo>
                    <a:pt x="238345" y="257913"/>
                    <a:pt x="235789" y="260466"/>
                    <a:pt x="231955" y="260466"/>
                  </a:cubicBezTo>
                  <a:cubicBezTo>
                    <a:pt x="228121" y="260466"/>
                    <a:pt x="225565" y="257913"/>
                    <a:pt x="225565" y="254082"/>
                  </a:cubicBezTo>
                  <a:lnTo>
                    <a:pt x="225565" y="113635"/>
                  </a:lnTo>
                  <a:lnTo>
                    <a:pt x="129716" y="113635"/>
                  </a:lnTo>
                  <a:cubicBezTo>
                    <a:pt x="125882" y="113635"/>
                    <a:pt x="123326" y="111081"/>
                    <a:pt x="123326" y="107251"/>
                  </a:cubicBezTo>
                  <a:cubicBezTo>
                    <a:pt x="123326" y="103420"/>
                    <a:pt x="125882" y="100867"/>
                    <a:pt x="129716" y="100867"/>
                  </a:cubicBezTo>
                  <a:lnTo>
                    <a:pt x="232594" y="100867"/>
                  </a:lnTo>
                  <a:cubicBezTo>
                    <a:pt x="236428" y="100867"/>
                    <a:pt x="238984" y="103420"/>
                    <a:pt x="238984" y="107251"/>
                  </a:cubicBezTo>
                  <a:lnTo>
                    <a:pt x="238345" y="254082"/>
                  </a:lnTo>
                  <a:close/>
                  <a:moveTo>
                    <a:pt x="267738" y="224716"/>
                  </a:moveTo>
                  <a:cubicBezTo>
                    <a:pt x="267738" y="228546"/>
                    <a:pt x="265182" y="231100"/>
                    <a:pt x="261348" y="231100"/>
                  </a:cubicBezTo>
                  <a:cubicBezTo>
                    <a:pt x="257514" y="231100"/>
                    <a:pt x="254959" y="228546"/>
                    <a:pt x="254959" y="224716"/>
                  </a:cubicBezTo>
                  <a:lnTo>
                    <a:pt x="254959" y="84268"/>
                  </a:lnTo>
                  <a:lnTo>
                    <a:pt x="159110" y="84268"/>
                  </a:lnTo>
                  <a:cubicBezTo>
                    <a:pt x="155275" y="84268"/>
                    <a:pt x="152720" y="81715"/>
                    <a:pt x="152720" y="77884"/>
                  </a:cubicBezTo>
                  <a:cubicBezTo>
                    <a:pt x="152720" y="74054"/>
                    <a:pt x="155275" y="71500"/>
                    <a:pt x="159110" y="71500"/>
                  </a:cubicBezTo>
                  <a:lnTo>
                    <a:pt x="261987" y="71500"/>
                  </a:lnTo>
                  <a:cubicBezTo>
                    <a:pt x="265821" y="71500"/>
                    <a:pt x="268377" y="74054"/>
                    <a:pt x="268377" y="77884"/>
                  </a:cubicBezTo>
                  <a:lnTo>
                    <a:pt x="267738" y="2247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DD8742C8-3C23-53F6-AAC7-E573FF4FCB85}"/>
              </a:ext>
            </a:extLst>
          </p:cNvPr>
          <p:cNvGrpSpPr>
            <a:grpSpLocks noChangeAspect="1"/>
          </p:cNvGrpSpPr>
          <p:nvPr/>
        </p:nvGrpSpPr>
        <p:grpSpPr>
          <a:xfrm>
            <a:off x="816513" y="3910822"/>
            <a:ext cx="362313" cy="361971"/>
            <a:chOff x="1952125" y="3824168"/>
            <a:chExt cx="362313" cy="361971"/>
          </a:xfrm>
          <a:solidFill>
            <a:schemeClr val="bg1"/>
          </a:solidFill>
        </p:grpSpPr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040BDD98-A713-9791-C9A9-72044E32E994}"/>
                </a:ext>
              </a:extLst>
            </p:cNvPr>
            <p:cNvSpPr/>
            <p:nvPr/>
          </p:nvSpPr>
          <p:spPr>
            <a:xfrm>
              <a:off x="212145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5DE861CF-F70C-ADFE-E2DA-53A1AAF5E46D}"/>
                </a:ext>
              </a:extLst>
            </p:cNvPr>
            <p:cNvSpPr/>
            <p:nvPr/>
          </p:nvSpPr>
          <p:spPr>
            <a:xfrm>
              <a:off x="2139350" y="4099317"/>
              <a:ext cx="74123" cy="9575"/>
            </a:xfrm>
            <a:custGeom>
              <a:avLst/>
              <a:gdLst>
                <a:gd name="connsiteX0" fmla="*/ 69011 w 74123"/>
                <a:gd name="connsiteY0" fmla="*/ 0 h 9575"/>
                <a:gd name="connsiteX1" fmla="*/ 3195 w 74123"/>
                <a:gd name="connsiteY1" fmla="*/ 0 h 9575"/>
                <a:gd name="connsiteX2" fmla="*/ 0 w 74123"/>
                <a:gd name="connsiteY2" fmla="*/ 9576 h 9575"/>
                <a:gd name="connsiteX3" fmla="*/ 69650 w 74123"/>
                <a:gd name="connsiteY3" fmla="*/ 9576 h 9575"/>
                <a:gd name="connsiteX4" fmla="*/ 74123 w 74123"/>
                <a:gd name="connsiteY4" fmla="*/ 5107 h 9575"/>
                <a:gd name="connsiteX5" fmla="*/ 69011 w 74123"/>
                <a:gd name="connsiteY5" fmla="*/ 0 h 9575"/>
                <a:gd name="connsiteX6" fmla="*/ 69011 w 74123"/>
                <a:gd name="connsiteY6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23" h="9575">
                  <a:moveTo>
                    <a:pt x="69011" y="0"/>
                  </a:moveTo>
                  <a:lnTo>
                    <a:pt x="3195" y="0"/>
                  </a:lnTo>
                  <a:lnTo>
                    <a:pt x="0" y="9576"/>
                  </a:lnTo>
                  <a:lnTo>
                    <a:pt x="69650" y="9576"/>
                  </a:lnTo>
                  <a:cubicBezTo>
                    <a:pt x="72206" y="9576"/>
                    <a:pt x="74123" y="7661"/>
                    <a:pt x="74123" y="5107"/>
                  </a:cubicBezTo>
                  <a:cubicBezTo>
                    <a:pt x="73484" y="2554"/>
                    <a:pt x="71567" y="0"/>
                    <a:pt x="69011" y="0"/>
                  </a:cubicBezTo>
                  <a:lnTo>
                    <a:pt x="69011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32D9C1C0-5A06-01F1-80FB-B46E9C04E626}"/>
                </a:ext>
              </a:extLst>
            </p:cNvPr>
            <p:cNvSpPr/>
            <p:nvPr/>
          </p:nvSpPr>
          <p:spPr>
            <a:xfrm>
              <a:off x="2054833" y="4099317"/>
              <a:ext cx="5281" cy="8937"/>
            </a:xfrm>
            <a:custGeom>
              <a:avLst/>
              <a:gdLst>
                <a:gd name="connsiteX0" fmla="*/ 2087 w 5281"/>
                <a:gd name="connsiteY0" fmla="*/ 8938 h 8937"/>
                <a:gd name="connsiteX1" fmla="*/ 5282 w 5281"/>
                <a:gd name="connsiteY1" fmla="*/ 0 h 8937"/>
                <a:gd name="connsiteX2" fmla="*/ 4643 w 5281"/>
                <a:gd name="connsiteY2" fmla="*/ 0 h 8937"/>
                <a:gd name="connsiteX3" fmla="*/ 170 w 5281"/>
                <a:gd name="connsiteY3" fmla="*/ 4469 h 8937"/>
                <a:gd name="connsiteX4" fmla="*/ 2087 w 5281"/>
                <a:gd name="connsiteY4" fmla="*/ 8938 h 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" h="8937">
                  <a:moveTo>
                    <a:pt x="2087" y="8938"/>
                  </a:moveTo>
                  <a:lnTo>
                    <a:pt x="5282" y="0"/>
                  </a:lnTo>
                  <a:lnTo>
                    <a:pt x="4643" y="0"/>
                  </a:lnTo>
                  <a:cubicBezTo>
                    <a:pt x="2087" y="0"/>
                    <a:pt x="170" y="1915"/>
                    <a:pt x="170" y="4469"/>
                  </a:cubicBezTo>
                  <a:cubicBezTo>
                    <a:pt x="-469" y="6384"/>
                    <a:pt x="809" y="8299"/>
                    <a:pt x="2087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8A33F029-DAE1-A436-91BE-82D32EB8E493}"/>
                </a:ext>
              </a:extLst>
            </p:cNvPr>
            <p:cNvSpPr/>
            <p:nvPr/>
          </p:nvSpPr>
          <p:spPr>
            <a:xfrm>
              <a:off x="2104845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7F15FE93-C12F-3A0D-469A-A3F78258A3BF}"/>
                </a:ext>
              </a:extLst>
            </p:cNvPr>
            <p:cNvSpPr/>
            <p:nvPr/>
          </p:nvSpPr>
          <p:spPr>
            <a:xfrm>
              <a:off x="2087592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17DA029A-7F07-741D-9430-0F0D97B70BA8}"/>
                </a:ext>
              </a:extLst>
            </p:cNvPr>
            <p:cNvSpPr/>
            <p:nvPr/>
          </p:nvSpPr>
          <p:spPr>
            <a:xfrm>
              <a:off x="207033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BDCBC804-E548-276A-83D1-86FC9C2F910B}"/>
                </a:ext>
              </a:extLst>
            </p:cNvPr>
            <p:cNvSpPr/>
            <p:nvPr/>
          </p:nvSpPr>
          <p:spPr>
            <a:xfrm>
              <a:off x="2053086" y="3900137"/>
              <a:ext cx="159109" cy="159599"/>
            </a:xfrm>
            <a:custGeom>
              <a:avLst/>
              <a:gdLst>
                <a:gd name="connsiteX0" fmla="*/ 144413 w 159109"/>
                <a:gd name="connsiteY0" fmla="*/ 67032 h 159599"/>
                <a:gd name="connsiteX1" fmla="*/ 135467 w 159109"/>
                <a:gd name="connsiteY1" fmla="*/ 44688 h 159599"/>
                <a:gd name="connsiteX2" fmla="*/ 136106 w 159109"/>
                <a:gd name="connsiteY2" fmla="*/ 37027 h 159599"/>
                <a:gd name="connsiteX3" fmla="*/ 143135 w 159109"/>
                <a:gd name="connsiteY3" fmla="*/ 30005 h 159599"/>
                <a:gd name="connsiteX4" fmla="*/ 131633 w 159109"/>
                <a:gd name="connsiteY4" fmla="*/ 18514 h 159599"/>
                <a:gd name="connsiteX5" fmla="*/ 125243 w 159109"/>
                <a:gd name="connsiteY5" fmla="*/ 24898 h 159599"/>
                <a:gd name="connsiteX6" fmla="*/ 116936 w 159109"/>
                <a:gd name="connsiteY6" fmla="*/ 25536 h 159599"/>
                <a:gd name="connsiteX7" fmla="*/ 94571 w 159109"/>
                <a:gd name="connsiteY7" fmla="*/ 15960 h 159599"/>
                <a:gd name="connsiteX8" fmla="*/ 89459 w 159109"/>
                <a:gd name="connsiteY8" fmla="*/ 9576 h 159599"/>
                <a:gd name="connsiteX9" fmla="*/ 89459 w 159109"/>
                <a:gd name="connsiteY9" fmla="*/ 0 h 159599"/>
                <a:gd name="connsiteX10" fmla="*/ 72845 w 159109"/>
                <a:gd name="connsiteY10" fmla="*/ 0 h 159599"/>
                <a:gd name="connsiteX11" fmla="*/ 72845 w 159109"/>
                <a:gd name="connsiteY11" fmla="*/ 10215 h 159599"/>
                <a:gd name="connsiteX12" fmla="*/ 67733 w 159109"/>
                <a:gd name="connsiteY12" fmla="*/ 16599 h 159599"/>
                <a:gd name="connsiteX13" fmla="*/ 45369 w 159109"/>
                <a:gd name="connsiteY13" fmla="*/ 25536 h 159599"/>
                <a:gd name="connsiteX14" fmla="*/ 37701 w 159109"/>
                <a:gd name="connsiteY14" fmla="*/ 24898 h 159599"/>
                <a:gd name="connsiteX15" fmla="*/ 30672 w 159109"/>
                <a:gd name="connsiteY15" fmla="*/ 17875 h 159599"/>
                <a:gd name="connsiteX16" fmla="*/ 18531 w 159109"/>
                <a:gd name="connsiteY16" fmla="*/ 29367 h 159599"/>
                <a:gd name="connsiteX17" fmla="*/ 24921 w 159109"/>
                <a:gd name="connsiteY17" fmla="*/ 35751 h 159599"/>
                <a:gd name="connsiteX18" fmla="*/ 25560 w 159109"/>
                <a:gd name="connsiteY18" fmla="*/ 44050 h 159599"/>
                <a:gd name="connsiteX19" fmla="*/ 15975 w 159109"/>
                <a:gd name="connsiteY19" fmla="*/ 65755 h 159599"/>
                <a:gd name="connsiteX20" fmla="*/ 9585 w 159109"/>
                <a:gd name="connsiteY20" fmla="*/ 70862 h 159599"/>
                <a:gd name="connsiteX21" fmla="*/ 0 w 159109"/>
                <a:gd name="connsiteY21" fmla="*/ 70862 h 159599"/>
                <a:gd name="connsiteX22" fmla="*/ 0 w 159109"/>
                <a:gd name="connsiteY22" fmla="*/ 87461 h 159599"/>
                <a:gd name="connsiteX23" fmla="*/ 9585 w 159109"/>
                <a:gd name="connsiteY23" fmla="*/ 87461 h 159599"/>
                <a:gd name="connsiteX24" fmla="*/ 15975 w 159109"/>
                <a:gd name="connsiteY24" fmla="*/ 92568 h 159599"/>
                <a:gd name="connsiteX25" fmla="*/ 24921 w 159109"/>
                <a:gd name="connsiteY25" fmla="*/ 114912 h 159599"/>
                <a:gd name="connsiteX26" fmla="*/ 24282 w 159109"/>
                <a:gd name="connsiteY26" fmla="*/ 122573 h 159599"/>
                <a:gd name="connsiteX27" fmla="*/ 17253 w 159109"/>
                <a:gd name="connsiteY27" fmla="*/ 129595 h 159599"/>
                <a:gd name="connsiteX28" fmla="*/ 28755 w 159109"/>
                <a:gd name="connsiteY28" fmla="*/ 141086 h 159599"/>
                <a:gd name="connsiteX29" fmla="*/ 35145 w 159109"/>
                <a:gd name="connsiteY29" fmla="*/ 134702 h 159599"/>
                <a:gd name="connsiteX30" fmla="*/ 43452 w 159109"/>
                <a:gd name="connsiteY30" fmla="*/ 134064 h 159599"/>
                <a:gd name="connsiteX31" fmla="*/ 65177 w 159109"/>
                <a:gd name="connsiteY31" fmla="*/ 143640 h 159599"/>
                <a:gd name="connsiteX32" fmla="*/ 70289 w 159109"/>
                <a:gd name="connsiteY32" fmla="*/ 150024 h 159599"/>
                <a:gd name="connsiteX33" fmla="*/ 70289 w 159109"/>
                <a:gd name="connsiteY33" fmla="*/ 159600 h 159599"/>
                <a:gd name="connsiteX34" fmla="*/ 86903 w 159109"/>
                <a:gd name="connsiteY34" fmla="*/ 159600 h 159599"/>
                <a:gd name="connsiteX35" fmla="*/ 86903 w 159109"/>
                <a:gd name="connsiteY35" fmla="*/ 150024 h 159599"/>
                <a:gd name="connsiteX36" fmla="*/ 92015 w 159109"/>
                <a:gd name="connsiteY36" fmla="*/ 143640 h 159599"/>
                <a:gd name="connsiteX37" fmla="*/ 114380 w 159109"/>
                <a:gd name="connsiteY37" fmla="*/ 134702 h 159599"/>
                <a:gd name="connsiteX38" fmla="*/ 122048 w 159109"/>
                <a:gd name="connsiteY38" fmla="*/ 135341 h 159599"/>
                <a:gd name="connsiteX39" fmla="*/ 129077 w 159109"/>
                <a:gd name="connsiteY39" fmla="*/ 142363 h 159599"/>
                <a:gd name="connsiteX40" fmla="*/ 140579 w 159109"/>
                <a:gd name="connsiteY40" fmla="*/ 130872 h 159599"/>
                <a:gd name="connsiteX41" fmla="*/ 134189 w 159109"/>
                <a:gd name="connsiteY41" fmla="*/ 124488 h 159599"/>
                <a:gd name="connsiteX42" fmla="*/ 133550 w 159109"/>
                <a:gd name="connsiteY42" fmla="*/ 116189 h 159599"/>
                <a:gd name="connsiteX43" fmla="*/ 143135 w 159109"/>
                <a:gd name="connsiteY43" fmla="*/ 93845 h 159599"/>
                <a:gd name="connsiteX44" fmla="*/ 149525 w 159109"/>
                <a:gd name="connsiteY44" fmla="*/ 88738 h 159599"/>
                <a:gd name="connsiteX45" fmla="*/ 159110 w 159109"/>
                <a:gd name="connsiteY45" fmla="*/ 88738 h 159599"/>
                <a:gd name="connsiteX46" fmla="*/ 159110 w 159109"/>
                <a:gd name="connsiteY46" fmla="*/ 72139 h 159599"/>
                <a:gd name="connsiteX47" fmla="*/ 149525 w 159109"/>
                <a:gd name="connsiteY47" fmla="*/ 72139 h 159599"/>
                <a:gd name="connsiteX48" fmla="*/ 144413 w 159109"/>
                <a:gd name="connsiteY48" fmla="*/ 67032 h 159599"/>
                <a:gd name="connsiteX49" fmla="*/ 80513 w 159109"/>
                <a:gd name="connsiteY49" fmla="*/ 125765 h 159599"/>
                <a:gd name="connsiteX50" fmla="*/ 34506 w 159109"/>
                <a:gd name="connsiteY50" fmla="*/ 80438 h 159599"/>
                <a:gd name="connsiteX51" fmla="*/ 79874 w 159109"/>
                <a:gd name="connsiteY51" fmla="*/ 34474 h 159599"/>
                <a:gd name="connsiteX52" fmla="*/ 125882 w 159109"/>
                <a:gd name="connsiteY52" fmla="*/ 79800 h 159599"/>
                <a:gd name="connsiteX53" fmla="*/ 125882 w 159109"/>
                <a:gd name="connsiteY53" fmla="*/ 79800 h 159599"/>
                <a:gd name="connsiteX54" fmla="*/ 80513 w 159109"/>
                <a:gd name="connsiteY54" fmla="*/ 125765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9109" h="159599">
                  <a:moveTo>
                    <a:pt x="144413" y="67032"/>
                  </a:moveTo>
                  <a:cubicBezTo>
                    <a:pt x="142496" y="59371"/>
                    <a:pt x="139940" y="51710"/>
                    <a:pt x="135467" y="44688"/>
                  </a:cubicBezTo>
                  <a:cubicBezTo>
                    <a:pt x="133550" y="42135"/>
                    <a:pt x="134189" y="38943"/>
                    <a:pt x="136106" y="37027"/>
                  </a:cubicBezTo>
                  <a:lnTo>
                    <a:pt x="143135" y="30005"/>
                  </a:lnTo>
                  <a:lnTo>
                    <a:pt x="131633" y="18514"/>
                  </a:lnTo>
                  <a:lnTo>
                    <a:pt x="125243" y="24898"/>
                  </a:lnTo>
                  <a:cubicBezTo>
                    <a:pt x="123326" y="26813"/>
                    <a:pt x="119492" y="27451"/>
                    <a:pt x="116936" y="25536"/>
                  </a:cubicBezTo>
                  <a:cubicBezTo>
                    <a:pt x="109907" y="21067"/>
                    <a:pt x="102878" y="17875"/>
                    <a:pt x="94571" y="15960"/>
                  </a:cubicBezTo>
                  <a:cubicBezTo>
                    <a:pt x="91376" y="15322"/>
                    <a:pt x="89459" y="12768"/>
                    <a:pt x="89459" y="9576"/>
                  </a:cubicBezTo>
                  <a:lnTo>
                    <a:pt x="89459" y="0"/>
                  </a:lnTo>
                  <a:lnTo>
                    <a:pt x="72845" y="0"/>
                  </a:lnTo>
                  <a:lnTo>
                    <a:pt x="72845" y="10215"/>
                  </a:lnTo>
                  <a:cubicBezTo>
                    <a:pt x="72845" y="13407"/>
                    <a:pt x="70928" y="15960"/>
                    <a:pt x="67733" y="16599"/>
                  </a:cubicBezTo>
                  <a:cubicBezTo>
                    <a:pt x="60066" y="18514"/>
                    <a:pt x="52398" y="21067"/>
                    <a:pt x="45369" y="25536"/>
                  </a:cubicBezTo>
                  <a:cubicBezTo>
                    <a:pt x="42813" y="26813"/>
                    <a:pt x="39618" y="26813"/>
                    <a:pt x="37701" y="24898"/>
                  </a:cubicBezTo>
                  <a:lnTo>
                    <a:pt x="30672" y="17875"/>
                  </a:lnTo>
                  <a:lnTo>
                    <a:pt x="18531" y="29367"/>
                  </a:lnTo>
                  <a:lnTo>
                    <a:pt x="24921" y="35751"/>
                  </a:lnTo>
                  <a:cubicBezTo>
                    <a:pt x="26838" y="37666"/>
                    <a:pt x="27477" y="41496"/>
                    <a:pt x="25560" y="44050"/>
                  </a:cubicBezTo>
                  <a:cubicBezTo>
                    <a:pt x="21087" y="50434"/>
                    <a:pt x="17892" y="58094"/>
                    <a:pt x="15975" y="65755"/>
                  </a:cubicBezTo>
                  <a:cubicBezTo>
                    <a:pt x="15336" y="68947"/>
                    <a:pt x="12780" y="70862"/>
                    <a:pt x="9585" y="70862"/>
                  </a:cubicBezTo>
                  <a:lnTo>
                    <a:pt x="0" y="70862"/>
                  </a:lnTo>
                  <a:lnTo>
                    <a:pt x="0" y="87461"/>
                  </a:lnTo>
                  <a:lnTo>
                    <a:pt x="9585" y="87461"/>
                  </a:lnTo>
                  <a:cubicBezTo>
                    <a:pt x="12780" y="87461"/>
                    <a:pt x="15336" y="89376"/>
                    <a:pt x="15975" y="92568"/>
                  </a:cubicBezTo>
                  <a:cubicBezTo>
                    <a:pt x="17892" y="100229"/>
                    <a:pt x="20448" y="107889"/>
                    <a:pt x="24921" y="114912"/>
                  </a:cubicBezTo>
                  <a:cubicBezTo>
                    <a:pt x="26838" y="117465"/>
                    <a:pt x="26199" y="120657"/>
                    <a:pt x="24282" y="122573"/>
                  </a:cubicBezTo>
                  <a:lnTo>
                    <a:pt x="17253" y="129595"/>
                  </a:lnTo>
                  <a:lnTo>
                    <a:pt x="28755" y="141086"/>
                  </a:lnTo>
                  <a:lnTo>
                    <a:pt x="35145" y="134702"/>
                  </a:lnTo>
                  <a:cubicBezTo>
                    <a:pt x="37062" y="132787"/>
                    <a:pt x="40896" y="132149"/>
                    <a:pt x="43452" y="134064"/>
                  </a:cubicBezTo>
                  <a:cubicBezTo>
                    <a:pt x="49842" y="138533"/>
                    <a:pt x="57509" y="141724"/>
                    <a:pt x="65177" y="143640"/>
                  </a:cubicBezTo>
                  <a:cubicBezTo>
                    <a:pt x="68372" y="144278"/>
                    <a:pt x="70289" y="146832"/>
                    <a:pt x="70289" y="150024"/>
                  </a:cubicBezTo>
                  <a:lnTo>
                    <a:pt x="70289" y="159600"/>
                  </a:lnTo>
                  <a:lnTo>
                    <a:pt x="86903" y="159600"/>
                  </a:lnTo>
                  <a:lnTo>
                    <a:pt x="86903" y="150024"/>
                  </a:lnTo>
                  <a:cubicBezTo>
                    <a:pt x="86903" y="146832"/>
                    <a:pt x="88820" y="144278"/>
                    <a:pt x="92015" y="143640"/>
                  </a:cubicBezTo>
                  <a:cubicBezTo>
                    <a:pt x="99683" y="141724"/>
                    <a:pt x="107351" y="139171"/>
                    <a:pt x="114380" y="134702"/>
                  </a:cubicBezTo>
                  <a:cubicBezTo>
                    <a:pt x="116936" y="132787"/>
                    <a:pt x="120131" y="133425"/>
                    <a:pt x="122048" y="135341"/>
                  </a:cubicBezTo>
                  <a:lnTo>
                    <a:pt x="129077" y="142363"/>
                  </a:lnTo>
                  <a:lnTo>
                    <a:pt x="140579" y="130872"/>
                  </a:lnTo>
                  <a:lnTo>
                    <a:pt x="134189" y="124488"/>
                  </a:lnTo>
                  <a:cubicBezTo>
                    <a:pt x="132272" y="122573"/>
                    <a:pt x="131633" y="118742"/>
                    <a:pt x="133550" y="116189"/>
                  </a:cubicBezTo>
                  <a:cubicBezTo>
                    <a:pt x="138023" y="109805"/>
                    <a:pt x="141218" y="102144"/>
                    <a:pt x="143135" y="93845"/>
                  </a:cubicBezTo>
                  <a:cubicBezTo>
                    <a:pt x="143774" y="90653"/>
                    <a:pt x="146330" y="88738"/>
                    <a:pt x="149525" y="88738"/>
                  </a:cubicBezTo>
                  <a:lnTo>
                    <a:pt x="159110" y="88738"/>
                  </a:lnTo>
                  <a:lnTo>
                    <a:pt x="159110" y="72139"/>
                  </a:lnTo>
                  <a:lnTo>
                    <a:pt x="149525" y="72139"/>
                  </a:lnTo>
                  <a:cubicBezTo>
                    <a:pt x="147608" y="72778"/>
                    <a:pt x="145052" y="70224"/>
                    <a:pt x="144413" y="67032"/>
                  </a:cubicBezTo>
                  <a:close/>
                  <a:moveTo>
                    <a:pt x="80513" y="125765"/>
                  </a:moveTo>
                  <a:cubicBezTo>
                    <a:pt x="55593" y="125765"/>
                    <a:pt x="34506" y="105336"/>
                    <a:pt x="34506" y="80438"/>
                  </a:cubicBezTo>
                  <a:cubicBezTo>
                    <a:pt x="34506" y="55541"/>
                    <a:pt x="54954" y="34474"/>
                    <a:pt x="79874" y="34474"/>
                  </a:cubicBezTo>
                  <a:cubicBezTo>
                    <a:pt x="104795" y="34474"/>
                    <a:pt x="125882" y="54902"/>
                    <a:pt x="125882" y="79800"/>
                  </a:cubicBezTo>
                  <a:cubicBezTo>
                    <a:pt x="125882" y="79800"/>
                    <a:pt x="125882" y="79800"/>
                    <a:pt x="125882" y="79800"/>
                  </a:cubicBezTo>
                  <a:cubicBezTo>
                    <a:pt x="126521" y="105336"/>
                    <a:pt x="106073" y="125765"/>
                    <a:pt x="80513" y="1257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64E74242-6395-464C-8179-9036245FBCB6}"/>
                </a:ext>
              </a:extLst>
            </p:cNvPr>
            <p:cNvSpPr/>
            <p:nvPr/>
          </p:nvSpPr>
          <p:spPr>
            <a:xfrm>
              <a:off x="1952125" y="3824168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1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56237 w 362313"/>
                <a:gd name="connsiteY6" fmla="*/ 297493 h 361971"/>
                <a:gd name="connsiteX7" fmla="*/ 107351 w 362313"/>
                <a:gd name="connsiteY7" fmla="*/ 297493 h 361971"/>
                <a:gd name="connsiteX8" fmla="*/ 90098 w 362313"/>
                <a:gd name="connsiteY8" fmla="*/ 280257 h 361971"/>
                <a:gd name="connsiteX9" fmla="*/ 107351 w 362313"/>
                <a:gd name="connsiteY9" fmla="*/ 263020 h 361971"/>
                <a:gd name="connsiteX10" fmla="*/ 256237 w 362313"/>
                <a:gd name="connsiteY10" fmla="*/ 263020 h 361971"/>
                <a:gd name="connsiteX11" fmla="*/ 273489 w 362313"/>
                <a:gd name="connsiteY11" fmla="*/ 280257 h 361971"/>
                <a:gd name="connsiteX12" fmla="*/ 256237 w 362313"/>
                <a:gd name="connsiteY12" fmla="*/ 297493 h 361971"/>
                <a:gd name="connsiteX13" fmla="*/ 273489 w 362313"/>
                <a:gd name="connsiteY13" fmla="*/ 171091 h 361971"/>
                <a:gd name="connsiteX14" fmla="*/ 267099 w 362313"/>
                <a:gd name="connsiteY14" fmla="*/ 177475 h 361971"/>
                <a:gd name="connsiteX15" fmla="*/ 256237 w 362313"/>
                <a:gd name="connsiteY15" fmla="*/ 177475 h 361971"/>
                <a:gd name="connsiteX16" fmla="*/ 249208 w 362313"/>
                <a:gd name="connsiteY16" fmla="*/ 194073 h 361971"/>
                <a:gd name="connsiteX17" fmla="*/ 256876 w 362313"/>
                <a:gd name="connsiteY17" fmla="*/ 201734 h 361971"/>
                <a:gd name="connsiteX18" fmla="*/ 256876 w 362313"/>
                <a:gd name="connsiteY18" fmla="*/ 210671 h 361971"/>
                <a:gd name="connsiteX19" fmla="*/ 236428 w 362313"/>
                <a:gd name="connsiteY19" fmla="*/ 231100 h 361971"/>
                <a:gd name="connsiteX20" fmla="*/ 227482 w 362313"/>
                <a:gd name="connsiteY20" fmla="*/ 231100 h 361971"/>
                <a:gd name="connsiteX21" fmla="*/ 219814 w 362313"/>
                <a:gd name="connsiteY21" fmla="*/ 223439 h 361971"/>
                <a:gd name="connsiteX22" fmla="*/ 203200 w 362313"/>
                <a:gd name="connsiteY22" fmla="*/ 230462 h 361971"/>
                <a:gd name="connsiteX23" fmla="*/ 203200 w 362313"/>
                <a:gd name="connsiteY23" fmla="*/ 241314 h 361971"/>
                <a:gd name="connsiteX24" fmla="*/ 196810 w 362313"/>
                <a:gd name="connsiteY24" fmla="*/ 247698 h 361971"/>
                <a:gd name="connsiteX25" fmla="*/ 167416 w 362313"/>
                <a:gd name="connsiteY25" fmla="*/ 247698 h 361971"/>
                <a:gd name="connsiteX26" fmla="*/ 161027 w 362313"/>
                <a:gd name="connsiteY26" fmla="*/ 241314 h 361971"/>
                <a:gd name="connsiteX27" fmla="*/ 161027 w 362313"/>
                <a:gd name="connsiteY27" fmla="*/ 230462 h 361971"/>
                <a:gd name="connsiteX28" fmla="*/ 144413 w 362313"/>
                <a:gd name="connsiteY28" fmla="*/ 223439 h 361971"/>
                <a:gd name="connsiteX29" fmla="*/ 136745 w 362313"/>
                <a:gd name="connsiteY29" fmla="*/ 231100 h 361971"/>
                <a:gd name="connsiteX30" fmla="*/ 127799 w 362313"/>
                <a:gd name="connsiteY30" fmla="*/ 231100 h 361971"/>
                <a:gd name="connsiteX31" fmla="*/ 107351 w 362313"/>
                <a:gd name="connsiteY31" fmla="*/ 210671 h 361971"/>
                <a:gd name="connsiteX32" fmla="*/ 105434 w 362313"/>
                <a:gd name="connsiteY32" fmla="*/ 206203 h 361971"/>
                <a:gd name="connsiteX33" fmla="*/ 107351 w 362313"/>
                <a:gd name="connsiteY33" fmla="*/ 201734 h 361971"/>
                <a:gd name="connsiteX34" fmla="*/ 115019 w 362313"/>
                <a:gd name="connsiteY34" fmla="*/ 194073 h 361971"/>
                <a:gd name="connsiteX35" fmla="*/ 107990 w 362313"/>
                <a:gd name="connsiteY35" fmla="*/ 177475 h 361971"/>
                <a:gd name="connsiteX36" fmla="*/ 97127 w 362313"/>
                <a:gd name="connsiteY36" fmla="*/ 177475 h 361971"/>
                <a:gd name="connsiteX37" fmla="*/ 90737 w 362313"/>
                <a:gd name="connsiteY37" fmla="*/ 171091 h 361971"/>
                <a:gd name="connsiteX38" fmla="*/ 90737 w 362313"/>
                <a:gd name="connsiteY38" fmla="*/ 141724 h 361971"/>
                <a:gd name="connsiteX39" fmla="*/ 97127 w 362313"/>
                <a:gd name="connsiteY39" fmla="*/ 135340 h 361971"/>
                <a:gd name="connsiteX40" fmla="*/ 107990 w 362313"/>
                <a:gd name="connsiteY40" fmla="*/ 135340 h 361971"/>
                <a:gd name="connsiteX41" fmla="*/ 115019 w 362313"/>
                <a:gd name="connsiteY41" fmla="*/ 118742 h 361971"/>
                <a:gd name="connsiteX42" fmla="*/ 107351 w 362313"/>
                <a:gd name="connsiteY42" fmla="*/ 111081 h 361971"/>
                <a:gd name="connsiteX43" fmla="*/ 107351 w 362313"/>
                <a:gd name="connsiteY43" fmla="*/ 102144 h 361971"/>
                <a:gd name="connsiteX44" fmla="*/ 127799 w 362313"/>
                <a:gd name="connsiteY44" fmla="*/ 81715 h 361971"/>
                <a:gd name="connsiteX45" fmla="*/ 136745 w 362313"/>
                <a:gd name="connsiteY45" fmla="*/ 81715 h 361971"/>
                <a:gd name="connsiteX46" fmla="*/ 136745 w 362313"/>
                <a:gd name="connsiteY46" fmla="*/ 81715 h 361971"/>
                <a:gd name="connsiteX47" fmla="*/ 144413 w 362313"/>
                <a:gd name="connsiteY47" fmla="*/ 89376 h 361971"/>
                <a:gd name="connsiteX48" fmla="*/ 161027 w 362313"/>
                <a:gd name="connsiteY48" fmla="*/ 82353 h 361971"/>
                <a:gd name="connsiteX49" fmla="*/ 161027 w 362313"/>
                <a:gd name="connsiteY49" fmla="*/ 71500 h 361971"/>
                <a:gd name="connsiteX50" fmla="*/ 167416 w 362313"/>
                <a:gd name="connsiteY50" fmla="*/ 65116 h 361971"/>
                <a:gd name="connsiteX51" fmla="*/ 196810 w 362313"/>
                <a:gd name="connsiteY51" fmla="*/ 65116 h 361971"/>
                <a:gd name="connsiteX52" fmla="*/ 203200 w 362313"/>
                <a:gd name="connsiteY52" fmla="*/ 71500 h 361971"/>
                <a:gd name="connsiteX53" fmla="*/ 203200 w 362313"/>
                <a:gd name="connsiteY53" fmla="*/ 82353 h 361971"/>
                <a:gd name="connsiteX54" fmla="*/ 219814 w 362313"/>
                <a:gd name="connsiteY54" fmla="*/ 89376 h 361971"/>
                <a:gd name="connsiteX55" fmla="*/ 227482 w 362313"/>
                <a:gd name="connsiteY55" fmla="*/ 81715 h 361971"/>
                <a:gd name="connsiteX56" fmla="*/ 236428 w 362313"/>
                <a:gd name="connsiteY56" fmla="*/ 81715 h 361971"/>
                <a:gd name="connsiteX57" fmla="*/ 256876 w 362313"/>
                <a:gd name="connsiteY57" fmla="*/ 102144 h 361971"/>
                <a:gd name="connsiteX58" fmla="*/ 256876 w 362313"/>
                <a:gd name="connsiteY58" fmla="*/ 111081 h 361971"/>
                <a:gd name="connsiteX59" fmla="*/ 256876 w 362313"/>
                <a:gd name="connsiteY59" fmla="*/ 111081 h 361971"/>
                <a:gd name="connsiteX60" fmla="*/ 249208 w 362313"/>
                <a:gd name="connsiteY60" fmla="*/ 118742 h 361971"/>
                <a:gd name="connsiteX61" fmla="*/ 256237 w 362313"/>
                <a:gd name="connsiteY61" fmla="*/ 135979 h 361971"/>
                <a:gd name="connsiteX62" fmla="*/ 267099 w 362313"/>
                <a:gd name="connsiteY62" fmla="*/ 135979 h 361971"/>
                <a:gd name="connsiteX63" fmla="*/ 273489 w 362313"/>
                <a:gd name="connsiteY63" fmla="*/ 142363 h 361971"/>
                <a:gd name="connsiteX64" fmla="*/ 273489 w 362313"/>
                <a:gd name="connsiteY64" fmla="*/ 171091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0835" y="361971"/>
                  </a:cubicBezTo>
                  <a:cubicBezTo>
                    <a:pt x="281157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1076"/>
                    <a:pt x="281796" y="0"/>
                    <a:pt x="181474" y="0"/>
                  </a:cubicBezTo>
                  <a:close/>
                  <a:moveTo>
                    <a:pt x="256237" y="297493"/>
                  </a:moveTo>
                  <a:lnTo>
                    <a:pt x="107351" y="297493"/>
                  </a:lnTo>
                  <a:cubicBezTo>
                    <a:pt x="97766" y="297493"/>
                    <a:pt x="90098" y="289833"/>
                    <a:pt x="90098" y="280257"/>
                  </a:cubicBezTo>
                  <a:cubicBezTo>
                    <a:pt x="90098" y="270681"/>
                    <a:pt x="97766" y="263020"/>
                    <a:pt x="107351" y="263020"/>
                  </a:cubicBezTo>
                  <a:lnTo>
                    <a:pt x="256237" y="263020"/>
                  </a:lnTo>
                  <a:cubicBezTo>
                    <a:pt x="265821" y="263020"/>
                    <a:pt x="273489" y="270681"/>
                    <a:pt x="273489" y="280257"/>
                  </a:cubicBezTo>
                  <a:cubicBezTo>
                    <a:pt x="273489" y="289833"/>
                    <a:pt x="265821" y="297493"/>
                    <a:pt x="256237" y="297493"/>
                  </a:cubicBezTo>
                  <a:close/>
                  <a:moveTo>
                    <a:pt x="273489" y="171091"/>
                  </a:moveTo>
                  <a:cubicBezTo>
                    <a:pt x="273489" y="174921"/>
                    <a:pt x="270933" y="177475"/>
                    <a:pt x="267099" y="177475"/>
                  </a:cubicBezTo>
                  <a:lnTo>
                    <a:pt x="256237" y="177475"/>
                  </a:lnTo>
                  <a:cubicBezTo>
                    <a:pt x="254319" y="183220"/>
                    <a:pt x="252403" y="188966"/>
                    <a:pt x="249208" y="194073"/>
                  </a:cubicBezTo>
                  <a:lnTo>
                    <a:pt x="256876" y="201734"/>
                  </a:lnTo>
                  <a:cubicBezTo>
                    <a:pt x="259431" y="204287"/>
                    <a:pt x="259431" y="208118"/>
                    <a:pt x="256876" y="210671"/>
                  </a:cubicBezTo>
                  <a:lnTo>
                    <a:pt x="236428" y="231100"/>
                  </a:lnTo>
                  <a:cubicBezTo>
                    <a:pt x="233872" y="233654"/>
                    <a:pt x="230038" y="233654"/>
                    <a:pt x="227482" y="231100"/>
                  </a:cubicBezTo>
                  <a:lnTo>
                    <a:pt x="219814" y="223439"/>
                  </a:lnTo>
                  <a:cubicBezTo>
                    <a:pt x="214702" y="226631"/>
                    <a:pt x="208951" y="228546"/>
                    <a:pt x="203200" y="230462"/>
                  </a:cubicBezTo>
                  <a:lnTo>
                    <a:pt x="203200" y="241314"/>
                  </a:lnTo>
                  <a:cubicBezTo>
                    <a:pt x="203200" y="245145"/>
                    <a:pt x="200644" y="247698"/>
                    <a:pt x="196810" y="247698"/>
                  </a:cubicBezTo>
                  <a:lnTo>
                    <a:pt x="167416" y="247698"/>
                  </a:lnTo>
                  <a:cubicBezTo>
                    <a:pt x="163582" y="247698"/>
                    <a:pt x="161027" y="245145"/>
                    <a:pt x="161027" y="241314"/>
                  </a:cubicBezTo>
                  <a:lnTo>
                    <a:pt x="161027" y="230462"/>
                  </a:lnTo>
                  <a:cubicBezTo>
                    <a:pt x="155275" y="228546"/>
                    <a:pt x="149524" y="226631"/>
                    <a:pt x="144413" y="223439"/>
                  </a:cubicBezTo>
                  <a:lnTo>
                    <a:pt x="136745" y="231100"/>
                  </a:lnTo>
                  <a:cubicBezTo>
                    <a:pt x="134189" y="233654"/>
                    <a:pt x="130355" y="233654"/>
                    <a:pt x="127799" y="231100"/>
                  </a:cubicBezTo>
                  <a:lnTo>
                    <a:pt x="107351" y="210671"/>
                  </a:lnTo>
                  <a:cubicBezTo>
                    <a:pt x="106073" y="209395"/>
                    <a:pt x="105434" y="208118"/>
                    <a:pt x="105434" y="206203"/>
                  </a:cubicBezTo>
                  <a:cubicBezTo>
                    <a:pt x="105434" y="204287"/>
                    <a:pt x="106073" y="203011"/>
                    <a:pt x="107351" y="201734"/>
                  </a:cubicBezTo>
                  <a:lnTo>
                    <a:pt x="115019" y="194073"/>
                  </a:lnTo>
                  <a:cubicBezTo>
                    <a:pt x="111824" y="188966"/>
                    <a:pt x="109907" y="183220"/>
                    <a:pt x="107990" y="177475"/>
                  </a:cubicBezTo>
                  <a:lnTo>
                    <a:pt x="97127" y="177475"/>
                  </a:lnTo>
                  <a:cubicBezTo>
                    <a:pt x="93293" y="177475"/>
                    <a:pt x="90737" y="174921"/>
                    <a:pt x="90737" y="171091"/>
                  </a:cubicBezTo>
                  <a:lnTo>
                    <a:pt x="90737" y="141724"/>
                  </a:lnTo>
                  <a:cubicBezTo>
                    <a:pt x="90737" y="137894"/>
                    <a:pt x="93293" y="135340"/>
                    <a:pt x="97127" y="135340"/>
                  </a:cubicBezTo>
                  <a:lnTo>
                    <a:pt x="107990" y="135340"/>
                  </a:lnTo>
                  <a:cubicBezTo>
                    <a:pt x="109907" y="129595"/>
                    <a:pt x="111824" y="123849"/>
                    <a:pt x="115019" y="118742"/>
                  </a:cubicBezTo>
                  <a:lnTo>
                    <a:pt x="107351" y="111081"/>
                  </a:lnTo>
                  <a:cubicBezTo>
                    <a:pt x="104795" y="108528"/>
                    <a:pt x="104795" y="104697"/>
                    <a:pt x="107351" y="102144"/>
                  </a:cubicBezTo>
                  <a:lnTo>
                    <a:pt x="127799" y="81715"/>
                  </a:lnTo>
                  <a:cubicBezTo>
                    <a:pt x="130355" y="79161"/>
                    <a:pt x="134189" y="79161"/>
                    <a:pt x="136745" y="81715"/>
                  </a:cubicBezTo>
                  <a:cubicBezTo>
                    <a:pt x="136745" y="81715"/>
                    <a:pt x="136745" y="81715"/>
                    <a:pt x="136745" y="81715"/>
                  </a:cubicBezTo>
                  <a:lnTo>
                    <a:pt x="144413" y="89376"/>
                  </a:lnTo>
                  <a:cubicBezTo>
                    <a:pt x="149524" y="86184"/>
                    <a:pt x="155275" y="84268"/>
                    <a:pt x="161027" y="82353"/>
                  </a:cubicBezTo>
                  <a:lnTo>
                    <a:pt x="161027" y="71500"/>
                  </a:lnTo>
                  <a:cubicBezTo>
                    <a:pt x="161027" y="67670"/>
                    <a:pt x="163582" y="65116"/>
                    <a:pt x="167416" y="65116"/>
                  </a:cubicBezTo>
                  <a:lnTo>
                    <a:pt x="196810" y="65116"/>
                  </a:lnTo>
                  <a:cubicBezTo>
                    <a:pt x="200644" y="65116"/>
                    <a:pt x="203200" y="67670"/>
                    <a:pt x="203200" y="71500"/>
                  </a:cubicBezTo>
                  <a:lnTo>
                    <a:pt x="203200" y="82353"/>
                  </a:lnTo>
                  <a:cubicBezTo>
                    <a:pt x="208951" y="84268"/>
                    <a:pt x="214702" y="86184"/>
                    <a:pt x="219814" y="89376"/>
                  </a:cubicBezTo>
                  <a:lnTo>
                    <a:pt x="227482" y="81715"/>
                  </a:lnTo>
                  <a:cubicBezTo>
                    <a:pt x="230038" y="79161"/>
                    <a:pt x="233872" y="79161"/>
                    <a:pt x="236428" y="81715"/>
                  </a:cubicBezTo>
                  <a:lnTo>
                    <a:pt x="256876" y="102144"/>
                  </a:lnTo>
                  <a:cubicBezTo>
                    <a:pt x="259431" y="104697"/>
                    <a:pt x="259431" y="108528"/>
                    <a:pt x="256876" y="111081"/>
                  </a:cubicBezTo>
                  <a:cubicBezTo>
                    <a:pt x="256876" y="111081"/>
                    <a:pt x="256876" y="111081"/>
                    <a:pt x="256876" y="111081"/>
                  </a:cubicBezTo>
                  <a:lnTo>
                    <a:pt x="249208" y="118742"/>
                  </a:lnTo>
                  <a:cubicBezTo>
                    <a:pt x="252403" y="123849"/>
                    <a:pt x="254319" y="129595"/>
                    <a:pt x="256237" y="135979"/>
                  </a:cubicBezTo>
                  <a:lnTo>
                    <a:pt x="267099" y="135979"/>
                  </a:lnTo>
                  <a:cubicBezTo>
                    <a:pt x="270933" y="135979"/>
                    <a:pt x="273489" y="138532"/>
                    <a:pt x="273489" y="142363"/>
                  </a:cubicBezTo>
                  <a:lnTo>
                    <a:pt x="273489" y="17109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A1D17047-9E29-9CE5-58FE-E24D53BB984A}"/>
                </a:ext>
              </a:extLst>
            </p:cNvPr>
            <p:cNvSpPr/>
            <p:nvPr/>
          </p:nvSpPr>
          <p:spPr>
            <a:xfrm>
              <a:off x="2100372" y="3947378"/>
              <a:ext cx="65836" cy="65754"/>
            </a:xfrm>
            <a:custGeom>
              <a:avLst/>
              <a:gdLst>
                <a:gd name="connsiteX0" fmla="*/ 33228 w 65836"/>
                <a:gd name="connsiteY0" fmla="*/ 0 h 65754"/>
                <a:gd name="connsiteX1" fmla="*/ 0 w 65836"/>
                <a:gd name="connsiteY1" fmla="*/ 32558 h 65754"/>
                <a:gd name="connsiteX2" fmla="*/ 32589 w 65836"/>
                <a:gd name="connsiteY2" fmla="*/ 65755 h 65754"/>
                <a:gd name="connsiteX3" fmla="*/ 65816 w 65836"/>
                <a:gd name="connsiteY3" fmla="*/ 33197 h 65754"/>
                <a:gd name="connsiteX4" fmla="*/ 65816 w 65836"/>
                <a:gd name="connsiteY4" fmla="*/ 33197 h 65754"/>
                <a:gd name="connsiteX5" fmla="*/ 33228 w 65836"/>
                <a:gd name="connsiteY5" fmla="*/ 0 h 6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36" h="65754">
                  <a:moveTo>
                    <a:pt x="33228" y="0"/>
                  </a:moveTo>
                  <a:cubicBezTo>
                    <a:pt x="15336" y="0"/>
                    <a:pt x="0" y="14683"/>
                    <a:pt x="0" y="32558"/>
                  </a:cubicBezTo>
                  <a:cubicBezTo>
                    <a:pt x="0" y="50433"/>
                    <a:pt x="14697" y="65755"/>
                    <a:pt x="32589" y="65755"/>
                  </a:cubicBezTo>
                  <a:cubicBezTo>
                    <a:pt x="50480" y="65755"/>
                    <a:pt x="65816" y="51072"/>
                    <a:pt x="65816" y="33197"/>
                  </a:cubicBezTo>
                  <a:cubicBezTo>
                    <a:pt x="65816" y="33197"/>
                    <a:pt x="65816" y="33197"/>
                    <a:pt x="65816" y="33197"/>
                  </a:cubicBezTo>
                  <a:cubicBezTo>
                    <a:pt x="66455" y="14683"/>
                    <a:pt x="51758" y="0"/>
                    <a:pt x="33228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980A-B48E-BBC2-CECC-CB7ACD87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40442-00D5-092C-2916-F7782B38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D4DF-C2FD-F8BB-6478-FB00DD5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Term of Reference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C401-17F3-F74B-60AA-7A706E35D648}"/>
              </a:ext>
            </a:extLst>
          </p:cNvPr>
          <p:cNvSpPr/>
          <p:nvPr/>
        </p:nvSpPr>
        <p:spPr>
          <a:xfrm>
            <a:off x="767408" y="2060848"/>
            <a:ext cx="8784000" cy="1728193"/>
          </a:xfrm>
          <a:prstGeom prst="rect">
            <a:avLst/>
          </a:prstGeom>
          <a:noFill/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Evaluate good climate and nature-related risk reporting practices by various types of financial institutions to regulators (e.g. PRA, TPR) and stakeholders.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Focus on the largest financial institutions based in both the UK and in other regions of the world.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BD713-0B5E-8286-A638-2EE3B0C1473A}"/>
              </a:ext>
            </a:extLst>
          </p:cNvPr>
          <p:cNvSpPr/>
          <p:nvPr/>
        </p:nvSpPr>
        <p:spPr>
          <a:xfrm>
            <a:off x="767410" y="4540966"/>
            <a:ext cx="8784976" cy="1624338"/>
          </a:xfrm>
          <a:prstGeom prst="rect">
            <a:avLst/>
          </a:prstGeom>
          <a:noFill/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76247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Identifying globally largest financial institutions (UK and international)</a:t>
            </a:r>
          </a:p>
          <a:p>
            <a:pPr marL="276247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Study of TCFD alignment published in </a:t>
            </a:r>
            <a:r>
              <a:rPr lang="en-GB" sz="2000" b="1" i="1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Actuary </a:t>
            </a: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May 2024 (Paul &amp; Sachal)</a:t>
            </a:r>
          </a:p>
          <a:p>
            <a:pPr marL="276247" indent="-285750">
              <a:buClr>
                <a:srgbClr val="D9AB1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Sub-groups have been formed to analyse the quality of climate transition plan reporting in relation to relevant frameworks e.g. TPT, GFANZ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2EF95-1507-A667-769B-DA3D3833A273}"/>
              </a:ext>
            </a:extLst>
          </p:cNvPr>
          <p:cNvSpPr/>
          <p:nvPr/>
        </p:nvSpPr>
        <p:spPr>
          <a:xfrm>
            <a:off x="767410" y="4077072"/>
            <a:ext cx="8784000" cy="463894"/>
          </a:xfrm>
          <a:prstGeom prst="rect">
            <a:avLst/>
          </a:prstGeom>
          <a:solidFill>
            <a:srgbClr val="113458"/>
          </a:solidFill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         Progress to date</a:t>
            </a: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E137BA1E-2DDB-B0D6-D29D-BD4790B27E92}"/>
              </a:ext>
            </a:extLst>
          </p:cNvPr>
          <p:cNvGrpSpPr/>
          <p:nvPr/>
        </p:nvGrpSpPr>
        <p:grpSpPr>
          <a:xfrm>
            <a:off x="802095" y="1680895"/>
            <a:ext cx="360040" cy="359704"/>
            <a:chOff x="905454" y="2855717"/>
            <a:chExt cx="362309" cy="361971"/>
          </a:xfrm>
          <a:solidFill>
            <a:schemeClr val="bg1"/>
          </a:solidFill>
        </p:grpSpPr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C1D39A67-0911-58F3-ADFC-337E15DAE17A}"/>
                </a:ext>
              </a:extLst>
            </p:cNvPr>
            <p:cNvSpPr/>
            <p:nvPr/>
          </p:nvSpPr>
          <p:spPr>
            <a:xfrm>
              <a:off x="1012165" y="2998719"/>
              <a:ext cx="90098" cy="134063"/>
            </a:xfrm>
            <a:custGeom>
              <a:avLst/>
              <a:gdLst>
                <a:gd name="connsiteX0" fmla="*/ 0 w 90098"/>
                <a:gd name="connsiteY0" fmla="*/ 134064 h 134063"/>
                <a:gd name="connsiteX1" fmla="*/ 90098 w 90098"/>
                <a:gd name="connsiteY1" fmla="*/ 134064 h 134063"/>
                <a:gd name="connsiteX2" fmla="*/ 90098 w 90098"/>
                <a:gd name="connsiteY2" fmla="*/ 0 h 134063"/>
                <a:gd name="connsiteX3" fmla="*/ 0 w 90098"/>
                <a:gd name="connsiteY3" fmla="*/ 0 h 134063"/>
                <a:gd name="connsiteX4" fmla="*/ 0 w 90098"/>
                <a:gd name="connsiteY4" fmla="*/ 134064 h 134063"/>
                <a:gd name="connsiteX5" fmla="*/ 15975 w 90098"/>
                <a:gd name="connsiteY5" fmla="*/ 16598 h 134063"/>
                <a:gd name="connsiteX6" fmla="*/ 74123 w 90098"/>
                <a:gd name="connsiteY6" fmla="*/ 16598 h 134063"/>
                <a:gd name="connsiteX7" fmla="*/ 80513 w 90098"/>
                <a:gd name="connsiteY7" fmla="*/ 22982 h 134063"/>
                <a:gd name="connsiteX8" fmla="*/ 74123 w 90098"/>
                <a:gd name="connsiteY8" fmla="*/ 29366 h 134063"/>
                <a:gd name="connsiteX9" fmla="*/ 15336 w 90098"/>
                <a:gd name="connsiteY9" fmla="*/ 29366 h 134063"/>
                <a:gd name="connsiteX10" fmla="*/ 8946 w 90098"/>
                <a:gd name="connsiteY10" fmla="*/ 22982 h 134063"/>
                <a:gd name="connsiteX11" fmla="*/ 15975 w 90098"/>
                <a:gd name="connsiteY11" fmla="*/ 16598 h 134063"/>
                <a:gd name="connsiteX12" fmla="*/ 15975 w 90098"/>
                <a:gd name="connsiteY12" fmla="*/ 16598 h 134063"/>
                <a:gd name="connsiteX13" fmla="*/ 15975 w 90098"/>
                <a:gd name="connsiteY13" fmla="*/ 45965 h 134063"/>
                <a:gd name="connsiteX14" fmla="*/ 74123 w 90098"/>
                <a:gd name="connsiteY14" fmla="*/ 45965 h 134063"/>
                <a:gd name="connsiteX15" fmla="*/ 80513 w 90098"/>
                <a:gd name="connsiteY15" fmla="*/ 52349 h 134063"/>
                <a:gd name="connsiteX16" fmla="*/ 74123 w 90098"/>
                <a:gd name="connsiteY16" fmla="*/ 58733 h 134063"/>
                <a:gd name="connsiteX17" fmla="*/ 15336 w 90098"/>
                <a:gd name="connsiteY17" fmla="*/ 58733 h 134063"/>
                <a:gd name="connsiteX18" fmla="*/ 8946 w 90098"/>
                <a:gd name="connsiteY18" fmla="*/ 52349 h 134063"/>
                <a:gd name="connsiteX19" fmla="*/ 15975 w 90098"/>
                <a:gd name="connsiteY19" fmla="*/ 45965 h 134063"/>
                <a:gd name="connsiteX20" fmla="*/ 15975 w 90098"/>
                <a:gd name="connsiteY20" fmla="*/ 45965 h 134063"/>
                <a:gd name="connsiteX21" fmla="*/ 15975 w 90098"/>
                <a:gd name="connsiteY21" fmla="*/ 75331 h 134063"/>
                <a:gd name="connsiteX22" fmla="*/ 74123 w 90098"/>
                <a:gd name="connsiteY22" fmla="*/ 75331 h 134063"/>
                <a:gd name="connsiteX23" fmla="*/ 80513 w 90098"/>
                <a:gd name="connsiteY23" fmla="*/ 81715 h 134063"/>
                <a:gd name="connsiteX24" fmla="*/ 74123 w 90098"/>
                <a:gd name="connsiteY24" fmla="*/ 88099 h 134063"/>
                <a:gd name="connsiteX25" fmla="*/ 15336 w 90098"/>
                <a:gd name="connsiteY25" fmla="*/ 88099 h 134063"/>
                <a:gd name="connsiteX26" fmla="*/ 8946 w 90098"/>
                <a:gd name="connsiteY26" fmla="*/ 81715 h 134063"/>
                <a:gd name="connsiteX27" fmla="*/ 15975 w 90098"/>
                <a:gd name="connsiteY27" fmla="*/ 75331 h 134063"/>
                <a:gd name="connsiteX28" fmla="*/ 15975 w 90098"/>
                <a:gd name="connsiteY28" fmla="*/ 75331 h 134063"/>
                <a:gd name="connsiteX29" fmla="*/ 15975 w 90098"/>
                <a:gd name="connsiteY29" fmla="*/ 104697 h 134063"/>
                <a:gd name="connsiteX30" fmla="*/ 74123 w 90098"/>
                <a:gd name="connsiteY30" fmla="*/ 104697 h 134063"/>
                <a:gd name="connsiteX31" fmla="*/ 80513 w 90098"/>
                <a:gd name="connsiteY31" fmla="*/ 111081 h 134063"/>
                <a:gd name="connsiteX32" fmla="*/ 74123 w 90098"/>
                <a:gd name="connsiteY32" fmla="*/ 117465 h 134063"/>
                <a:gd name="connsiteX33" fmla="*/ 15336 w 90098"/>
                <a:gd name="connsiteY33" fmla="*/ 117465 h 134063"/>
                <a:gd name="connsiteX34" fmla="*/ 8946 w 90098"/>
                <a:gd name="connsiteY34" fmla="*/ 111081 h 134063"/>
                <a:gd name="connsiteX35" fmla="*/ 15975 w 90098"/>
                <a:gd name="connsiteY35" fmla="*/ 104697 h 134063"/>
                <a:gd name="connsiteX36" fmla="*/ 15975 w 90098"/>
                <a:gd name="connsiteY36" fmla="*/ 104697 h 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098" h="134063">
                  <a:moveTo>
                    <a:pt x="0" y="134064"/>
                  </a:moveTo>
                  <a:lnTo>
                    <a:pt x="90098" y="134064"/>
                  </a:lnTo>
                  <a:lnTo>
                    <a:pt x="90098" y="0"/>
                  </a:lnTo>
                  <a:lnTo>
                    <a:pt x="0" y="0"/>
                  </a:lnTo>
                  <a:lnTo>
                    <a:pt x="0" y="134064"/>
                  </a:lnTo>
                  <a:close/>
                  <a:moveTo>
                    <a:pt x="15975" y="16598"/>
                  </a:moveTo>
                  <a:lnTo>
                    <a:pt x="74123" y="16598"/>
                  </a:lnTo>
                  <a:cubicBezTo>
                    <a:pt x="77957" y="16598"/>
                    <a:pt x="80513" y="19152"/>
                    <a:pt x="80513" y="22982"/>
                  </a:cubicBezTo>
                  <a:cubicBezTo>
                    <a:pt x="80513" y="26813"/>
                    <a:pt x="77957" y="29366"/>
                    <a:pt x="74123" y="29366"/>
                  </a:cubicBezTo>
                  <a:lnTo>
                    <a:pt x="15336" y="29366"/>
                  </a:lnTo>
                  <a:cubicBezTo>
                    <a:pt x="11502" y="29366"/>
                    <a:pt x="8946" y="26813"/>
                    <a:pt x="8946" y="22982"/>
                  </a:cubicBezTo>
                  <a:cubicBezTo>
                    <a:pt x="8946" y="19152"/>
                    <a:pt x="12141" y="16598"/>
                    <a:pt x="15975" y="16598"/>
                  </a:cubicBezTo>
                  <a:lnTo>
                    <a:pt x="15975" y="16598"/>
                  </a:lnTo>
                  <a:close/>
                  <a:moveTo>
                    <a:pt x="15975" y="45965"/>
                  </a:moveTo>
                  <a:lnTo>
                    <a:pt x="74123" y="45965"/>
                  </a:lnTo>
                  <a:cubicBezTo>
                    <a:pt x="77957" y="45965"/>
                    <a:pt x="80513" y="48518"/>
                    <a:pt x="80513" y="52349"/>
                  </a:cubicBezTo>
                  <a:cubicBezTo>
                    <a:pt x="80513" y="56179"/>
                    <a:pt x="77957" y="58733"/>
                    <a:pt x="74123" y="58733"/>
                  </a:cubicBezTo>
                  <a:lnTo>
                    <a:pt x="15336" y="58733"/>
                  </a:lnTo>
                  <a:cubicBezTo>
                    <a:pt x="11502" y="58733"/>
                    <a:pt x="8946" y="56179"/>
                    <a:pt x="8946" y="52349"/>
                  </a:cubicBezTo>
                  <a:cubicBezTo>
                    <a:pt x="8946" y="48518"/>
                    <a:pt x="12141" y="45965"/>
                    <a:pt x="15975" y="45965"/>
                  </a:cubicBezTo>
                  <a:lnTo>
                    <a:pt x="15975" y="45965"/>
                  </a:lnTo>
                  <a:close/>
                  <a:moveTo>
                    <a:pt x="15975" y="75331"/>
                  </a:moveTo>
                  <a:lnTo>
                    <a:pt x="74123" y="75331"/>
                  </a:lnTo>
                  <a:cubicBezTo>
                    <a:pt x="77957" y="75331"/>
                    <a:pt x="80513" y="77884"/>
                    <a:pt x="80513" y="81715"/>
                  </a:cubicBezTo>
                  <a:cubicBezTo>
                    <a:pt x="80513" y="85545"/>
                    <a:pt x="77957" y="88099"/>
                    <a:pt x="74123" y="88099"/>
                  </a:cubicBezTo>
                  <a:lnTo>
                    <a:pt x="15336" y="88099"/>
                  </a:lnTo>
                  <a:cubicBezTo>
                    <a:pt x="11502" y="88099"/>
                    <a:pt x="8946" y="85545"/>
                    <a:pt x="8946" y="81715"/>
                  </a:cubicBezTo>
                  <a:cubicBezTo>
                    <a:pt x="8946" y="77884"/>
                    <a:pt x="12141" y="75331"/>
                    <a:pt x="15975" y="75331"/>
                  </a:cubicBezTo>
                  <a:lnTo>
                    <a:pt x="15975" y="75331"/>
                  </a:lnTo>
                  <a:close/>
                  <a:moveTo>
                    <a:pt x="15975" y="104697"/>
                  </a:moveTo>
                  <a:lnTo>
                    <a:pt x="74123" y="104697"/>
                  </a:lnTo>
                  <a:cubicBezTo>
                    <a:pt x="77957" y="104697"/>
                    <a:pt x="80513" y="107251"/>
                    <a:pt x="80513" y="111081"/>
                  </a:cubicBezTo>
                  <a:cubicBezTo>
                    <a:pt x="80513" y="114912"/>
                    <a:pt x="77957" y="117465"/>
                    <a:pt x="74123" y="117465"/>
                  </a:cubicBezTo>
                  <a:lnTo>
                    <a:pt x="15336" y="117465"/>
                  </a:lnTo>
                  <a:cubicBezTo>
                    <a:pt x="11502" y="117465"/>
                    <a:pt x="8946" y="114912"/>
                    <a:pt x="8946" y="111081"/>
                  </a:cubicBezTo>
                  <a:cubicBezTo>
                    <a:pt x="8946" y="107251"/>
                    <a:pt x="12141" y="104697"/>
                    <a:pt x="15975" y="104697"/>
                  </a:cubicBezTo>
                  <a:lnTo>
                    <a:pt x="15975" y="10469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732BB40A-49C0-F11B-6147-A07A56CD3E5A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8951 w 362309"/>
                <a:gd name="connsiteY6" fmla="*/ 283449 h 361971"/>
                <a:gd name="connsiteX7" fmla="*/ 202561 w 362309"/>
                <a:gd name="connsiteY7" fmla="*/ 289833 h 361971"/>
                <a:gd name="connsiteX8" fmla="*/ 100322 w 362309"/>
                <a:gd name="connsiteY8" fmla="*/ 289833 h 361971"/>
                <a:gd name="connsiteX9" fmla="*/ 93932 w 362309"/>
                <a:gd name="connsiteY9" fmla="*/ 283449 h 361971"/>
                <a:gd name="connsiteX10" fmla="*/ 93932 w 362309"/>
                <a:gd name="connsiteY10" fmla="*/ 136617 h 361971"/>
                <a:gd name="connsiteX11" fmla="*/ 100322 w 362309"/>
                <a:gd name="connsiteY11" fmla="*/ 130233 h 361971"/>
                <a:gd name="connsiteX12" fmla="*/ 203200 w 362309"/>
                <a:gd name="connsiteY12" fmla="*/ 130233 h 361971"/>
                <a:gd name="connsiteX13" fmla="*/ 209590 w 362309"/>
                <a:gd name="connsiteY13" fmla="*/ 136617 h 361971"/>
                <a:gd name="connsiteX14" fmla="*/ 208951 w 362309"/>
                <a:gd name="connsiteY14" fmla="*/ 283449 h 361971"/>
                <a:gd name="connsiteX15" fmla="*/ 238345 w 362309"/>
                <a:gd name="connsiteY15" fmla="*/ 254082 h 361971"/>
                <a:gd name="connsiteX16" fmla="*/ 231955 w 362309"/>
                <a:gd name="connsiteY16" fmla="*/ 260466 h 361971"/>
                <a:gd name="connsiteX17" fmla="*/ 225565 w 362309"/>
                <a:gd name="connsiteY17" fmla="*/ 254082 h 361971"/>
                <a:gd name="connsiteX18" fmla="*/ 225565 w 362309"/>
                <a:gd name="connsiteY18" fmla="*/ 113635 h 361971"/>
                <a:gd name="connsiteX19" fmla="*/ 129716 w 362309"/>
                <a:gd name="connsiteY19" fmla="*/ 113635 h 361971"/>
                <a:gd name="connsiteX20" fmla="*/ 123326 w 362309"/>
                <a:gd name="connsiteY20" fmla="*/ 107251 h 361971"/>
                <a:gd name="connsiteX21" fmla="*/ 129716 w 362309"/>
                <a:gd name="connsiteY21" fmla="*/ 100867 h 361971"/>
                <a:gd name="connsiteX22" fmla="*/ 232594 w 362309"/>
                <a:gd name="connsiteY22" fmla="*/ 100867 h 361971"/>
                <a:gd name="connsiteX23" fmla="*/ 238984 w 362309"/>
                <a:gd name="connsiteY23" fmla="*/ 107251 h 361971"/>
                <a:gd name="connsiteX24" fmla="*/ 238345 w 362309"/>
                <a:gd name="connsiteY24" fmla="*/ 254082 h 361971"/>
                <a:gd name="connsiteX25" fmla="*/ 267738 w 362309"/>
                <a:gd name="connsiteY25" fmla="*/ 224716 h 361971"/>
                <a:gd name="connsiteX26" fmla="*/ 261348 w 362309"/>
                <a:gd name="connsiteY26" fmla="*/ 231100 h 361971"/>
                <a:gd name="connsiteX27" fmla="*/ 254959 w 362309"/>
                <a:gd name="connsiteY27" fmla="*/ 224716 h 361971"/>
                <a:gd name="connsiteX28" fmla="*/ 254959 w 362309"/>
                <a:gd name="connsiteY28" fmla="*/ 84268 h 361971"/>
                <a:gd name="connsiteX29" fmla="*/ 159110 w 362309"/>
                <a:gd name="connsiteY29" fmla="*/ 84268 h 361971"/>
                <a:gd name="connsiteX30" fmla="*/ 152720 w 362309"/>
                <a:gd name="connsiteY30" fmla="*/ 77884 h 361971"/>
                <a:gd name="connsiteX31" fmla="*/ 159110 w 362309"/>
                <a:gd name="connsiteY31" fmla="*/ 71500 h 361971"/>
                <a:gd name="connsiteX32" fmla="*/ 261987 w 362309"/>
                <a:gd name="connsiteY32" fmla="*/ 71500 h 361971"/>
                <a:gd name="connsiteX33" fmla="*/ 268377 w 362309"/>
                <a:gd name="connsiteY33" fmla="*/ 77884 h 361971"/>
                <a:gd name="connsiteX34" fmla="*/ 267738 w 362309"/>
                <a:gd name="connsiteY34" fmla="*/ 224716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8951" y="283449"/>
                  </a:moveTo>
                  <a:cubicBezTo>
                    <a:pt x="208951" y="287279"/>
                    <a:pt x="206395" y="289833"/>
                    <a:pt x="202561" y="289833"/>
                  </a:cubicBezTo>
                  <a:lnTo>
                    <a:pt x="100322" y="289833"/>
                  </a:lnTo>
                  <a:cubicBezTo>
                    <a:pt x="96488" y="289833"/>
                    <a:pt x="93932" y="287279"/>
                    <a:pt x="93932" y="283449"/>
                  </a:cubicBezTo>
                  <a:lnTo>
                    <a:pt x="93932" y="136617"/>
                  </a:lnTo>
                  <a:cubicBezTo>
                    <a:pt x="93932" y="132787"/>
                    <a:pt x="96488" y="130233"/>
                    <a:pt x="100322" y="130233"/>
                  </a:cubicBezTo>
                  <a:lnTo>
                    <a:pt x="203200" y="130233"/>
                  </a:lnTo>
                  <a:cubicBezTo>
                    <a:pt x="207034" y="130233"/>
                    <a:pt x="209590" y="132787"/>
                    <a:pt x="209590" y="136617"/>
                  </a:cubicBezTo>
                  <a:lnTo>
                    <a:pt x="208951" y="283449"/>
                  </a:lnTo>
                  <a:close/>
                  <a:moveTo>
                    <a:pt x="238345" y="254082"/>
                  </a:moveTo>
                  <a:cubicBezTo>
                    <a:pt x="238345" y="257913"/>
                    <a:pt x="235789" y="260466"/>
                    <a:pt x="231955" y="260466"/>
                  </a:cubicBezTo>
                  <a:cubicBezTo>
                    <a:pt x="228121" y="260466"/>
                    <a:pt x="225565" y="257913"/>
                    <a:pt x="225565" y="254082"/>
                  </a:cubicBezTo>
                  <a:lnTo>
                    <a:pt x="225565" y="113635"/>
                  </a:lnTo>
                  <a:lnTo>
                    <a:pt x="129716" y="113635"/>
                  </a:lnTo>
                  <a:cubicBezTo>
                    <a:pt x="125882" y="113635"/>
                    <a:pt x="123326" y="111081"/>
                    <a:pt x="123326" y="107251"/>
                  </a:cubicBezTo>
                  <a:cubicBezTo>
                    <a:pt x="123326" y="103420"/>
                    <a:pt x="125882" y="100867"/>
                    <a:pt x="129716" y="100867"/>
                  </a:cubicBezTo>
                  <a:lnTo>
                    <a:pt x="232594" y="100867"/>
                  </a:lnTo>
                  <a:cubicBezTo>
                    <a:pt x="236428" y="100867"/>
                    <a:pt x="238984" y="103420"/>
                    <a:pt x="238984" y="107251"/>
                  </a:cubicBezTo>
                  <a:lnTo>
                    <a:pt x="238345" y="254082"/>
                  </a:lnTo>
                  <a:close/>
                  <a:moveTo>
                    <a:pt x="267738" y="224716"/>
                  </a:moveTo>
                  <a:cubicBezTo>
                    <a:pt x="267738" y="228546"/>
                    <a:pt x="265182" y="231100"/>
                    <a:pt x="261348" y="231100"/>
                  </a:cubicBezTo>
                  <a:cubicBezTo>
                    <a:pt x="257514" y="231100"/>
                    <a:pt x="254959" y="228546"/>
                    <a:pt x="254959" y="224716"/>
                  </a:cubicBezTo>
                  <a:lnTo>
                    <a:pt x="254959" y="84268"/>
                  </a:lnTo>
                  <a:lnTo>
                    <a:pt x="159110" y="84268"/>
                  </a:lnTo>
                  <a:cubicBezTo>
                    <a:pt x="155275" y="84268"/>
                    <a:pt x="152720" y="81715"/>
                    <a:pt x="152720" y="77884"/>
                  </a:cubicBezTo>
                  <a:cubicBezTo>
                    <a:pt x="152720" y="74054"/>
                    <a:pt x="155275" y="71500"/>
                    <a:pt x="159110" y="71500"/>
                  </a:cubicBezTo>
                  <a:lnTo>
                    <a:pt x="261987" y="71500"/>
                  </a:lnTo>
                  <a:cubicBezTo>
                    <a:pt x="265821" y="71500"/>
                    <a:pt x="268377" y="74054"/>
                    <a:pt x="268377" y="77884"/>
                  </a:cubicBezTo>
                  <a:lnTo>
                    <a:pt x="267738" y="2247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DD8742C8-3C23-53F6-AAC7-E573FF4FCB85}"/>
              </a:ext>
            </a:extLst>
          </p:cNvPr>
          <p:cNvGrpSpPr>
            <a:grpSpLocks noChangeAspect="1"/>
          </p:cNvGrpSpPr>
          <p:nvPr/>
        </p:nvGrpSpPr>
        <p:grpSpPr>
          <a:xfrm>
            <a:off x="816515" y="4126846"/>
            <a:ext cx="362313" cy="361971"/>
            <a:chOff x="1952125" y="3824168"/>
            <a:chExt cx="362313" cy="361971"/>
          </a:xfrm>
          <a:solidFill>
            <a:schemeClr val="bg1"/>
          </a:solidFill>
        </p:grpSpPr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040BDD98-A713-9791-C9A9-72044E32E994}"/>
                </a:ext>
              </a:extLst>
            </p:cNvPr>
            <p:cNvSpPr/>
            <p:nvPr/>
          </p:nvSpPr>
          <p:spPr>
            <a:xfrm>
              <a:off x="212145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5DE861CF-F70C-ADFE-E2DA-53A1AAF5E46D}"/>
                </a:ext>
              </a:extLst>
            </p:cNvPr>
            <p:cNvSpPr/>
            <p:nvPr/>
          </p:nvSpPr>
          <p:spPr>
            <a:xfrm>
              <a:off x="2139350" y="4099317"/>
              <a:ext cx="74123" cy="9575"/>
            </a:xfrm>
            <a:custGeom>
              <a:avLst/>
              <a:gdLst>
                <a:gd name="connsiteX0" fmla="*/ 69011 w 74123"/>
                <a:gd name="connsiteY0" fmla="*/ 0 h 9575"/>
                <a:gd name="connsiteX1" fmla="*/ 3195 w 74123"/>
                <a:gd name="connsiteY1" fmla="*/ 0 h 9575"/>
                <a:gd name="connsiteX2" fmla="*/ 0 w 74123"/>
                <a:gd name="connsiteY2" fmla="*/ 9576 h 9575"/>
                <a:gd name="connsiteX3" fmla="*/ 69650 w 74123"/>
                <a:gd name="connsiteY3" fmla="*/ 9576 h 9575"/>
                <a:gd name="connsiteX4" fmla="*/ 74123 w 74123"/>
                <a:gd name="connsiteY4" fmla="*/ 5107 h 9575"/>
                <a:gd name="connsiteX5" fmla="*/ 69011 w 74123"/>
                <a:gd name="connsiteY5" fmla="*/ 0 h 9575"/>
                <a:gd name="connsiteX6" fmla="*/ 69011 w 74123"/>
                <a:gd name="connsiteY6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23" h="9575">
                  <a:moveTo>
                    <a:pt x="69011" y="0"/>
                  </a:moveTo>
                  <a:lnTo>
                    <a:pt x="3195" y="0"/>
                  </a:lnTo>
                  <a:lnTo>
                    <a:pt x="0" y="9576"/>
                  </a:lnTo>
                  <a:lnTo>
                    <a:pt x="69650" y="9576"/>
                  </a:lnTo>
                  <a:cubicBezTo>
                    <a:pt x="72206" y="9576"/>
                    <a:pt x="74123" y="7661"/>
                    <a:pt x="74123" y="5107"/>
                  </a:cubicBezTo>
                  <a:cubicBezTo>
                    <a:pt x="73484" y="2554"/>
                    <a:pt x="71567" y="0"/>
                    <a:pt x="69011" y="0"/>
                  </a:cubicBezTo>
                  <a:lnTo>
                    <a:pt x="69011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32D9C1C0-5A06-01F1-80FB-B46E9C04E626}"/>
                </a:ext>
              </a:extLst>
            </p:cNvPr>
            <p:cNvSpPr/>
            <p:nvPr/>
          </p:nvSpPr>
          <p:spPr>
            <a:xfrm>
              <a:off x="2054833" y="4099317"/>
              <a:ext cx="5281" cy="8937"/>
            </a:xfrm>
            <a:custGeom>
              <a:avLst/>
              <a:gdLst>
                <a:gd name="connsiteX0" fmla="*/ 2087 w 5281"/>
                <a:gd name="connsiteY0" fmla="*/ 8938 h 8937"/>
                <a:gd name="connsiteX1" fmla="*/ 5282 w 5281"/>
                <a:gd name="connsiteY1" fmla="*/ 0 h 8937"/>
                <a:gd name="connsiteX2" fmla="*/ 4643 w 5281"/>
                <a:gd name="connsiteY2" fmla="*/ 0 h 8937"/>
                <a:gd name="connsiteX3" fmla="*/ 170 w 5281"/>
                <a:gd name="connsiteY3" fmla="*/ 4469 h 8937"/>
                <a:gd name="connsiteX4" fmla="*/ 2087 w 5281"/>
                <a:gd name="connsiteY4" fmla="*/ 8938 h 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" h="8937">
                  <a:moveTo>
                    <a:pt x="2087" y="8938"/>
                  </a:moveTo>
                  <a:lnTo>
                    <a:pt x="5282" y="0"/>
                  </a:lnTo>
                  <a:lnTo>
                    <a:pt x="4643" y="0"/>
                  </a:lnTo>
                  <a:cubicBezTo>
                    <a:pt x="2087" y="0"/>
                    <a:pt x="170" y="1915"/>
                    <a:pt x="170" y="4469"/>
                  </a:cubicBezTo>
                  <a:cubicBezTo>
                    <a:pt x="-469" y="6384"/>
                    <a:pt x="809" y="8299"/>
                    <a:pt x="2087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8A33F029-DAE1-A436-91BE-82D32EB8E493}"/>
                </a:ext>
              </a:extLst>
            </p:cNvPr>
            <p:cNvSpPr/>
            <p:nvPr/>
          </p:nvSpPr>
          <p:spPr>
            <a:xfrm>
              <a:off x="2104845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7F15FE93-C12F-3A0D-469A-A3F78258A3BF}"/>
                </a:ext>
              </a:extLst>
            </p:cNvPr>
            <p:cNvSpPr/>
            <p:nvPr/>
          </p:nvSpPr>
          <p:spPr>
            <a:xfrm>
              <a:off x="2087592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17DA029A-7F07-741D-9430-0F0D97B70BA8}"/>
                </a:ext>
              </a:extLst>
            </p:cNvPr>
            <p:cNvSpPr/>
            <p:nvPr/>
          </p:nvSpPr>
          <p:spPr>
            <a:xfrm>
              <a:off x="207033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BDCBC804-E548-276A-83D1-86FC9C2F910B}"/>
                </a:ext>
              </a:extLst>
            </p:cNvPr>
            <p:cNvSpPr/>
            <p:nvPr/>
          </p:nvSpPr>
          <p:spPr>
            <a:xfrm>
              <a:off x="2053086" y="3900137"/>
              <a:ext cx="159109" cy="159599"/>
            </a:xfrm>
            <a:custGeom>
              <a:avLst/>
              <a:gdLst>
                <a:gd name="connsiteX0" fmla="*/ 144413 w 159109"/>
                <a:gd name="connsiteY0" fmla="*/ 67032 h 159599"/>
                <a:gd name="connsiteX1" fmla="*/ 135467 w 159109"/>
                <a:gd name="connsiteY1" fmla="*/ 44688 h 159599"/>
                <a:gd name="connsiteX2" fmla="*/ 136106 w 159109"/>
                <a:gd name="connsiteY2" fmla="*/ 37027 h 159599"/>
                <a:gd name="connsiteX3" fmla="*/ 143135 w 159109"/>
                <a:gd name="connsiteY3" fmla="*/ 30005 h 159599"/>
                <a:gd name="connsiteX4" fmla="*/ 131633 w 159109"/>
                <a:gd name="connsiteY4" fmla="*/ 18514 h 159599"/>
                <a:gd name="connsiteX5" fmla="*/ 125243 w 159109"/>
                <a:gd name="connsiteY5" fmla="*/ 24898 h 159599"/>
                <a:gd name="connsiteX6" fmla="*/ 116936 w 159109"/>
                <a:gd name="connsiteY6" fmla="*/ 25536 h 159599"/>
                <a:gd name="connsiteX7" fmla="*/ 94571 w 159109"/>
                <a:gd name="connsiteY7" fmla="*/ 15960 h 159599"/>
                <a:gd name="connsiteX8" fmla="*/ 89459 w 159109"/>
                <a:gd name="connsiteY8" fmla="*/ 9576 h 159599"/>
                <a:gd name="connsiteX9" fmla="*/ 89459 w 159109"/>
                <a:gd name="connsiteY9" fmla="*/ 0 h 159599"/>
                <a:gd name="connsiteX10" fmla="*/ 72845 w 159109"/>
                <a:gd name="connsiteY10" fmla="*/ 0 h 159599"/>
                <a:gd name="connsiteX11" fmla="*/ 72845 w 159109"/>
                <a:gd name="connsiteY11" fmla="*/ 10215 h 159599"/>
                <a:gd name="connsiteX12" fmla="*/ 67733 w 159109"/>
                <a:gd name="connsiteY12" fmla="*/ 16599 h 159599"/>
                <a:gd name="connsiteX13" fmla="*/ 45369 w 159109"/>
                <a:gd name="connsiteY13" fmla="*/ 25536 h 159599"/>
                <a:gd name="connsiteX14" fmla="*/ 37701 w 159109"/>
                <a:gd name="connsiteY14" fmla="*/ 24898 h 159599"/>
                <a:gd name="connsiteX15" fmla="*/ 30672 w 159109"/>
                <a:gd name="connsiteY15" fmla="*/ 17875 h 159599"/>
                <a:gd name="connsiteX16" fmla="*/ 18531 w 159109"/>
                <a:gd name="connsiteY16" fmla="*/ 29367 h 159599"/>
                <a:gd name="connsiteX17" fmla="*/ 24921 w 159109"/>
                <a:gd name="connsiteY17" fmla="*/ 35751 h 159599"/>
                <a:gd name="connsiteX18" fmla="*/ 25560 w 159109"/>
                <a:gd name="connsiteY18" fmla="*/ 44050 h 159599"/>
                <a:gd name="connsiteX19" fmla="*/ 15975 w 159109"/>
                <a:gd name="connsiteY19" fmla="*/ 65755 h 159599"/>
                <a:gd name="connsiteX20" fmla="*/ 9585 w 159109"/>
                <a:gd name="connsiteY20" fmla="*/ 70862 h 159599"/>
                <a:gd name="connsiteX21" fmla="*/ 0 w 159109"/>
                <a:gd name="connsiteY21" fmla="*/ 70862 h 159599"/>
                <a:gd name="connsiteX22" fmla="*/ 0 w 159109"/>
                <a:gd name="connsiteY22" fmla="*/ 87461 h 159599"/>
                <a:gd name="connsiteX23" fmla="*/ 9585 w 159109"/>
                <a:gd name="connsiteY23" fmla="*/ 87461 h 159599"/>
                <a:gd name="connsiteX24" fmla="*/ 15975 w 159109"/>
                <a:gd name="connsiteY24" fmla="*/ 92568 h 159599"/>
                <a:gd name="connsiteX25" fmla="*/ 24921 w 159109"/>
                <a:gd name="connsiteY25" fmla="*/ 114912 h 159599"/>
                <a:gd name="connsiteX26" fmla="*/ 24282 w 159109"/>
                <a:gd name="connsiteY26" fmla="*/ 122573 h 159599"/>
                <a:gd name="connsiteX27" fmla="*/ 17253 w 159109"/>
                <a:gd name="connsiteY27" fmla="*/ 129595 h 159599"/>
                <a:gd name="connsiteX28" fmla="*/ 28755 w 159109"/>
                <a:gd name="connsiteY28" fmla="*/ 141086 h 159599"/>
                <a:gd name="connsiteX29" fmla="*/ 35145 w 159109"/>
                <a:gd name="connsiteY29" fmla="*/ 134702 h 159599"/>
                <a:gd name="connsiteX30" fmla="*/ 43452 w 159109"/>
                <a:gd name="connsiteY30" fmla="*/ 134064 h 159599"/>
                <a:gd name="connsiteX31" fmla="*/ 65177 w 159109"/>
                <a:gd name="connsiteY31" fmla="*/ 143640 h 159599"/>
                <a:gd name="connsiteX32" fmla="*/ 70289 w 159109"/>
                <a:gd name="connsiteY32" fmla="*/ 150024 h 159599"/>
                <a:gd name="connsiteX33" fmla="*/ 70289 w 159109"/>
                <a:gd name="connsiteY33" fmla="*/ 159600 h 159599"/>
                <a:gd name="connsiteX34" fmla="*/ 86903 w 159109"/>
                <a:gd name="connsiteY34" fmla="*/ 159600 h 159599"/>
                <a:gd name="connsiteX35" fmla="*/ 86903 w 159109"/>
                <a:gd name="connsiteY35" fmla="*/ 150024 h 159599"/>
                <a:gd name="connsiteX36" fmla="*/ 92015 w 159109"/>
                <a:gd name="connsiteY36" fmla="*/ 143640 h 159599"/>
                <a:gd name="connsiteX37" fmla="*/ 114380 w 159109"/>
                <a:gd name="connsiteY37" fmla="*/ 134702 h 159599"/>
                <a:gd name="connsiteX38" fmla="*/ 122048 w 159109"/>
                <a:gd name="connsiteY38" fmla="*/ 135341 h 159599"/>
                <a:gd name="connsiteX39" fmla="*/ 129077 w 159109"/>
                <a:gd name="connsiteY39" fmla="*/ 142363 h 159599"/>
                <a:gd name="connsiteX40" fmla="*/ 140579 w 159109"/>
                <a:gd name="connsiteY40" fmla="*/ 130872 h 159599"/>
                <a:gd name="connsiteX41" fmla="*/ 134189 w 159109"/>
                <a:gd name="connsiteY41" fmla="*/ 124488 h 159599"/>
                <a:gd name="connsiteX42" fmla="*/ 133550 w 159109"/>
                <a:gd name="connsiteY42" fmla="*/ 116189 h 159599"/>
                <a:gd name="connsiteX43" fmla="*/ 143135 w 159109"/>
                <a:gd name="connsiteY43" fmla="*/ 93845 h 159599"/>
                <a:gd name="connsiteX44" fmla="*/ 149525 w 159109"/>
                <a:gd name="connsiteY44" fmla="*/ 88738 h 159599"/>
                <a:gd name="connsiteX45" fmla="*/ 159110 w 159109"/>
                <a:gd name="connsiteY45" fmla="*/ 88738 h 159599"/>
                <a:gd name="connsiteX46" fmla="*/ 159110 w 159109"/>
                <a:gd name="connsiteY46" fmla="*/ 72139 h 159599"/>
                <a:gd name="connsiteX47" fmla="*/ 149525 w 159109"/>
                <a:gd name="connsiteY47" fmla="*/ 72139 h 159599"/>
                <a:gd name="connsiteX48" fmla="*/ 144413 w 159109"/>
                <a:gd name="connsiteY48" fmla="*/ 67032 h 159599"/>
                <a:gd name="connsiteX49" fmla="*/ 80513 w 159109"/>
                <a:gd name="connsiteY49" fmla="*/ 125765 h 159599"/>
                <a:gd name="connsiteX50" fmla="*/ 34506 w 159109"/>
                <a:gd name="connsiteY50" fmla="*/ 80438 h 159599"/>
                <a:gd name="connsiteX51" fmla="*/ 79874 w 159109"/>
                <a:gd name="connsiteY51" fmla="*/ 34474 h 159599"/>
                <a:gd name="connsiteX52" fmla="*/ 125882 w 159109"/>
                <a:gd name="connsiteY52" fmla="*/ 79800 h 159599"/>
                <a:gd name="connsiteX53" fmla="*/ 125882 w 159109"/>
                <a:gd name="connsiteY53" fmla="*/ 79800 h 159599"/>
                <a:gd name="connsiteX54" fmla="*/ 80513 w 159109"/>
                <a:gd name="connsiteY54" fmla="*/ 125765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9109" h="159599">
                  <a:moveTo>
                    <a:pt x="144413" y="67032"/>
                  </a:moveTo>
                  <a:cubicBezTo>
                    <a:pt x="142496" y="59371"/>
                    <a:pt x="139940" y="51710"/>
                    <a:pt x="135467" y="44688"/>
                  </a:cubicBezTo>
                  <a:cubicBezTo>
                    <a:pt x="133550" y="42135"/>
                    <a:pt x="134189" y="38943"/>
                    <a:pt x="136106" y="37027"/>
                  </a:cubicBezTo>
                  <a:lnTo>
                    <a:pt x="143135" y="30005"/>
                  </a:lnTo>
                  <a:lnTo>
                    <a:pt x="131633" y="18514"/>
                  </a:lnTo>
                  <a:lnTo>
                    <a:pt x="125243" y="24898"/>
                  </a:lnTo>
                  <a:cubicBezTo>
                    <a:pt x="123326" y="26813"/>
                    <a:pt x="119492" y="27451"/>
                    <a:pt x="116936" y="25536"/>
                  </a:cubicBezTo>
                  <a:cubicBezTo>
                    <a:pt x="109907" y="21067"/>
                    <a:pt x="102878" y="17875"/>
                    <a:pt x="94571" y="15960"/>
                  </a:cubicBezTo>
                  <a:cubicBezTo>
                    <a:pt x="91376" y="15322"/>
                    <a:pt x="89459" y="12768"/>
                    <a:pt x="89459" y="9576"/>
                  </a:cubicBezTo>
                  <a:lnTo>
                    <a:pt x="89459" y="0"/>
                  </a:lnTo>
                  <a:lnTo>
                    <a:pt x="72845" y="0"/>
                  </a:lnTo>
                  <a:lnTo>
                    <a:pt x="72845" y="10215"/>
                  </a:lnTo>
                  <a:cubicBezTo>
                    <a:pt x="72845" y="13407"/>
                    <a:pt x="70928" y="15960"/>
                    <a:pt x="67733" y="16599"/>
                  </a:cubicBezTo>
                  <a:cubicBezTo>
                    <a:pt x="60066" y="18514"/>
                    <a:pt x="52398" y="21067"/>
                    <a:pt x="45369" y="25536"/>
                  </a:cubicBezTo>
                  <a:cubicBezTo>
                    <a:pt x="42813" y="26813"/>
                    <a:pt x="39618" y="26813"/>
                    <a:pt x="37701" y="24898"/>
                  </a:cubicBezTo>
                  <a:lnTo>
                    <a:pt x="30672" y="17875"/>
                  </a:lnTo>
                  <a:lnTo>
                    <a:pt x="18531" y="29367"/>
                  </a:lnTo>
                  <a:lnTo>
                    <a:pt x="24921" y="35751"/>
                  </a:lnTo>
                  <a:cubicBezTo>
                    <a:pt x="26838" y="37666"/>
                    <a:pt x="27477" y="41496"/>
                    <a:pt x="25560" y="44050"/>
                  </a:cubicBezTo>
                  <a:cubicBezTo>
                    <a:pt x="21087" y="50434"/>
                    <a:pt x="17892" y="58094"/>
                    <a:pt x="15975" y="65755"/>
                  </a:cubicBezTo>
                  <a:cubicBezTo>
                    <a:pt x="15336" y="68947"/>
                    <a:pt x="12780" y="70862"/>
                    <a:pt x="9585" y="70862"/>
                  </a:cubicBezTo>
                  <a:lnTo>
                    <a:pt x="0" y="70862"/>
                  </a:lnTo>
                  <a:lnTo>
                    <a:pt x="0" y="87461"/>
                  </a:lnTo>
                  <a:lnTo>
                    <a:pt x="9585" y="87461"/>
                  </a:lnTo>
                  <a:cubicBezTo>
                    <a:pt x="12780" y="87461"/>
                    <a:pt x="15336" y="89376"/>
                    <a:pt x="15975" y="92568"/>
                  </a:cubicBezTo>
                  <a:cubicBezTo>
                    <a:pt x="17892" y="100229"/>
                    <a:pt x="20448" y="107889"/>
                    <a:pt x="24921" y="114912"/>
                  </a:cubicBezTo>
                  <a:cubicBezTo>
                    <a:pt x="26838" y="117465"/>
                    <a:pt x="26199" y="120657"/>
                    <a:pt x="24282" y="122573"/>
                  </a:cubicBezTo>
                  <a:lnTo>
                    <a:pt x="17253" y="129595"/>
                  </a:lnTo>
                  <a:lnTo>
                    <a:pt x="28755" y="141086"/>
                  </a:lnTo>
                  <a:lnTo>
                    <a:pt x="35145" y="134702"/>
                  </a:lnTo>
                  <a:cubicBezTo>
                    <a:pt x="37062" y="132787"/>
                    <a:pt x="40896" y="132149"/>
                    <a:pt x="43452" y="134064"/>
                  </a:cubicBezTo>
                  <a:cubicBezTo>
                    <a:pt x="49842" y="138533"/>
                    <a:pt x="57509" y="141724"/>
                    <a:pt x="65177" y="143640"/>
                  </a:cubicBezTo>
                  <a:cubicBezTo>
                    <a:pt x="68372" y="144278"/>
                    <a:pt x="70289" y="146832"/>
                    <a:pt x="70289" y="150024"/>
                  </a:cubicBezTo>
                  <a:lnTo>
                    <a:pt x="70289" y="159600"/>
                  </a:lnTo>
                  <a:lnTo>
                    <a:pt x="86903" y="159600"/>
                  </a:lnTo>
                  <a:lnTo>
                    <a:pt x="86903" y="150024"/>
                  </a:lnTo>
                  <a:cubicBezTo>
                    <a:pt x="86903" y="146832"/>
                    <a:pt x="88820" y="144278"/>
                    <a:pt x="92015" y="143640"/>
                  </a:cubicBezTo>
                  <a:cubicBezTo>
                    <a:pt x="99683" y="141724"/>
                    <a:pt x="107351" y="139171"/>
                    <a:pt x="114380" y="134702"/>
                  </a:cubicBezTo>
                  <a:cubicBezTo>
                    <a:pt x="116936" y="132787"/>
                    <a:pt x="120131" y="133425"/>
                    <a:pt x="122048" y="135341"/>
                  </a:cubicBezTo>
                  <a:lnTo>
                    <a:pt x="129077" y="142363"/>
                  </a:lnTo>
                  <a:lnTo>
                    <a:pt x="140579" y="130872"/>
                  </a:lnTo>
                  <a:lnTo>
                    <a:pt x="134189" y="124488"/>
                  </a:lnTo>
                  <a:cubicBezTo>
                    <a:pt x="132272" y="122573"/>
                    <a:pt x="131633" y="118742"/>
                    <a:pt x="133550" y="116189"/>
                  </a:cubicBezTo>
                  <a:cubicBezTo>
                    <a:pt x="138023" y="109805"/>
                    <a:pt x="141218" y="102144"/>
                    <a:pt x="143135" y="93845"/>
                  </a:cubicBezTo>
                  <a:cubicBezTo>
                    <a:pt x="143774" y="90653"/>
                    <a:pt x="146330" y="88738"/>
                    <a:pt x="149525" y="88738"/>
                  </a:cubicBezTo>
                  <a:lnTo>
                    <a:pt x="159110" y="88738"/>
                  </a:lnTo>
                  <a:lnTo>
                    <a:pt x="159110" y="72139"/>
                  </a:lnTo>
                  <a:lnTo>
                    <a:pt x="149525" y="72139"/>
                  </a:lnTo>
                  <a:cubicBezTo>
                    <a:pt x="147608" y="72778"/>
                    <a:pt x="145052" y="70224"/>
                    <a:pt x="144413" y="67032"/>
                  </a:cubicBezTo>
                  <a:close/>
                  <a:moveTo>
                    <a:pt x="80513" y="125765"/>
                  </a:moveTo>
                  <a:cubicBezTo>
                    <a:pt x="55593" y="125765"/>
                    <a:pt x="34506" y="105336"/>
                    <a:pt x="34506" y="80438"/>
                  </a:cubicBezTo>
                  <a:cubicBezTo>
                    <a:pt x="34506" y="55541"/>
                    <a:pt x="54954" y="34474"/>
                    <a:pt x="79874" y="34474"/>
                  </a:cubicBezTo>
                  <a:cubicBezTo>
                    <a:pt x="104795" y="34474"/>
                    <a:pt x="125882" y="54902"/>
                    <a:pt x="125882" y="79800"/>
                  </a:cubicBezTo>
                  <a:cubicBezTo>
                    <a:pt x="125882" y="79800"/>
                    <a:pt x="125882" y="79800"/>
                    <a:pt x="125882" y="79800"/>
                  </a:cubicBezTo>
                  <a:cubicBezTo>
                    <a:pt x="126521" y="105336"/>
                    <a:pt x="106073" y="125765"/>
                    <a:pt x="80513" y="1257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64E74242-6395-464C-8179-9036245FBCB6}"/>
                </a:ext>
              </a:extLst>
            </p:cNvPr>
            <p:cNvSpPr/>
            <p:nvPr/>
          </p:nvSpPr>
          <p:spPr>
            <a:xfrm>
              <a:off x="1952125" y="3824168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1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56237 w 362313"/>
                <a:gd name="connsiteY6" fmla="*/ 297493 h 361971"/>
                <a:gd name="connsiteX7" fmla="*/ 107351 w 362313"/>
                <a:gd name="connsiteY7" fmla="*/ 297493 h 361971"/>
                <a:gd name="connsiteX8" fmla="*/ 90098 w 362313"/>
                <a:gd name="connsiteY8" fmla="*/ 280257 h 361971"/>
                <a:gd name="connsiteX9" fmla="*/ 107351 w 362313"/>
                <a:gd name="connsiteY9" fmla="*/ 263020 h 361971"/>
                <a:gd name="connsiteX10" fmla="*/ 256237 w 362313"/>
                <a:gd name="connsiteY10" fmla="*/ 263020 h 361971"/>
                <a:gd name="connsiteX11" fmla="*/ 273489 w 362313"/>
                <a:gd name="connsiteY11" fmla="*/ 280257 h 361971"/>
                <a:gd name="connsiteX12" fmla="*/ 256237 w 362313"/>
                <a:gd name="connsiteY12" fmla="*/ 297493 h 361971"/>
                <a:gd name="connsiteX13" fmla="*/ 273489 w 362313"/>
                <a:gd name="connsiteY13" fmla="*/ 171091 h 361971"/>
                <a:gd name="connsiteX14" fmla="*/ 267099 w 362313"/>
                <a:gd name="connsiteY14" fmla="*/ 177475 h 361971"/>
                <a:gd name="connsiteX15" fmla="*/ 256237 w 362313"/>
                <a:gd name="connsiteY15" fmla="*/ 177475 h 361971"/>
                <a:gd name="connsiteX16" fmla="*/ 249208 w 362313"/>
                <a:gd name="connsiteY16" fmla="*/ 194073 h 361971"/>
                <a:gd name="connsiteX17" fmla="*/ 256876 w 362313"/>
                <a:gd name="connsiteY17" fmla="*/ 201734 h 361971"/>
                <a:gd name="connsiteX18" fmla="*/ 256876 w 362313"/>
                <a:gd name="connsiteY18" fmla="*/ 210671 h 361971"/>
                <a:gd name="connsiteX19" fmla="*/ 236428 w 362313"/>
                <a:gd name="connsiteY19" fmla="*/ 231100 h 361971"/>
                <a:gd name="connsiteX20" fmla="*/ 227482 w 362313"/>
                <a:gd name="connsiteY20" fmla="*/ 231100 h 361971"/>
                <a:gd name="connsiteX21" fmla="*/ 219814 w 362313"/>
                <a:gd name="connsiteY21" fmla="*/ 223439 h 361971"/>
                <a:gd name="connsiteX22" fmla="*/ 203200 w 362313"/>
                <a:gd name="connsiteY22" fmla="*/ 230462 h 361971"/>
                <a:gd name="connsiteX23" fmla="*/ 203200 w 362313"/>
                <a:gd name="connsiteY23" fmla="*/ 241314 h 361971"/>
                <a:gd name="connsiteX24" fmla="*/ 196810 w 362313"/>
                <a:gd name="connsiteY24" fmla="*/ 247698 h 361971"/>
                <a:gd name="connsiteX25" fmla="*/ 167416 w 362313"/>
                <a:gd name="connsiteY25" fmla="*/ 247698 h 361971"/>
                <a:gd name="connsiteX26" fmla="*/ 161027 w 362313"/>
                <a:gd name="connsiteY26" fmla="*/ 241314 h 361971"/>
                <a:gd name="connsiteX27" fmla="*/ 161027 w 362313"/>
                <a:gd name="connsiteY27" fmla="*/ 230462 h 361971"/>
                <a:gd name="connsiteX28" fmla="*/ 144413 w 362313"/>
                <a:gd name="connsiteY28" fmla="*/ 223439 h 361971"/>
                <a:gd name="connsiteX29" fmla="*/ 136745 w 362313"/>
                <a:gd name="connsiteY29" fmla="*/ 231100 h 361971"/>
                <a:gd name="connsiteX30" fmla="*/ 127799 w 362313"/>
                <a:gd name="connsiteY30" fmla="*/ 231100 h 361971"/>
                <a:gd name="connsiteX31" fmla="*/ 107351 w 362313"/>
                <a:gd name="connsiteY31" fmla="*/ 210671 h 361971"/>
                <a:gd name="connsiteX32" fmla="*/ 105434 w 362313"/>
                <a:gd name="connsiteY32" fmla="*/ 206203 h 361971"/>
                <a:gd name="connsiteX33" fmla="*/ 107351 w 362313"/>
                <a:gd name="connsiteY33" fmla="*/ 201734 h 361971"/>
                <a:gd name="connsiteX34" fmla="*/ 115019 w 362313"/>
                <a:gd name="connsiteY34" fmla="*/ 194073 h 361971"/>
                <a:gd name="connsiteX35" fmla="*/ 107990 w 362313"/>
                <a:gd name="connsiteY35" fmla="*/ 177475 h 361971"/>
                <a:gd name="connsiteX36" fmla="*/ 97127 w 362313"/>
                <a:gd name="connsiteY36" fmla="*/ 177475 h 361971"/>
                <a:gd name="connsiteX37" fmla="*/ 90737 w 362313"/>
                <a:gd name="connsiteY37" fmla="*/ 171091 h 361971"/>
                <a:gd name="connsiteX38" fmla="*/ 90737 w 362313"/>
                <a:gd name="connsiteY38" fmla="*/ 141724 h 361971"/>
                <a:gd name="connsiteX39" fmla="*/ 97127 w 362313"/>
                <a:gd name="connsiteY39" fmla="*/ 135340 h 361971"/>
                <a:gd name="connsiteX40" fmla="*/ 107990 w 362313"/>
                <a:gd name="connsiteY40" fmla="*/ 135340 h 361971"/>
                <a:gd name="connsiteX41" fmla="*/ 115019 w 362313"/>
                <a:gd name="connsiteY41" fmla="*/ 118742 h 361971"/>
                <a:gd name="connsiteX42" fmla="*/ 107351 w 362313"/>
                <a:gd name="connsiteY42" fmla="*/ 111081 h 361971"/>
                <a:gd name="connsiteX43" fmla="*/ 107351 w 362313"/>
                <a:gd name="connsiteY43" fmla="*/ 102144 h 361971"/>
                <a:gd name="connsiteX44" fmla="*/ 127799 w 362313"/>
                <a:gd name="connsiteY44" fmla="*/ 81715 h 361971"/>
                <a:gd name="connsiteX45" fmla="*/ 136745 w 362313"/>
                <a:gd name="connsiteY45" fmla="*/ 81715 h 361971"/>
                <a:gd name="connsiteX46" fmla="*/ 136745 w 362313"/>
                <a:gd name="connsiteY46" fmla="*/ 81715 h 361971"/>
                <a:gd name="connsiteX47" fmla="*/ 144413 w 362313"/>
                <a:gd name="connsiteY47" fmla="*/ 89376 h 361971"/>
                <a:gd name="connsiteX48" fmla="*/ 161027 w 362313"/>
                <a:gd name="connsiteY48" fmla="*/ 82353 h 361971"/>
                <a:gd name="connsiteX49" fmla="*/ 161027 w 362313"/>
                <a:gd name="connsiteY49" fmla="*/ 71500 h 361971"/>
                <a:gd name="connsiteX50" fmla="*/ 167416 w 362313"/>
                <a:gd name="connsiteY50" fmla="*/ 65116 h 361971"/>
                <a:gd name="connsiteX51" fmla="*/ 196810 w 362313"/>
                <a:gd name="connsiteY51" fmla="*/ 65116 h 361971"/>
                <a:gd name="connsiteX52" fmla="*/ 203200 w 362313"/>
                <a:gd name="connsiteY52" fmla="*/ 71500 h 361971"/>
                <a:gd name="connsiteX53" fmla="*/ 203200 w 362313"/>
                <a:gd name="connsiteY53" fmla="*/ 82353 h 361971"/>
                <a:gd name="connsiteX54" fmla="*/ 219814 w 362313"/>
                <a:gd name="connsiteY54" fmla="*/ 89376 h 361971"/>
                <a:gd name="connsiteX55" fmla="*/ 227482 w 362313"/>
                <a:gd name="connsiteY55" fmla="*/ 81715 h 361971"/>
                <a:gd name="connsiteX56" fmla="*/ 236428 w 362313"/>
                <a:gd name="connsiteY56" fmla="*/ 81715 h 361971"/>
                <a:gd name="connsiteX57" fmla="*/ 256876 w 362313"/>
                <a:gd name="connsiteY57" fmla="*/ 102144 h 361971"/>
                <a:gd name="connsiteX58" fmla="*/ 256876 w 362313"/>
                <a:gd name="connsiteY58" fmla="*/ 111081 h 361971"/>
                <a:gd name="connsiteX59" fmla="*/ 256876 w 362313"/>
                <a:gd name="connsiteY59" fmla="*/ 111081 h 361971"/>
                <a:gd name="connsiteX60" fmla="*/ 249208 w 362313"/>
                <a:gd name="connsiteY60" fmla="*/ 118742 h 361971"/>
                <a:gd name="connsiteX61" fmla="*/ 256237 w 362313"/>
                <a:gd name="connsiteY61" fmla="*/ 135979 h 361971"/>
                <a:gd name="connsiteX62" fmla="*/ 267099 w 362313"/>
                <a:gd name="connsiteY62" fmla="*/ 135979 h 361971"/>
                <a:gd name="connsiteX63" fmla="*/ 273489 w 362313"/>
                <a:gd name="connsiteY63" fmla="*/ 142363 h 361971"/>
                <a:gd name="connsiteX64" fmla="*/ 273489 w 362313"/>
                <a:gd name="connsiteY64" fmla="*/ 171091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0835" y="361971"/>
                  </a:cubicBezTo>
                  <a:cubicBezTo>
                    <a:pt x="281157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1076"/>
                    <a:pt x="281796" y="0"/>
                    <a:pt x="181474" y="0"/>
                  </a:cubicBezTo>
                  <a:close/>
                  <a:moveTo>
                    <a:pt x="256237" y="297493"/>
                  </a:moveTo>
                  <a:lnTo>
                    <a:pt x="107351" y="297493"/>
                  </a:lnTo>
                  <a:cubicBezTo>
                    <a:pt x="97766" y="297493"/>
                    <a:pt x="90098" y="289833"/>
                    <a:pt x="90098" y="280257"/>
                  </a:cubicBezTo>
                  <a:cubicBezTo>
                    <a:pt x="90098" y="270681"/>
                    <a:pt x="97766" y="263020"/>
                    <a:pt x="107351" y="263020"/>
                  </a:cubicBezTo>
                  <a:lnTo>
                    <a:pt x="256237" y="263020"/>
                  </a:lnTo>
                  <a:cubicBezTo>
                    <a:pt x="265821" y="263020"/>
                    <a:pt x="273489" y="270681"/>
                    <a:pt x="273489" y="280257"/>
                  </a:cubicBezTo>
                  <a:cubicBezTo>
                    <a:pt x="273489" y="289833"/>
                    <a:pt x="265821" y="297493"/>
                    <a:pt x="256237" y="297493"/>
                  </a:cubicBezTo>
                  <a:close/>
                  <a:moveTo>
                    <a:pt x="273489" y="171091"/>
                  </a:moveTo>
                  <a:cubicBezTo>
                    <a:pt x="273489" y="174921"/>
                    <a:pt x="270933" y="177475"/>
                    <a:pt x="267099" y="177475"/>
                  </a:cubicBezTo>
                  <a:lnTo>
                    <a:pt x="256237" y="177475"/>
                  </a:lnTo>
                  <a:cubicBezTo>
                    <a:pt x="254319" y="183220"/>
                    <a:pt x="252403" y="188966"/>
                    <a:pt x="249208" y="194073"/>
                  </a:cubicBezTo>
                  <a:lnTo>
                    <a:pt x="256876" y="201734"/>
                  </a:lnTo>
                  <a:cubicBezTo>
                    <a:pt x="259431" y="204287"/>
                    <a:pt x="259431" y="208118"/>
                    <a:pt x="256876" y="210671"/>
                  </a:cubicBezTo>
                  <a:lnTo>
                    <a:pt x="236428" y="231100"/>
                  </a:lnTo>
                  <a:cubicBezTo>
                    <a:pt x="233872" y="233654"/>
                    <a:pt x="230038" y="233654"/>
                    <a:pt x="227482" y="231100"/>
                  </a:cubicBezTo>
                  <a:lnTo>
                    <a:pt x="219814" y="223439"/>
                  </a:lnTo>
                  <a:cubicBezTo>
                    <a:pt x="214702" y="226631"/>
                    <a:pt x="208951" y="228546"/>
                    <a:pt x="203200" y="230462"/>
                  </a:cubicBezTo>
                  <a:lnTo>
                    <a:pt x="203200" y="241314"/>
                  </a:lnTo>
                  <a:cubicBezTo>
                    <a:pt x="203200" y="245145"/>
                    <a:pt x="200644" y="247698"/>
                    <a:pt x="196810" y="247698"/>
                  </a:cubicBezTo>
                  <a:lnTo>
                    <a:pt x="167416" y="247698"/>
                  </a:lnTo>
                  <a:cubicBezTo>
                    <a:pt x="163582" y="247698"/>
                    <a:pt x="161027" y="245145"/>
                    <a:pt x="161027" y="241314"/>
                  </a:cubicBezTo>
                  <a:lnTo>
                    <a:pt x="161027" y="230462"/>
                  </a:lnTo>
                  <a:cubicBezTo>
                    <a:pt x="155275" y="228546"/>
                    <a:pt x="149524" y="226631"/>
                    <a:pt x="144413" y="223439"/>
                  </a:cubicBezTo>
                  <a:lnTo>
                    <a:pt x="136745" y="231100"/>
                  </a:lnTo>
                  <a:cubicBezTo>
                    <a:pt x="134189" y="233654"/>
                    <a:pt x="130355" y="233654"/>
                    <a:pt x="127799" y="231100"/>
                  </a:cubicBezTo>
                  <a:lnTo>
                    <a:pt x="107351" y="210671"/>
                  </a:lnTo>
                  <a:cubicBezTo>
                    <a:pt x="106073" y="209395"/>
                    <a:pt x="105434" y="208118"/>
                    <a:pt x="105434" y="206203"/>
                  </a:cubicBezTo>
                  <a:cubicBezTo>
                    <a:pt x="105434" y="204287"/>
                    <a:pt x="106073" y="203011"/>
                    <a:pt x="107351" y="201734"/>
                  </a:cubicBezTo>
                  <a:lnTo>
                    <a:pt x="115019" y="194073"/>
                  </a:lnTo>
                  <a:cubicBezTo>
                    <a:pt x="111824" y="188966"/>
                    <a:pt x="109907" y="183220"/>
                    <a:pt x="107990" y="177475"/>
                  </a:cubicBezTo>
                  <a:lnTo>
                    <a:pt x="97127" y="177475"/>
                  </a:lnTo>
                  <a:cubicBezTo>
                    <a:pt x="93293" y="177475"/>
                    <a:pt x="90737" y="174921"/>
                    <a:pt x="90737" y="171091"/>
                  </a:cubicBezTo>
                  <a:lnTo>
                    <a:pt x="90737" y="141724"/>
                  </a:lnTo>
                  <a:cubicBezTo>
                    <a:pt x="90737" y="137894"/>
                    <a:pt x="93293" y="135340"/>
                    <a:pt x="97127" y="135340"/>
                  </a:cubicBezTo>
                  <a:lnTo>
                    <a:pt x="107990" y="135340"/>
                  </a:lnTo>
                  <a:cubicBezTo>
                    <a:pt x="109907" y="129595"/>
                    <a:pt x="111824" y="123849"/>
                    <a:pt x="115019" y="118742"/>
                  </a:cubicBezTo>
                  <a:lnTo>
                    <a:pt x="107351" y="111081"/>
                  </a:lnTo>
                  <a:cubicBezTo>
                    <a:pt x="104795" y="108528"/>
                    <a:pt x="104795" y="104697"/>
                    <a:pt x="107351" y="102144"/>
                  </a:cubicBezTo>
                  <a:lnTo>
                    <a:pt x="127799" y="81715"/>
                  </a:lnTo>
                  <a:cubicBezTo>
                    <a:pt x="130355" y="79161"/>
                    <a:pt x="134189" y="79161"/>
                    <a:pt x="136745" y="81715"/>
                  </a:cubicBezTo>
                  <a:cubicBezTo>
                    <a:pt x="136745" y="81715"/>
                    <a:pt x="136745" y="81715"/>
                    <a:pt x="136745" y="81715"/>
                  </a:cubicBezTo>
                  <a:lnTo>
                    <a:pt x="144413" y="89376"/>
                  </a:lnTo>
                  <a:cubicBezTo>
                    <a:pt x="149524" y="86184"/>
                    <a:pt x="155275" y="84268"/>
                    <a:pt x="161027" y="82353"/>
                  </a:cubicBezTo>
                  <a:lnTo>
                    <a:pt x="161027" y="71500"/>
                  </a:lnTo>
                  <a:cubicBezTo>
                    <a:pt x="161027" y="67670"/>
                    <a:pt x="163582" y="65116"/>
                    <a:pt x="167416" y="65116"/>
                  </a:cubicBezTo>
                  <a:lnTo>
                    <a:pt x="196810" y="65116"/>
                  </a:lnTo>
                  <a:cubicBezTo>
                    <a:pt x="200644" y="65116"/>
                    <a:pt x="203200" y="67670"/>
                    <a:pt x="203200" y="71500"/>
                  </a:cubicBezTo>
                  <a:lnTo>
                    <a:pt x="203200" y="82353"/>
                  </a:lnTo>
                  <a:cubicBezTo>
                    <a:pt x="208951" y="84268"/>
                    <a:pt x="214702" y="86184"/>
                    <a:pt x="219814" y="89376"/>
                  </a:cubicBezTo>
                  <a:lnTo>
                    <a:pt x="227482" y="81715"/>
                  </a:lnTo>
                  <a:cubicBezTo>
                    <a:pt x="230038" y="79161"/>
                    <a:pt x="233872" y="79161"/>
                    <a:pt x="236428" y="81715"/>
                  </a:cubicBezTo>
                  <a:lnTo>
                    <a:pt x="256876" y="102144"/>
                  </a:lnTo>
                  <a:cubicBezTo>
                    <a:pt x="259431" y="104697"/>
                    <a:pt x="259431" y="108528"/>
                    <a:pt x="256876" y="111081"/>
                  </a:cubicBezTo>
                  <a:cubicBezTo>
                    <a:pt x="256876" y="111081"/>
                    <a:pt x="256876" y="111081"/>
                    <a:pt x="256876" y="111081"/>
                  </a:cubicBezTo>
                  <a:lnTo>
                    <a:pt x="249208" y="118742"/>
                  </a:lnTo>
                  <a:cubicBezTo>
                    <a:pt x="252403" y="123849"/>
                    <a:pt x="254319" y="129595"/>
                    <a:pt x="256237" y="135979"/>
                  </a:cubicBezTo>
                  <a:lnTo>
                    <a:pt x="267099" y="135979"/>
                  </a:lnTo>
                  <a:cubicBezTo>
                    <a:pt x="270933" y="135979"/>
                    <a:pt x="273489" y="138532"/>
                    <a:pt x="273489" y="142363"/>
                  </a:cubicBezTo>
                  <a:lnTo>
                    <a:pt x="273489" y="17109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A1D17047-9E29-9CE5-58FE-E24D53BB984A}"/>
                </a:ext>
              </a:extLst>
            </p:cNvPr>
            <p:cNvSpPr/>
            <p:nvPr/>
          </p:nvSpPr>
          <p:spPr>
            <a:xfrm>
              <a:off x="2100372" y="3947378"/>
              <a:ext cx="65836" cy="65754"/>
            </a:xfrm>
            <a:custGeom>
              <a:avLst/>
              <a:gdLst>
                <a:gd name="connsiteX0" fmla="*/ 33228 w 65836"/>
                <a:gd name="connsiteY0" fmla="*/ 0 h 65754"/>
                <a:gd name="connsiteX1" fmla="*/ 0 w 65836"/>
                <a:gd name="connsiteY1" fmla="*/ 32558 h 65754"/>
                <a:gd name="connsiteX2" fmla="*/ 32589 w 65836"/>
                <a:gd name="connsiteY2" fmla="*/ 65755 h 65754"/>
                <a:gd name="connsiteX3" fmla="*/ 65816 w 65836"/>
                <a:gd name="connsiteY3" fmla="*/ 33197 h 65754"/>
                <a:gd name="connsiteX4" fmla="*/ 65816 w 65836"/>
                <a:gd name="connsiteY4" fmla="*/ 33197 h 65754"/>
                <a:gd name="connsiteX5" fmla="*/ 33228 w 65836"/>
                <a:gd name="connsiteY5" fmla="*/ 0 h 6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36" h="65754">
                  <a:moveTo>
                    <a:pt x="33228" y="0"/>
                  </a:moveTo>
                  <a:cubicBezTo>
                    <a:pt x="15336" y="0"/>
                    <a:pt x="0" y="14683"/>
                    <a:pt x="0" y="32558"/>
                  </a:cubicBezTo>
                  <a:cubicBezTo>
                    <a:pt x="0" y="50433"/>
                    <a:pt x="14697" y="65755"/>
                    <a:pt x="32589" y="65755"/>
                  </a:cubicBezTo>
                  <a:cubicBezTo>
                    <a:pt x="50480" y="65755"/>
                    <a:pt x="65816" y="51072"/>
                    <a:pt x="65816" y="33197"/>
                  </a:cubicBezTo>
                  <a:cubicBezTo>
                    <a:pt x="65816" y="33197"/>
                    <a:pt x="65816" y="33197"/>
                    <a:pt x="65816" y="33197"/>
                  </a:cubicBezTo>
                  <a:cubicBezTo>
                    <a:pt x="66455" y="14683"/>
                    <a:pt x="51758" y="0"/>
                    <a:pt x="33228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822D85D-C44C-6064-7DFB-35752FCEAB13}"/>
              </a:ext>
            </a:extLst>
          </p:cNvPr>
          <p:cNvSpPr/>
          <p:nvPr/>
        </p:nvSpPr>
        <p:spPr>
          <a:xfrm>
            <a:off x="767408" y="1596954"/>
            <a:ext cx="8784000" cy="463894"/>
          </a:xfrm>
          <a:prstGeom prst="rect">
            <a:avLst/>
          </a:prstGeom>
          <a:solidFill>
            <a:srgbClr val="4096B8"/>
          </a:solidFill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         Objectives</a:t>
            </a:r>
          </a:p>
        </p:txBody>
      </p:sp>
      <p:grpSp>
        <p:nvGrpSpPr>
          <p:cNvPr id="5" name="Graphic 4">
            <a:extLst>
              <a:ext uri="{FF2B5EF4-FFF2-40B4-BE49-F238E27FC236}">
                <a16:creationId xmlns:a16="http://schemas.microsoft.com/office/drawing/2014/main" id="{BF4A20AF-0900-4246-771F-0A5180C1A7CF}"/>
              </a:ext>
            </a:extLst>
          </p:cNvPr>
          <p:cNvGrpSpPr/>
          <p:nvPr/>
        </p:nvGrpSpPr>
        <p:grpSpPr>
          <a:xfrm>
            <a:off x="802093" y="1649049"/>
            <a:ext cx="360040" cy="359704"/>
            <a:chOff x="905454" y="2855717"/>
            <a:chExt cx="362309" cy="361971"/>
          </a:xfrm>
          <a:solidFill>
            <a:schemeClr val="bg1"/>
          </a:solidFill>
        </p:grpSpPr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AE9BB2C0-A906-BA70-E39D-209A70A1359D}"/>
                </a:ext>
              </a:extLst>
            </p:cNvPr>
            <p:cNvSpPr/>
            <p:nvPr/>
          </p:nvSpPr>
          <p:spPr>
            <a:xfrm>
              <a:off x="1012165" y="2998719"/>
              <a:ext cx="90098" cy="134063"/>
            </a:xfrm>
            <a:custGeom>
              <a:avLst/>
              <a:gdLst>
                <a:gd name="connsiteX0" fmla="*/ 0 w 90098"/>
                <a:gd name="connsiteY0" fmla="*/ 134064 h 134063"/>
                <a:gd name="connsiteX1" fmla="*/ 90098 w 90098"/>
                <a:gd name="connsiteY1" fmla="*/ 134064 h 134063"/>
                <a:gd name="connsiteX2" fmla="*/ 90098 w 90098"/>
                <a:gd name="connsiteY2" fmla="*/ 0 h 134063"/>
                <a:gd name="connsiteX3" fmla="*/ 0 w 90098"/>
                <a:gd name="connsiteY3" fmla="*/ 0 h 134063"/>
                <a:gd name="connsiteX4" fmla="*/ 0 w 90098"/>
                <a:gd name="connsiteY4" fmla="*/ 134064 h 134063"/>
                <a:gd name="connsiteX5" fmla="*/ 15975 w 90098"/>
                <a:gd name="connsiteY5" fmla="*/ 16598 h 134063"/>
                <a:gd name="connsiteX6" fmla="*/ 74123 w 90098"/>
                <a:gd name="connsiteY6" fmla="*/ 16598 h 134063"/>
                <a:gd name="connsiteX7" fmla="*/ 80513 w 90098"/>
                <a:gd name="connsiteY7" fmla="*/ 22982 h 134063"/>
                <a:gd name="connsiteX8" fmla="*/ 74123 w 90098"/>
                <a:gd name="connsiteY8" fmla="*/ 29366 h 134063"/>
                <a:gd name="connsiteX9" fmla="*/ 15336 w 90098"/>
                <a:gd name="connsiteY9" fmla="*/ 29366 h 134063"/>
                <a:gd name="connsiteX10" fmla="*/ 8946 w 90098"/>
                <a:gd name="connsiteY10" fmla="*/ 22982 h 134063"/>
                <a:gd name="connsiteX11" fmla="*/ 15975 w 90098"/>
                <a:gd name="connsiteY11" fmla="*/ 16598 h 134063"/>
                <a:gd name="connsiteX12" fmla="*/ 15975 w 90098"/>
                <a:gd name="connsiteY12" fmla="*/ 16598 h 134063"/>
                <a:gd name="connsiteX13" fmla="*/ 15975 w 90098"/>
                <a:gd name="connsiteY13" fmla="*/ 45965 h 134063"/>
                <a:gd name="connsiteX14" fmla="*/ 74123 w 90098"/>
                <a:gd name="connsiteY14" fmla="*/ 45965 h 134063"/>
                <a:gd name="connsiteX15" fmla="*/ 80513 w 90098"/>
                <a:gd name="connsiteY15" fmla="*/ 52349 h 134063"/>
                <a:gd name="connsiteX16" fmla="*/ 74123 w 90098"/>
                <a:gd name="connsiteY16" fmla="*/ 58733 h 134063"/>
                <a:gd name="connsiteX17" fmla="*/ 15336 w 90098"/>
                <a:gd name="connsiteY17" fmla="*/ 58733 h 134063"/>
                <a:gd name="connsiteX18" fmla="*/ 8946 w 90098"/>
                <a:gd name="connsiteY18" fmla="*/ 52349 h 134063"/>
                <a:gd name="connsiteX19" fmla="*/ 15975 w 90098"/>
                <a:gd name="connsiteY19" fmla="*/ 45965 h 134063"/>
                <a:gd name="connsiteX20" fmla="*/ 15975 w 90098"/>
                <a:gd name="connsiteY20" fmla="*/ 45965 h 134063"/>
                <a:gd name="connsiteX21" fmla="*/ 15975 w 90098"/>
                <a:gd name="connsiteY21" fmla="*/ 75331 h 134063"/>
                <a:gd name="connsiteX22" fmla="*/ 74123 w 90098"/>
                <a:gd name="connsiteY22" fmla="*/ 75331 h 134063"/>
                <a:gd name="connsiteX23" fmla="*/ 80513 w 90098"/>
                <a:gd name="connsiteY23" fmla="*/ 81715 h 134063"/>
                <a:gd name="connsiteX24" fmla="*/ 74123 w 90098"/>
                <a:gd name="connsiteY24" fmla="*/ 88099 h 134063"/>
                <a:gd name="connsiteX25" fmla="*/ 15336 w 90098"/>
                <a:gd name="connsiteY25" fmla="*/ 88099 h 134063"/>
                <a:gd name="connsiteX26" fmla="*/ 8946 w 90098"/>
                <a:gd name="connsiteY26" fmla="*/ 81715 h 134063"/>
                <a:gd name="connsiteX27" fmla="*/ 15975 w 90098"/>
                <a:gd name="connsiteY27" fmla="*/ 75331 h 134063"/>
                <a:gd name="connsiteX28" fmla="*/ 15975 w 90098"/>
                <a:gd name="connsiteY28" fmla="*/ 75331 h 134063"/>
                <a:gd name="connsiteX29" fmla="*/ 15975 w 90098"/>
                <a:gd name="connsiteY29" fmla="*/ 104697 h 134063"/>
                <a:gd name="connsiteX30" fmla="*/ 74123 w 90098"/>
                <a:gd name="connsiteY30" fmla="*/ 104697 h 134063"/>
                <a:gd name="connsiteX31" fmla="*/ 80513 w 90098"/>
                <a:gd name="connsiteY31" fmla="*/ 111081 h 134063"/>
                <a:gd name="connsiteX32" fmla="*/ 74123 w 90098"/>
                <a:gd name="connsiteY32" fmla="*/ 117465 h 134063"/>
                <a:gd name="connsiteX33" fmla="*/ 15336 w 90098"/>
                <a:gd name="connsiteY33" fmla="*/ 117465 h 134063"/>
                <a:gd name="connsiteX34" fmla="*/ 8946 w 90098"/>
                <a:gd name="connsiteY34" fmla="*/ 111081 h 134063"/>
                <a:gd name="connsiteX35" fmla="*/ 15975 w 90098"/>
                <a:gd name="connsiteY35" fmla="*/ 104697 h 134063"/>
                <a:gd name="connsiteX36" fmla="*/ 15975 w 90098"/>
                <a:gd name="connsiteY36" fmla="*/ 104697 h 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098" h="134063">
                  <a:moveTo>
                    <a:pt x="0" y="134064"/>
                  </a:moveTo>
                  <a:lnTo>
                    <a:pt x="90098" y="134064"/>
                  </a:lnTo>
                  <a:lnTo>
                    <a:pt x="90098" y="0"/>
                  </a:lnTo>
                  <a:lnTo>
                    <a:pt x="0" y="0"/>
                  </a:lnTo>
                  <a:lnTo>
                    <a:pt x="0" y="134064"/>
                  </a:lnTo>
                  <a:close/>
                  <a:moveTo>
                    <a:pt x="15975" y="16598"/>
                  </a:moveTo>
                  <a:lnTo>
                    <a:pt x="74123" y="16598"/>
                  </a:lnTo>
                  <a:cubicBezTo>
                    <a:pt x="77957" y="16598"/>
                    <a:pt x="80513" y="19152"/>
                    <a:pt x="80513" y="22982"/>
                  </a:cubicBezTo>
                  <a:cubicBezTo>
                    <a:pt x="80513" y="26813"/>
                    <a:pt x="77957" y="29366"/>
                    <a:pt x="74123" y="29366"/>
                  </a:cubicBezTo>
                  <a:lnTo>
                    <a:pt x="15336" y="29366"/>
                  </a:lnTo>
                  <a:cubicBezTo>
                    <a:pt x="11502" y="29366"/>
                    <a:pt x="8946" y="26813"/>
                    <a:pt x="8946" y="22982"/>
                  </a:cubicBezTo>
                  <a:cubicBezTo>
                    <a:pt x="8946" y="19152"/>
                    <a:pt x="12141" y="16598"/>
                    <a:pt x="15975" y="16598"/>
                  </a:cubicBezTo>
                  <a:lnTo>
                    <a:pt x="15975" y="16598"/>
                  </a:lnTo>
                  <a:close/>
                  <a:moveTo>
                    <a:pt x="15975" y="45965"/>
                  </a:moveTo>
                  <a:lnTo>
                    <a:pt x="74123" y="45965"/>
                  </a:lnTo>
                  <a:cubicBezTo>
                    <a:pt x="77957" y="45965"/>
                    <a:pt x="80513" y="48518"/>
                    <a:pt x="80513" y="52349"/>
                  </a:cubicBezTo>
                  <a:cubicBezTo>
                    <a:pt x="80513" y="56179"/>
                    <a:pt x="77957" y="58733"/>
                    <a:pt x="74123" y="58733"/>
                  </a:cubicBezTo>
                  <a:lnTo>
                    <a:pt x="15336" y="58733"/>
                  </a:lnTo>
                  <a:cubicBezTo>
                    <a:pt x="11502" y="58733"/>
                    <a:pt x="8946" y="56179"/>
                    <a:pt x="8946" y="52349"/>
                  </a:cubicBezTo>
                  <a:cubicBezTo>
                    <a:pt x="8946" y="48518"/>
                    <a:pt x="12141" y="45965"/>
                    <a:pt x="15975" y="45965"/>
                  </a:cubicBezTo>
                  <a:lnTo>
                    <a:pt x="15975" y="45965"/>
                  </a:lnTo>
                  <a:close/>
                  <a:moveTo>
                    <a:pt x="15975" y="75331"/>
                  </a:moveTo>
                  <a:lnTo>
                    <a:pt x="74123" y="75331"/>
                  </a:lnTo>
                  <a:cubicBezTo>
                    <a:pt x="77957" y="75331"/>
                    <a:pt x="80513" y="77884"/>
                    <a:pt x="80513" y="81715"/>
                  </a:cubicBezTo>
                  <a:cubicBezTo>
                    <a:pt x="80513" y="85545"/>
                    <a:pt x="77957" y="88099"/>
                    <a:pt x="74123" y="88099"/>
                  </a:cubicBezTo>
                  <a:lnTo>
                    <a:pt x="15336" y="88099"/>
                  </a:lnTo>
                  <a:cubicBezTo>
                    <a:pt x="11502" y="88099"/>
                    <a:pt x="8946" y="85545"/>
                    <a:pt x="8946" y="81715"/>
                  </a:cubicBezTo>
                  <a:cubicBezTo>
                    <a:pt x="8946" y="77884"/>
                    <a:pt x="12141" y="75331"/>
                    <a:pt x="15975" y="75331"/>
                  </a:cubicBezTo>
                  <a:lnTo>
                    <a:pt x="15975" y="75331"/>
                  </a:lnTo>
                  <a:close/>
                  <a:moveTo>
                    <a:pt x="15975" y="104697"/>
                  </a:moveTo>
                  <a:lnTo>
                    <a:pt x="74123" y="104697"/>
                  </a:lnTo>
                  <a:cubicBezTo>
                    <a:pt x="77957" y="104697"/>
                    <a:pt x="80513" y="107251"/>
                    <a:pt x="80513" y="111081"/>
                  </a:cubicBezTo>
                  <a:cubicBezTo>
                    <a:pt x="80513" y="114912"/>
                    <a:pt x="77957" y="117465"/>
                    <a:pt x="74123" y="117465"/>
                  </a:cubicBezTo>
                  <a:lnTo>
                    <a:pt x="15336" y="117465"/>
                  </a:lnTo>
                  <a:cubicBezTo>
                    <a:pt x="11502" y="117465"/>
                    <a:pt x="8946" y="114912"/>
                    <a:pt x="8946" y="111081"/>
                  </a:cubicBezTo>
                  <a:cubicBezTo>
                    <a:pt x="8946" y="107251"/>
                    <a:pt x="12141" y="104697"/>
                    <a:pt x="15975" y="104697"/>
                  </a:cubicBezTo>
                  <a:lnTo>
                    <a:pt x="15975" y="10469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id="{879F5D1D-078D-FD35-798C-4A6F1D943E30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8951 w 362309"/>
                <a:gd name="connsiteY6" fmla="*/ 283449 h 361971"/>
                <a:gd name="connsiteX7" fmla="*/ 202561 w 362309"/>
                <a:gd name="connsiteY7" fmla="*/ 289833 h 361971"/>
                <a:gd name="connsiteX8" fmla="*/ 100322 w 362309"/>
                <a:gd name="connsiteY8" fmla="*/ 289833 h 361971"/>
                <a:gd name="connsiteX9" fmla="*/ 93932 w 362309"/>
                <a:gd name="connsiteY9" fmla="*/ 283449 h 361971"/>
                <a:gd name="connsiteX10" fmla="*/ 93932 w 362309"/>
                <a:gd name="connsiteY10" fmla="*/ 136617 h 361971"/>
                <a:gd name="connsiteX11" fmla="*/ 100322 w 362309"/>
                <a:gd name="connsiteY11" fmla="*/ 130233 h 361971"/>
                <a:gd name="connsiteX12" fmla="*/ 203200 w 362309"/>
                <a:gd name="connsiteY12" fmla="*/ 130233 h 361971"/>
                <a:gd name="connsiteX13" fmla="*/ 209590 w 362309"/>
                <a:gd name="connsiteY13" fmla="*/ 136617 h 361971"/>
                <a:gd name="connsiteX14" fmla="*/ 208951 w 362309"/>
                <a:gd name="connsiteY14" fmla="*/ 283449 h 361971"/>
                <a:gd name="connsiteX15" fmla="*/ 238345 w 362309"/>
                <a:gd name="connsiteY15" fmla="*/ 254082 h 361971"/>
                <a:gd name="connsiteX16" fmla="*/ 231955 w 362309"/>
                <a:gd name="connsiteY16" fmla="*/ 260466 h 361971"/>
                <a:gd name="connsiteX17" fmla="*/ 225565 w 362309"/>
                <a:gd name="connsiteY17" fmla="*/ 254082 h 361971"/>
                <a:gd name="connsiteX18" fmla="*/ 225565 w 362309"/>
                <a:gd name="connsiteY18" fmla="*/ 113635 h 361971"/>
                <a:gd name="connsiteX19" fmla="*/ 129716 w 362309"/>
                <a:gd name="connsiteY19" fmla="*/ 113635 h 361971"/>
                <a:gd name="connsiteX20" fmla="*/ 123326 w 362309"/>
                <a:gd name="connsiteY20" fmla="*/ 107251 h 361971"/>
                <a:gd name="connsiteX21" fmla="*/ 129716 w 362309"/>
                <a:gd name="connsiteY21" fmla="*/ 100867 h 361971"/>
                <a:gd name="connsiteX22" fmla="*/ 232594 w 362309"/>
                <a:gd name="connsiteY22" fmla="*/ 100867 h 361971"/>
                <a:gd name="connsiteX23" fmla="*/ 238984 w 362309"/>
                <a:gd name="connsiteY23" fmla="*/ 107251 h 361971"/>
                <a:gd name="connsiteX24" fmla="*/ 238345 w 362309"/>
                <a:gd name="connsiteY24" fmla="*/ 254082 h 361971"/>
                <a:gd name="connsiteX25" fmla="*/ 267738 w 362309"/>
                <a:gd name="connsiteY25" fmla="*/ 224716 h 361971"/>
                <a:gd name="connsiteX26" fmla="*/ 261348 w 362309"/>
                <a:gd name="connsiteY26" fmla="*/ 231100 h 361971"/>
                <a:gd name="connsiteX27" fmla="*/ 254959 w 362309"/>
                <a:gd name="connsiteY27" fmla="*/ 224716 h 361971"/>
                <a:gd name="connsiteX28" fmla="*/ 254959 w 362309"/>
                <a:gd name="connsiteY28" fmla="*/ 84268 h 361971"/>
                <a:gd name="connsiteX29" fmla="*/ 159110 w 362309"/>
                <a:gd name="connsiteY29" fmla="*/ 84268 h 361971"/>
                <a:gd name="connsiteX30" fmla="*/ 152720 w 362309"/>
                <a:gd name="connsiteY30" fmla="*/ 77884 h 361971"/>
                <a:gd name="connsiteX31" fmla="*/ 159110 w 362309"/>
                <a:gd name="connsiteY31" fmla="*/ 71500 h 361971"/>
                <a:gd name="connsiteX32" fmla="*/ 261987 w 362309"/>
                <a:gd name="connsiteY32" fmla="*/ 71500 h 361971"/>
                <a:gd name="connsiteX33" fmla="*/ 268377 w 362309"/>
                <a:gd name="connsiteY33" fmla="*/ 77884 h 361971"/>
                <a:gd name="connsiteX34" fmla="*/ 267738 w 362309"/>
                <a:gd name="connsiteY34" fmla="*/ 224716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8951" y="283449"/>
                  </a:moveTo>
                  <a:cubicBezTo>
                    <a:pt x="208951" y="287279"/>
                    <a:pt x="206395" y="289833"/>
                    <a:pt x="202561" y="289833"/>
                  </a:cubicBezTo>
                  <a:lnTo>
                    <a:pt x="100322" y="289833"/>
                  </a:lnTo>
                  <a:cubicBezTo>
                    <a:pt x="96488" y="289833"/>
                    <a:pt x="93932" y="287279"/>
                    <a:pt x="93932" y="283449"/>
                  </a:cubicBezTo>
                  <a:lnTo>
                    <a:pt x="93932" y="136617"/>
                  </a:lnTo>
                  <a:cubicBezTo>
                    <a:pt x="93932" y="132787"/>
                    <a:pt x="96488" y="130233"/>
                    <a:pt x="100322" y="130233"/>
                  </a:cubicBezTo>
                  <a:lnTo>
                    <a:pt x="203200" y="130233"/>
                  </a:lnTo>
                  <a:cubicBezTo>
                    <a:pt x="207034" y="130233"/>
                    <a:pt x="209590" y="132787"/>
                    <a:pt x="209590" y="136617"/>
                  </a:cubicBezTo>
                  <a:lnTo>
                    <a:pt x="208951" y="283449"/>
                  </a:lnTo>
                  <a:close/>
                  <a:moveTo>
                    <a:pt x="238345" y="254082"/>
                  </a:moveTo>
                  <a:cubicBezTo>
                    <a:pt x="238345" y="257913"/>
                    <a:pt x="235789" y="260466"/>
                    <a:pt x="231955" y="260466"/>
                  </a:cubicBezTo>
                  <a:cubicBezTo>
                    <a:pt x="228121" y="260466"/>
                    <a:pt x="225565" y="257913"/>
                    <a:pt x="225565" y="254082"/>
                  </a:cubicBezTo>
                  <a:lnTo>
                    <a:pt x="225565" y="113635"/>
                  </a:lnTo>
                  <a:lnTo>
                    <a:pt x="129716" y="113635"/>
                  </a:lnTo>
                  <a:cubicBezTo>
                    <a:pt x="125882" y="113635"/>
                    <a:pt x="123326" y="111081"/>
                    <a:pt x="123326" y="107251"/>
                  </a:cubicBezTo>
                  <a:cubicBezTo>
                    <a:pt x="123326" y="103420"/>
                    <a:pt x="125882" y="100867"/>
                    <a:pt x="129716" y="100867"/>
                  </a:cubicBezTo>
                  <a:lnTo>
                    <a:pt x="232594" y="100867"/>
                  </a:lnTo>
                  <a:cubicBezTo>
                    <a:pt x="236428" y="100867"/>
                    <a:pt x="238984" y="103420"/>
                    <a:pt x="238984" y="107251"/>
                  </a:cubicBezTo>
                  <a:lnTo>
                    <a:pt x="238345" y="254082"/>
                  </a:lnTo>
                  <a:close/>
                  <a:moveTo>
                    <a:pt x="267738" y="224716"/>
                  </a:moveTo>
                  <a:cubicBezTo>
                    <a:pt x="267738" y="228546"/>
                    <a:pt x="265182" y="231100"/>
                    <a:pt x="261348" y="231100"/>
                  </a:cubicBezTo>
                  <a:cubicBezTo>
                    <a:pt x="257514" y="231100"/>
                    <a:pt x="254959" y="228546"/>
                    <a:pt x="254959" y="224716"/>
                  </a:cubicBezTo>
                  <a:lnTo>
                    <a:pt x="254959" y="84268"/>
                  </a:lnTo>
                  <a:lnTo>
                    <a:pt x="159110" y="84268"/>
                  </a:lnTo>
                  <a:cubicBezTo>
                    <a:pt x="155275" y="84268"/>
                    <a:pt x="152720" y="81715"/>
                    <a:pt x="152720" y="77884"/>
                  </a:cubicBezTo>
                  <a:cubicBezTo>
                    <a:pt x="152720" y="74054"/>
                    <a:pt x="155275" y="71500"/>
                    <a:pt x="159110" y="71500"/>
                  </a:cubicBezTo>
                  <a:lnTo>
                    <a:pt x="261987" y="71500"/>
                  </a:lnTo>
                  <a:cubicBezTo>
                    <a:pt x="265821" y="71500"/>
                    <a:pt x="268377" y="74054"/>
                    <a:pt x="268377" y="77884"/>
                  </a:cubicBezTo>
                  <a:lnTo>
                    <a:pt x="267738" y="2247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F646C301-C348-EE5A-8B42-959919E3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21E4F369-A22A-E9EC-BFDF-09D88E51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2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D4DF-C2FD-F8BB-6478-FB00DD5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 of Reference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C401-17F3-F74B-60AA-7A706E35D648}"/>
              </a:ext>
            </a:extLst>
          </p:cNvPr>
          <p:cNvSpPr/>
          <p:nvPr/>
        </p:nvSpPr>
        <p:spPr>
          <a:xfrm>
            <a:off x="767408" y="2020684"/>
            <a:ext cx="8640960" cy="2397531"/>
          </a:xfrm>
          <a:prstGeom prst="rect">
            <a:avLst/>
          </a:prstGeom>
          <a:noFill/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Survey of good practice internal capabilities in climate and nature-related risk reporting, following key aspects related to:</a:t>
            </a:r>
          </a:p>
          <a:p>
            <a:pPr marL="285750" indent="-28575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Governance</a:t>
            </a:r>
          </a:p>
          <a:p>
            <a:pPr marL="285750" indent="-28575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Fit for purpose</a:t>
            </a:r>
          </a:p>
          <a:p>
            <a:pPr marL="285750" indent="-28575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Link to risk appetite framework</a:t>
            </a:r>
          </a:p>
          <a:p>
            <a:pPr marL="285750" indent="-28575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of climate and nature-related risk reporting</a:t>
            </a:r>
          </a:p>
          <a:p>
            <a:pPr marL="285750" indent="-28575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Reporting capabilities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BD713-0B5E-8286-A638-2EE3B0C1473A}"/>
              </a:ext>
            </a:extLst>
          </p:cNvPr>
          <p:cNvSpPr/>
          <p:nvPr/>
        </p:nvSpPr>
        <p:spPr>
          <a:xfrm>
            <a:off x="767408" y="5134067"/>
            <a:ext cx="8640960" cy="576687"/>
          </a:xfrm>
          <a:prstGeom prst="rect">
            <a:avLst/>
          </a:prstGeom>
          <a:noFill/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9503">
              <a:buClr>
                <a:srgbClr val="505050"/>
              </a:buClr>
              <a:buSzPts val="1050"/>
            </a:pPr>
            <a:r>
              <a:rPr lang="en-GB" sz="2000" dirty="0">
                <a:solidFill>
                  <a:srgbClr val="3F4548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Survey now available online – awaiting responses!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A7DE7-7464-E70A-A4F4-461FA4481343}"/>
              </a:ext>
            </a:extLst>
          </p:cNvPr>
          <p:cNvSpPr/>
          <p:nvPr/>
        </p:nvSpPr>
        <p:spPr>
          <a:xfrm>
            <a:off x="767408" y="1556792"/>
            <a:ext cx="8640960" cy="463894"/>
          </a:xfrm>
          <a:prstGeom prst="rect">
            <a:avLst/>
          </a:prstGeom>
          <a:solidFill>
            <a:srgbClr val="4096B8"/>
          </a:solidFill>
          <a:ln>
            <a:solidFill>
              <a:srgbClr val="4096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/>
              <a:t>        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02EF95-1507-A667-769B-DA3D3833A273}"/>
              </a:ext>
            </a:extLst>
          </p:cNvPr>
          <p:cNvSpPr/>
          <p:nvPr/>
        </p:nvSpPr>
        <p:spPr>
          <a:xfrm>
            <a:off x="767408" y="4670173"/>
            <a:ext cx="8640960" cy="463894"/>
          </a:xfrm>
          <a:prstGeom prst="rect">
            <a:avLst/>
          </a:prstGeom>
          <a:solidFill>
            <a:srgbClr val="113458"/>
          </a:solidFill>
          <a:ln>
            <a:solidFill>
              <a:srgbClr val="113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         Progress to date</a:t>
            </a: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E137BA1E-2DDB-B0D6-D29D-BD4790B27E92}"/>
              </a:ext>
            </a:extLst>
          </p:cNvPr>
          <p:cNvGrpSpPr/>
          <p:nvPr/>
        </p:nvGrpSpPr>
        <p:grpSpPr>
          <a:xfrm>
            <a:off x="802093" y="1608887"/>
            <a:ext cx="360040" cy="359704"/>
            <a:chOff x="905454" y="2855717"/>
            <a:chExt cx="362309" cy="361971"/>
          </a:xfrm>
          <a:solidFill>
            <a:schemeClr val="bg1"/>
          </a:solidFill>
        </p:grpSpPr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C1D39A67-0911-58F3-ADFC-337E15DAE17A}"/>
                </a:ext>
              </a:extLst>
            </p:cNvPr>
            <p:cNvSpPr/>
            <p:nvPr/>
          </p:nvSpPr>
          <p:spPr>
            <a:xfrm>
              <a:off x="1012165" y="2998719"/>
              <a:ext cx="90098" cy="134063"/>
            </a:xfrm>
            <a:custGeom>
              <a:avLst/>
              <a:gdLst>
                <a:gd name="connsiteX0" fmla="*/ 0 w 90098"/>
                <a:gd name="connsiteY0" fmla="*/ 134064 h 134063"/>
                <a:gd name="connsiteX1" fmla="*/ 90098 w 90098"/>
                <a:gd name="connsiteY1" fmla="*/ 134064 h 134063"/>
                <a:gd name="connsiteX2" fmla="*/ 90098 w 90098"/>
                <a:gd name="connsiteY2" fmla="*/ 0 h 134063"/>
                <a:gd name="connsiteX3" fmla="*/ 0 w 90098"/>
                <a:gd name="connsiteY3" fmla="*/ 0 h 134063"/>
                <a:gd name="connsiteX4" fmla="*/ 0 w 90098"/>
                <a:gd name="connsiteY4" fmla="*/ 134064 h 134063"/>
                <a:gd name="connsiteX5" fmla="*/ 15975 w 90098"/>
                <a:gd name="connsiteY5" fmla="*/ 16598 h 134063"/>
                <a:gd name="connsiteX6" fmla="*/ 74123 w 90098"/>
                <a:gd name="connsiteY6" fmla="*/ 16598 h 134063"/>
                <a:gd name="connsiteX7" fmla="*/ 80513 w 90098"/>
                <a:gd name="connsiteY7" fmla="*/ 22982 h 134063"/>
                <a:gd name="connsiteX8" fmla="*/ 74123 w 90098"/>
                <a:gd name="connsiteY8" fmla="*/ 29366 h 134063"/>
                <a:gd name="connsiteX9" fmla="*/ 15336 w 90098"/>
                <a:gd name="connsiteY9" fmla="*/ 29366 h 134063"/>
                <a:gd name="connsiteX10" fmla="*/ 8946 w 90098"/>
                <a:gd name="connsiteY10" fmla="*/ 22982 h 134063"/>
                <a:gd name="connsiteX11" fmla="*/ 15975 w 90098"/>
                <a:gd name="connsiteY11" fmla="*/ 16598 h 134063"/>
                <a:gd name="connsiteX12" fmla="*/ 15975 w 90098"/>
                <a:gd name="connsiteY12" fmla="*/ 16598 h 134063"/>
                <a:gd name="connsiteX13" fmla="*/ 15975 w 90098"/>
                <a:gd name="connsiteY13" fmla="*/ 45965 h 134063"/>
                <a:gd name="connsiteX14" fmla="*/ 74123 w 90098"/>
                <a:gd name="connsiteY14" fmla="*/ 45965 h 134063"/>
                <a:gd name="connsiteX15" fmla="*/ 80513 w 90098"/>
                <a:gd name="connsiteY15" fmla="*/ 52349 h 134063"/>
                <a:gd name="connsiteX16" fmla="*/ 74123 w 90098"/>
                <a:gd name="connsiteY16" fmla="*/ 58733 h 134063"/>
                <a:gd name="connsiteX17" fmla="*/ 15336 w 90098"/>
                <a:gd name="connsiteY17" fmla="*/ 58733 h 134063"/>
                <a:gd name="connsiteX18" fmla="*/ 8946 w 90098"/>
                <a:gd name="connsiteY18" fmla="*/ 52349 h 134063"/>
                <a:gd name="connsiteX19" fmla="*/ 15975 w 90098"/>
                <a:gd name="connsiteY19" fmla="*/ 45965 h 134063"/>
                <a:gd name="connsiteX20" fmla="*/ 15975 w 90098"/>
                <a:gd name="connsiteY20" fmla="*/ 45965 h 134063"/>
                <a:gd name="connsiteX21" fmla="*/ 15975 w 90098"/>
                <a:gd name="connsiteY21" fmla="*/ 75331 h 134063"/>
                <a:gd name="connsiteX22" fmla="*/ 74123 w 90098"/>
                <a:gd name="connsiteY22" fmla="*/ 75331 h 134063"/>
                <a:gd name="connsiteX23" fmla="*/ 80513 w 90098"/>
                <a:gd name="connsiteY23" fmla="*/ 81715 h 134063"/>
                <a:gd name="connsiteX24" fmla="*/ 74123 w 90098"/>
                <a:gd name="connsiteY24" fmla="*/ 88099 h 134063"/>
                <a:gd name="connsiteX25" fmla="*/ 15336 w 90098"/>
                <a:gd name="connsiteY25" fmla="*/ 88099 h 134063"/>
                <a:gd name="connsiteX26" fmla="*/ 8946 w 90098"/>
                <a:gd name="connsiteY26" fmla="*/ 81715 h 134063"/>
                <a:gd name="connsiteX27" fmla="*/ 15975 w 90098"/>
                <a:gd name="connsiteY27" fmla="*/ 75331 h 134063"/>
                <a:gd name="connsiteX28" fmla="*/ 15975 w 90098"/>
                <a:gd name="connsiteY28" fmla="*/ 75331 h 134063"/>
                <a:gd name="connsiteX29" fmla="*/ 15975 w 90098"/>
                <a:gd name="connsiteY29" fmla="*/ 104697 h 134063"/>
                <a:gd name="connsiteX30" fmla="*/ 74123 w 90098"/>
                <a:gd name="connsiteY30" fmla="*/ 104697 h 134063"/>
                <a:gd name="connsiteX31" fmla="*/ 80513 w 90098"/>
                <a:gd name="connsiteY31" fmla="*/ 111081 h 134063"/>
                <a:gd name="connsiteX32" fmla="*/ 74123 w 90098"/>
                <a:gd name="connsiteY32" fmla="*/ 117465 h 134063"/>
                <a:gd name="connsiteX33" fmla="*/ 15336 w 90098"/>
                <a:gd name="connsiteY33" fmla="*/ 117465 h 134063"/>
                <a:gd name="connsiteX34" fmla="*/ 8946 w 90098"/>
                <a:gd name="connsiteY34" fmla="*/ 111081 h 134063"/>
                <a:gd name="connsiteX35" fmla="*/ 15975 w 90098"/>
                <a:gd name="connsiteY35" fmla="*/ 104697 h 134063"/>
                <a:gd name="connsiteX36" fmla="*/ 15975 w 90098"/>
                <a:gd name="connsiteY36" fmla="*/ 104697 h 13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098" h="134063">
                  <a:moveTo>
                    <a:pt x="0" y="134064"/>
                  </a:moveTo>
                  <a:lnTo>
                    <a:pt x="90098" y="134064"/>
                  </a:lnTo>
                  <a:lnTo>
                    <a:pt x="90098" y="0"/>
                  </a:lnTo>
                  <a:lnTo>
                    <a:pt x="0" y="0"/>
                  </a:lnTo>
                  <a:lnTo>
                    <a:pt x="0" y="134064"/>
                  </a:lnTo>
                  <a:close/>
                  <a:moveTo>
                    <a:pt x="15975" y="16598"/>
                  </a:moveTo>
                  <a:lnTo>
                    <a:pt x="74123" y="16598"/>
                  </a:lnTo>
                  <a:cubicBezTo>
                    <a:pt x="77957" y="16598"/>
                    <a:pt x="80513" y="19152"/>
                    <a:pt x="80513" y="22982"/>
                  </a:cubicBezTo>
                  <a:cubicBezTo>
                    <a:pt x="80513" y="26813"/>
                    <a:pt x="77957" y="29366"/>
                    <a:pt x="74123" y="29366"/>
                  </a:cubicBezTo>
                  <a:lnTo>
                    <a:pt x="15336" y="29366"/>
                  </a:lnTo>
                  <a:cubicBezTo>
                    <a:pt x="11502" y="29366"/>
                    <a:pt x="8946" y="26813"/>
                    <a:pt x="8946" y="22982"/>
                  </a:cubicBezTo>
                  <a:cubicBezTo>
                    <a:pt x="8946" y="19152"/>
                    <a:pt x="12141" y="16598"/>
                    <a:pt x="15975" y="16598"/>
                  </a:cubicBezTo>
                  <a:lnTo>
                    <a:pt x="15975" y="16598"/>
                  </a:lnTo>
                  <a:close/>
                  <a:moveTo>
                    <a:pt x="15975" y="45965"/>
                  </a:moveTo>
                  <a:lnTo>
                    <a:pt x="74123" y="45965"/>
                  </a:lnTo>
                  <a:cubicBezTo>
                    <a:pt x="77957" y="45965"/>
                    <a:pt x="80513" y="48518"/>
                    <a:pt x="80513" y="52349"/>
                  </a:cubicBezTo>
                  <a:cubicBezTo>
                    <a:pt x="80513" y="56179"/>
                    <a:pt x="77957" y="58733"/>
                    <a:pt x="74123" y="58733"/>
                  </a:cubicBezTo>
                  <a:lnTo>
                    <a:pt x="15336" y="58733"/>
                  </a:lnTo>
                  <a:cubicBezTo>
                    <a:pt x="11502" y="58733"/>
                    <a:pt x="8946" y="56179"/>
                    <a:pt x="8946" y="52349"/>
                  </a:cubicBezTo>
                  <a:cubicBezTo>
                    <a:pt x="8946" y="48518"/>
                    <a:pt x="12141" y="45965"/>
                    <a:pt x="15975" y="45965"/>
                  </a:cubicBezTo>
                  <a:lnTo>
                    <a:pt x="15975" y="45965"/>
                  </a:lnTo>
                  <a:close/>
                  <a:moveTo>
                    <a:pt x="15975" y="75331"/>
                  </a:moveTo>
                  <a:lnTo>
                    <a:pt x="74123" y="75331"/>
                  </a:lnTo>
                  <a:cubicBezTo>
                    <a:pt x="77957" y="75331"/>
                    <a:pt x="80513" y="77884"/>
                    <a:pt x="80513" y="81715"/>
                  </a:cubicBezTo>
                  <a:cubicBezTo>
                    <a:pt x="80513" y="85545"/>
                    <a:pt x="77957" y="88099"/>
                    <a:pt x="74123" y="88099"/>
                  </a:cubicBezTo>
                  <a:lnTo>
                    <a:pt x="15336" y="88099"/>
                  </a:lnTo>
                  <a:cubicBezTo>
                    <a:pt x="11502" y="88099"/>
                    <a:pt x="8946" y="85545"/>
                    <a:pt x="8946" y="81715"/>
                  </a:cubicBezTo>
                  <a:cubicBezTo>
                    <a:pt x="8946" y="77884"/>
                    <a:pt x="12141" y="75331"/>
                    <a:pt x="15975" y="75331"/>
                  </a:cubicBezTo>
                  <a:lnTo>
                    <a:pt x="15975" y="75331"/>
                  </a:lnTo>
                  <a:close/>
                  <a:moveTo>
                    <a:pt x="15975" y="104697"/>
                  </a:moveTo>
                  <a:lnTo>
                    <a:pt x="74123" y="104697"/>
                  </a:lnTo>
                  <a:cubicBezTo>
                    <a:pt x="77957" y="104697"/>
                    <a:pt x="80513" y="107251"/>
                    <a:pt x="80513" y="111081"/>
                  </a:cubicBezTo>
                  <a:cubicBezTo>
                    <a:pt x="80513" y="114912"/>
                    <a:pt x="77957" y="117465"/>
                    <a:pt x="74123" y="117465"/>
                  </a:cubicBezTo>
                  <a:lnTo>
                    <a:pt x="15336" y="117465"/>
                  </a:lnTo>
                  <a:cubicBezTo>
                    <a:pt x="11502" y="117465"/>
                    <a:pt x="8946" y="114912"/>
                    <a:pt x="8946" y="111081"/>
                  </a:cubicBezTo>
                  <a:cubicBezTo>
                    <a:pt x="8946" y="107251"/>
                    <a:pt x="12141" y="104697"/>
                    <a:pt x="15975" y="104697"/>
                  </a:cubicBezTo>
                  <a:lnTo>
                    <a:pt x="15975" y="10469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732BB40A-49C0-F11B-6147-A07A56CD3E5A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8951 w 362309"/>
                <a:gd name="connsiteY6" fmla="*/ 283449 h 361971"/>
                <a:gd name="connsiteX7" fmla="*/ 202561 w 362309"/>
                <a:gd name="connsiteY7" fmla="*/ 289833 h 361971"/>
                <a:gd name="connsiteX8" fmla="*/ 100322 w 362309"/>
                <a:gd name="connsiteY8" fmla="*/ 289833 h 361971"/>
                <a:gd name="connsiteX9" fmla="*/ 93932 w 362309"/>
                <a:gd name="connsiteY9" fmla="*/ 283449 h 361971"/>
                <a:gd name="connsiteX10" fmla="*/ 93932 w 362309"/>
                <a:gd name="connsiteY10" fmla="*/ 136617 h 361971"/>
                <a:gd name="connsiteX11" fmla="*/ 100322 w 362309"/>
                <a:gd name="connsiteY11" fmla="*/ 130233 h 361971"/>
                <a:gd name="connsiteX12" fmla="*/ 203200 w 362309"/>
                <a:gd name="connsiteY12" fmla="*/ 130233 h 361971"/>
                <a:gd name="connsiteX13" fmla="*/ 209590 w 362309"/>
                <a:gd name="connsiteY13" fmla="*/ 136617 h 361971"/>
                <a:gd name="connsiteX14" fmla="*/ 208951 w 362309"/>
                <a:gd name="connsiteY14" fmla="*/ 283449 h 361971"/>
                <a:gd name="connsiteX15" fmla="*/ 238345 w 362309"/>
                <a:gd name="connsiteY15" fmla="*/ 254082 h 361971"/>
                <a:gd name="connsiteX16" fmla="*/ 231955 w 362309"/>
                <a:gd name="connsiteY16" fmla="*/ 260466 h 361971"/>
                <a:gd name="connsiteX17" fmla="*/ 225565 w 362309"/>
                <a:gd name="connsiteY17" fmla="*/ 254082 h 361971"/>
                <a:gd name="connsiteX18" fmla="*/ 225565 w 362309"/>
                <a:gd name="connsiteY18" fmla="*/ 113635 h 361971"/>
                <a:gd name="connsiteX19" fmla="*/ 129716 w 362309"/>
                <a:gd name="connsiteY19" fmla="*/ 113635 h 361971"/>
                <a:gd name="connsiteX20" fmla="*/ 123326 w 362309"/>
                <a:gd name="connsiteY20" fmla="*/ 107251 h 361971"/>
                <a:gd name="connsiteX21" fmla="*/ 129716 w 362309"/>
                <a:gd name="connsiteY21" fmla="*/ 100867 h 361971"/>
                <a:gd name="connsiteX22" fmla="*/ 232594 w 362309"/>
                <a:gd name="connsiteY22" fmla="*/ 100867 h 361971"/>
                <a:gd name="connsiteX23" fmla="*/ 238984 w 362309"/>
                <a:gd name="connsiteY23" fmla="*/ 107251 h 361971"/>
                <a:gd name="connsiteX24" fmla="*/ 238345 w 362309"/>
                <a:gd name="connsiteY24" fmla="*/ 254082 h 361971"/>
                <a:gd name="connsiteX25" fmla="*/ 267738 w 362309"/>
                <a:gd name="connsiteY25" fmla="*/ 224716 h 361971"/>
                <a:gd name="connsiteX26" fmla="*/ 261348 w 362309"/>
                <a:gd name="connsiteY26" fmla="*/ 231100 h 361971"/>
                <a:gd name="connsiteX27" fmla="*/ 254959 w 362309"/>
                <a:gd name="connsiteY27" fmla="*/ 224716 h 361971"/>
                <a:gd name="connsiteX28" fmla="*/ 254959 w 362309"/>
                <a:gd name="connsiteY28" fmla="*/ 84268 h 361971"/>
                <a:gd name="connsiteX29" fmla="*/ 159110 w 362309"/>
                <a:gd name="connsiteY29" fmla="*/ 84268 h 361971"/>
                <a:gd name="connsiteX30" fmla="*/ 152720 w 362309"/>
                <a:gd name="connsiteY30" fmla="*/ 77884 h 361971"/>
                <a:gd name="connsiteX31" fmla="*/ 159110 w 362309"/>
                <a:gd name="connsiteY31" fmla="*/ 71500 h 361971"/>
                <a:gd name="connsiteX32" fmla="*/ 261987 w 362309"/>
                <a:gd name="connsiteY32" fmla="*/ 71500 h 361971"/>
                <a:gd name="connsiteX33" fmla="*/ 268377 w 362309"/>
                <a:gd name="connsiteY33" fmla="*/ 77884 h 361971"/>
                <a:gd name="connsiteX34" fmla="*/ 267738 w 362309"/>
                <a:gd name="connsiteY34" fmla="*/ 224716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8951" y="283449"/>
                  </a:moveTo>
                  <a:cubicBezTo>
                    <a:pt x="208951" y="287279"/>
                    <a:pt x="206395" y="289833"/>
                    <a:pt x="202561" y="289833"/>
                  </a:cubicBezTo>
                  <a:lnTo>
                    <a:pt x="100322" y="289833"/>
                  </a:lnTo>
                  <a:cubicBezTo>
                    <a:pt x="96488" y="289833"/>
                    <a:pt x="93932" y="287279"/>
                    <a:pt x="93932" y="283449"/>
                  </a:cubicBezTo>
                  <a:lnTo>
                    <a:pt x="93932" y="136617"/>
                  </a:lnTo>
                  <a:cubicBezTo>
                    <a:pt x="93932" y="132787"/>
                    <a:pt x="96488" y="130233"/>
                    <a:pt x="100322" y="130233"/>
                  </a:cubicBezTo>
                  <a:lnTo>
                    <a:pt x="203200" y="130233"/>
                  </a:lnTo>
                  <a:cubicBezTo>
                    <a:pt x="207034" y="130233"/>
                    <a:pt x="209590" y="132787"/>
                    <a:pt x="209590" y="136617"/>
                  </a:cubicBezTo>
                  <a:lnTo>
                    <a:pt x="208951" y="283449"/>
                  </a:lnTo>
                  <a:close/>
                  <a:moveTo>
                    <a:pt x="238345" y="254082"/>
                  </a:moveTo>
                  <a:cubicBezTo>
                    <a:pt x="238345" y="257913"/>
                    <a:pt x="235789" y="260466"/>
                    <a:pt x="231955" y="260466"/>
                  </a:cubicBezTo>
                  <a:cubicBezTo>
                    <a:pt x="228121" y="260466"/>
                    <a:pt x="225565" y="257913"/>
                    <a:pt x="225565" y="254082"/>
                  </a:cubicBezTo>
                  <a:lnTo>
                    <a:pt x="225565" y="113635"/>
                  </a:lnTo>
                  <a:lnTo>
                    <a:pt x="129716" y="113635"/>
                  </a:lnTo>
                  <a:cubicBezTo>
                    <a:pt x="125882" y="113635"/>
                    <a:pt x="123326" y="111081"/>
                    <a:pt x="123326" y="107251"/>
                  </a:cubicBezTo>
                  <a:cubicBezTo>
                    <a:pt x="123326" y="103420"/>
                    <a:pt x="125882" y="100867"/>
                    <a:pt x="129716" y="100867"/>
                  </a:cubicBezTo>
                  <a:lnTo>
                    <a:pt x="232594" y="100867"/>
                  </a:lnTo>
                  <a:cubicBezTo>
                    <a:pt x="236428" y="100867"/>
                    <a:pt x="238984" y="103420"/>
                    <a:pt x="238984" y="107251"/>
                  </a:cubicBezTo>
                  <a:lnTo>
                    <a:pt x="238345" y="254082"/>
                  </a:lnTo>
                  <a:close/>
                  <a:moveTo>
                    <a:pt x="267738" y="224716"/>
                  </a:moveTo>
                  <a:cubicBezTo>
                    <a:pt x="267738" y="228546"/>
                    <a:pt x="265182" y="231100"/>
                    <a:pt x="261348" y="231100"/>
                  </a:cubicBezTo>
                  <a:cubicBezTo>
                    <a:pt x="257514" y="231100"/>
                    <a:pt x="254959" y="228546"/>
                    <a:pt x="254959" y="224716"/>
                  </a:cubicBezTo>
                  <a:lnTo>
                    <a:pt x="254959" y="84268"/>
                  </a:lnTo>
                  <a:lnTo>
                    <a:pt x="159110" y="84268"/>
                  </a:lnTo>
                  <a:cubicBezTo>
                    <a:pt x="155275" y="84268"/>
                    <a:pt x="152720" y="81715"/>
                    <a:pt x="152720" y="77884"/>
                  </a:cubicBezTo>
                  <a:cubicBezTo>
                    <a:pt x="152720" y="74054"/>
                    <a:pt x="155275" y="71500"/>
                    <a:pt x="159110" y="71500"/>
                  </a:cubicBezTo>
                  <a:lnTo>
                    <a:pt x="261987" y="71500"/>
                  </a:lnTo>
                  <a:cubicBezTo>
                    <a:pt x="265821" y="71500"/>
                    <a:pt x="268377" y="74054"/>
                    <a:pt x="268377" y="77884"/>
                  </a:cubicBezTo>
                  <a:lnTo>
                    <a:pt x="267738" y="2247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DD8742C8-3C23-53F6-AAC7-E573FF4FCB85}"/>
              </a:ext>
            </a:extLst>
          </p:cNvPr>
          <p:cNvGrpSpPr>
            <a:grpSpLocks noChangeAspect="1"/>
          </p:cNvGrpSpPr>
          <p:nvPr/>
        </p:nvGrpSpPr>
        <p:grpSpPr>
          <a:xfrm>
            <a:off x="816513" y="4703836"/>
            <a:ext cx="362313" cy="361971"/>
            <a:chOff x="1952125" y="3824168"/>
            <a:chExt cx="362313" cy="361971"/>
          </a:xfrm>
          <a:solidFill>
            <a:schemeClr val="bg1"/>
          </a:solidFill>
        </p:grpSpPr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040BDD98-A713-9791-C9A9-72044E32E994}"/>
                </a:ext>
              </a:extLst>
            </p:cNvPr>
            <p:cNvSpPr/>
            <p:nvPr/>
          </p:nvSpPr>
          <p:spPr>
            <a:xfrm>
              <a:off x="212145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5DE861CF-F70C-ADFE-E2DA-53A1AAF5E46D}"/>
                </a:ext>
              </a:extLst>
            </p:cNvPr>
            <p:cNvSpPr/>
            <p:nvPr/>
          </p:nvSpPr>
          <p:spPr>
            <a:xfrm>
              <a:off x="2139350" y="4099317"/>
              <a:ext cx="74123" cy="9575"/>
            </a:xfrm>
            <a:custGeom>
              <a:avLst/>
              <a:gdLst>
                <a:gd name="connsiteX0" fmla="*/ 69011 w 74123"/>
                <a:gd name="connsiteY0" fmla="*/ 0 h 9575"/>
                <a:gd name="connsiteX1" fmla="*/ 3195 w 74123"/>
                <a:gd name="connsiteY1" fmla="*/ 0 h 9575"/>
                <a:gd name="connsiteX2" fmla="*/ 0 w 74123"/>
                <a:gd name="connsiteY2" fmla="*/ 9576 h 9575"/>
                <a:gd name="connsiteX3" fmla="*/ 69650 w 74123"/>
                <a:gd name="connsiteY3" fmla="*/ 9576 h 9575"/>
                <a:gd name="connsiteX4" fmla="*/ 74123 w 74123"/>
                <a:gd name="connsiteY4" fmla="*/ 5107 h 9575"/>
                <a:gd name="connsiteX5" fmla="*/ 69011 w 74123"/>
                <a:gd name="connsiteY5" fmla="*/ 0 h 9575"/>
                <a:gd name="connsiteX6" fmla="*/ 69011 w 74123"/>
                <a:gd name="connsiteY6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123" h="9575">
                  <a:moveTo>
                    <a:pt x="69011" y="0"/>
                  </a:moveTo>
                  <a:lnTo>
                    <a:pt x="3195" y="0"/>
                  </a:lnTo>
                  <a:lnTo>
                    <a:pt x="0" y="9576"/>
                  </a:lnTo>
                  <a:lnTo>
                    <a:pt x="69650" y="9576"/>
                  </a:lnTo>
                  <a:cubicBezTo>
                    <a:pt x="72206" y="9576"/>
                    <a:pt x="74123" y="7661"/>
                    <a:pt x="74123" y="5107"/>
                  </a:cubicBezTo>
                  <a:cubicBezTo>
                    <a:pt x="73484" y="2554"/>
                    <a:pt x="71567" y="0"/>
                    <a:pt x="69011" y="0"/>
                  </a:cubicBezTo>
                  <a:lnTo>
                    <a:pt x="69011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32D9C1C0-5A06-01F1-80FB-B46E9C04E626}"/>
                </a:ext>
              </a:extLst>
            </p:cNvPr>
            <p:cNvSpPr/>
            <p:nvPr/>
          </p:nvSpPr>
          <p:spPr>
            <a:xfrm>
              <a:off x="2054833" y="4099317"/>
              <a:ext cx="5281" cy="8937"/>
            </a:xfrm>
            <a:custGeom>
              <a:avLst/>
              <a:gdLst>
                <a:gd name="connsiteX0" fmla="*/ 2087 w 5281"/>
                <a:gd name="connsiteY0" fmla="*/ 8938 h 8937"/>
                <a:gd name="connsiteX1" fmla="*/ 5282 w 5281"/>
                <a:gd name="connsiteY1" fmla="*/ 0 h 8937"/>
                <a:gd name="connsiteX2" fmla="*/ 4643 w 5281"/>
                <a:gd name="connsiteY2" fmla="*/ 0 h 8937"/>
                <a:gd name="connsiteX3" fmla="*/ 170 w 5281"/>
                <a:gd name="connsiteY3" fmla="*/ 4469 h 8937"/>
                <a:gd name="connsiteX4" fmla="*/ 2087 w 5281"/>
                <a:gd name="connsiteY4" fmla="*/ 8938 h 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1" h="8937">
                  <a:moveTo>
                    <a:pt x="2087" y="8938"/>
                  </a:moveTo>
                  <a:lnTo>
                    <a:pt x="5282" y="0"/>
                  </a:lnTo>
                  <a:lnTo>
                    <a:pt x="4643" y="0"/>
                  </a:lnTo>
                  <a:cubicBezTo>
                    <a:pt x="2087" y="0"/>
                    <a:pt x="170" y="1915"/>
                    <a:pt x="170" y="4469"/>
                  </a:cubicBezTo>
                  <a:cubicBezTo>
                    <a:pt x="-469" y="6384"/>
                    <a:pt x="809" y="8299"/>
                    <a:pt x="2087" y="893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8A33F029-DAE1-A436-91BE-82D32EB8E493}"/>
                </a:ext>
              </a:extLst>
            </p:cNvPr>
            <p:cNvSpPr/>
            <p:nvPr/>
          </p:nvSpPr>
          <p:spPr>
            <a:xfrm>
              <a:off x="2104845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7F15FE93-C12F-3A0D-469A-A3F78258A3BF}"/>
                </a:ext>
              </a:extLst>
            </p:cNvPr>
            <p:cNvSpPr/>
            <p:nvPr/>
          </p:nvSpPr>
          <p:spPr>
            <a:xfrm>
              <a:off x="2087592" y="4099317"/>
              <a:ext cx="7028" cy="9575"/>
            </a:xfrm>
            <a:custGeom>
              <a:avLst/>
              <a:gdLst>
                <a:gd name="connsiteX0" fmla="*/ 3195 w 7028"/>
                <a:gd name="connsiteY0" fmla="*/ 0 h 9575"/>
                <a:gd name="connsiteX1" fmla="*/ 0 w 7028"/>
                <a:gd name="connsiteY1" fmla="*/ 9576 h 9575"/>
                <a:gd name="connsiteX2" fmla="*/ 3195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195" y="0"/>
                  </a:moveTo>
                  <a:lnTo>
                    <a:pt x="0" y="9576"/>
                  </a:lnTo>
                  <a:lnTo>
                    <a:pt x="3195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17DA029A-7F07-741D-9430-0F0D97B70BA8}"/>
                </a:ext>
              </a:extLst>
            </p:cNvPr>
            <p:cNvSpPr/>
            <p:nvPr/>
          </p:nvSpPr>
          <p:spPr>
            <a:xfrm>
              <a:off x="2070339" y="4099317"/>
              <a:ext cx="7028" cy="9575"/>
            </a:xfrm>
            <a:custGeom>
              <a:avLst/>
              <a:gdLst>
                <a:gd name="connsiteX0" fmla="*/ 3834 w 7028"/>
                <a:gd name="connsiteY0" fmla="*/ 0 h 9575"/>
                <a:gd name="connsiteX1" fmla="*/ 0 w 7028"/>
                <a:gd name="connsiteY1" fmla="*/ 9576 h 9575"/>
                <a:gd name="connsiteX2" fmla="*/ 3834 w 7028"/>
                <a:gd name="connsiteY2" fmla="*/ 9576 h 9575"/>
                <a:gd name="connsiteX3" fmla="*/ 7029 w 7028"/>
                <a:gd name="connsiteY3" fmla="*/ 0 h 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8" h="9575">
                  <a:moveTo>
                    <a:pt x="3834" y="0"/>
                  </a:moveTo>
                  <a:lnTo>
                    <a:pt x="0" y="9576"/>
                  </a:lnTo>
                  <a:lnTo>
                    <a:pt x="3834" y="9576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BDCBC804-E548-276A-83D1-86FC9C2F910B}"/>
                </a:ext>
              </a:extLst>
            </p:cNvPr>
            <p:cNvSpPr/>
            <p:nvPr/>
          </p:nvSpPr>
          <p:spPr>
            <a:xfrm>
              <a:off x="2053086" y="3900137"/>
              <a:ext cx="159109" cy="159599"/>
            </a:xfrm>
            <a:custGeom>
              <a:avLst/>
              <a:gdLst>
                <a:gd name="connsiteX0" fmla="*/ 144413 w 159109"/>
                <a:gd name="connsiteY0" fmla="*/ 67032 h 159599"/>
                <a:gd name="connsiteX1" fmla="*/ 135467 w 159109"/>
                <a:gd name="connsiteY1" fmla="*/ 44688 h 159599"/>
                <a:gd name="connsiteX2" fmla="*/ 136106 w 159109"/>
                <a:gd name="connsiteY2" fmla="*/ 37027 h 159599"/>
                <a:gd name="connsiteX3" fmla="*/ 143135 w 159109"/>
                <a:gd name="connsiteY3" fmla="*/ 30005 h 159599"/>
                <a:gd name="connsiteX4" fmla="*/ 131633 w 159109"/>
                <a:gd name="connsiteY4" fmla="*/ 18514 h 159599"/>
                <a:gd name="connsiteX5" fmla="*/ 125243 w 159109"/>
                <a:gd name="connsiteY5" fmla="*/ 24898 h 159599"/>
                <a:gd name="connsiteX6" fmla="*/ 116936 w 159109"/>
                <a:gd name="connsiteY6" fmla="*/ 25536 h 159599"/>
                <a:gd name="connsiteX7" fmla="*/ 94571 w 159109"/>
                <a:gd name="connsiteY7" fmla="*/ 15960 h 159599"/>
                <a:gd name="connsiteX8" fmla="*/ 89459 w 159109"/>
                <a:gd name="connsiteY8" fmla="*/ 9576 h 159599"/>
                <a:gd name="connsiteX9" fmla="*/ 89459 w 159109"/>
                <a:gd name="connsiteY9" fmla="*/ 0 h 159599"/>
                <a:gd name="connsiteX10" fmla="*/ 72845 w 159109"/>
                <a:gd name="connsiteY10" fmla="*/ 0 h 159599"/>
                <a:gd name="connsiteX11" fmla="*/ 72845 w 159109"/>
                <a:gd name="connsiteY11" fmla="*/ 10215 h 159599"/>
                <a:gd name="connsiteX12" fmla="*/ 67733 w 159109"/>
                <a:gd name="connsiteY12" fmla="*/ 16599 h 159599"/>
                <a:gd name="connsiteX13" fmla="*/ 45369 w 159109"/>
                <a:gd name="connsiteY13" fmla="*/ 25536 h 159599"/>
                <a:gd name="connsiteX14" fmla="*/ 37701 w 159109"/>
                <a:gd name="connsiteY14" fmla="*/ 24898 h 159599"/>
                <a:gd name="connsiteX15" fmla="*/ 30672 w 159109"/>
                <a:gd name="connsiteY15" fmla="*/ 17875 h 159599"/>
                <a:gd name="connsiteX16" fmla="*/ 18531 w 159109"/>
                <a:gd name="connsiteY16" fmla="*/ 29367 h 159599"/>
                <a:gd name="connsiteX17" fmla="*/ 24921 w 159109"/>
                <a:gd name="connsiteY17" fmla="*/ 35751 h 159599"/>
                <a:gd name="connsiteX18" fmla="*/ 25560 w 159109"/>
                <a:gd name="connsiteY18" fmla="*/ 44050 h 159599"/>
                <a:gd name="connsiteX19" fmla="*/ 15975 w 159109"/>
                <a:gd name="connsiteY19" fmla="*/ 65755 h 159599"/>
                <a:gd name="connsiteX20" fmla="*/ 9585 w 159109"/>
                <a:gd name="connsiteY20" fmla="*/ 70862 h 159599"/>
                <a:gd name="connsiteX21" fmla="*/ 0 w 159109"/>
                <a:gd name="connsiteY21" fmla="*/ 70862 h 159599"/>
                <a:gd name="connsiteX22" fmla="*/ 0 w 159109"/>
                <a:gd name="connsiteY22" fmla="*/ 87461 h 159599"/>
                <a:gd name="connsiteX23" fmla="*/ 9585 w 159109"/>
                <a:gd name="connsiteY23" fmla="*/ 87461 h 159599"/>
                <a:gd name="connsiteX24" fmla="*/ 15975 w 159109"/>
                <a:gd name="connsiteY24" fmla="*/ 92568 h 159599"/>
                <a:gd name="connsiteX25" fmla="*/ 24921 w 159109"/>
                <a:gd name="connsiteY25" fmla="*/ 114912 h 159599"/>
                <a:gd name="connsiteX26" fmla="*/ 24282 w 159109"/>
                <a:gd name="connsiteY26" fmla="*/ 122573 h 159599"/>
                <a:gd name="connsiteX27" fmla="*/ 17253 w 159109"/>
                <a:gd name="connsiteY27" fmla="*/ 129595 h 159599"/>
                <a:gd name="connsiteX28" fmla="*/ 28755 w 159109"/>
                <a:gd name="connsiteY28" fmla="*/ 141086 h 159599"/>
                <a:gd name="connsiteX29" fmla="*/ 35145 w 159109"/>
                <a:gd name="connsiteY29" fmla="*/ 134702 h 159599"/>
                <a:gd name="connsiteX30" fmla="*/ 43452 w 159109"/>
                <a:gd name="connsiteY30" fmla="*/ 134064 h 159599"/>
                <a:gd name="connsiteX31" fmla="*/ 65177 w 159109"/>
                <a:gd name="connsiteY31" fmla="*/ 143640 h 159599"/>
                <a:gd name="connsiteX32" fmla="*/ 70289 w 159109"/>
                <a:gd name="connsiteY32" fmla="*/ 150024 h 159599"/>
                <a:gd name="connsiteX33" fmla="*/ 70289 w 159109"/>
                <a:gd name="connsiteY33" fmla="*/ 159600 h 159599"/>
                <a:gd name="connsiteX34" fmla="*/ 86903 w 159109"/>
                <a:gd name="connsiteY34" fmla="*/ 159600 h 159599"/>
                <a:gd name="connsiteX35" fmla="*/ 86903 w 159109"/>
                <a:gd name="connsiteY35" fmla="*/ 150024 h 159599"/>
                <a:gd name="connsiteX36" fmla="*/ 92015 w 159109"/>
                <a:gd name="connsiteY36" fmla="*/ 143640 h 159599"/>
                <a:gd name="connsiteX37" fmla="*/ 114380 w 159109"/>
                <a:gd name="connsiteY37" fmla="*/ 134702 h 159599"/>
                <a:gd name="connsiteX38" fmla="*/ 122048 w 159109"/>
                <a:gd name="connsiteY38" fmla="*/ 135341 h 159599"/>
                <a:gd name="connsiteX39" fmla="*/ 129077 w 159109"/>
                <a:gd name="connsiteY39" fmla="*/ 142363 h 159599"/>
                <a:gd name="connsiteX40" fmla="*/ 140579 w 159109"/>
                <a:gd name="connsiteY40" fmla="*/ 130872 h 159599"/>
                <a:gd name="connsiteX41" fmla="*/ 134189 w 159109"/>
                <a:gd name="connsiteY41" fmla="*/ 124488 h 159599"/>
                <a:gd name="connsiteX42" fmla="*/ 133550 w 159109"/>
                <a:gd name="connsiteY42" fmla="*/ 116189 h 159599"/>
                <a:gd name="connsiteX43" fmla="*/ 143135 w 159109"/>
                <a:gd name="connsiteY43" fmla="*/ 93845 h 159599"/>
                <a:gd name="connsiteX44" fmla="*/ 149525 w 159109"/>
                <a:gd name="connsiteY44" fmla="*/ 88738 h 159599"/>
                <a:gd name="connsiteX45" fmla="*/ 159110 w 159109"/>
                <a:gd name="connsiteY45" fmla="*/ 88738 h 159599"/>
                <a:gd name="connsiteX46" fmla="*/ 159110 w 159109"/>
                <a:gd name="connsiteY46" fmla="*/ 72139 h 159599"/>
                <a:gd name="connsiteX47" fmla="*/ 149525 w 159109"/>
                <a:gd name="connsiteY47" fmla="*/ 72139 h 159599"/>
                <a:gd name="connsiteX48" fmla="*/ 144413 w 159109"/>
                <a:gd name="connsiteY48" fmla="*/ 67032 h 159599"/>
                <a:gd name="connsiteX49" fmla="*/ 80513 w 159109"/>
                <a:gd name="connsiteY49" fmla="*/ 125765 h 159599"/>
                <a:gd name="connsiteX50" fmla="*/ 34506 w 159109"/>
                <a:gd name="connsiteY50" fmla="*/ 80438 h 159599"/>
                <a:gd name="connsiteX51" fmla="*/ 79874 w 159109"/>
                <a:gd name="connsiteY51" fmla="*/ 34474 h 159599"/>
                <a:gd name="connsiteX52" fmla="*/ 125882 w 159109"/>
                <a:gd name="connsiteY52" fmla="*/ 79800 h 159599"/>
                <a:gd name="connsiteX53" fmla="*/ 125882 w 159109"/>
                <a:gd name="connsiteY53" fmla="*/ 79800 h 159599"/>
                <a:gd name="connsiteX54" fmla="*/ 80513 w 159109"/>
                <a:gd name="connsiteY54" fmla="*/ 125765 h 15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59109" h="159599">
                  <a:moveTo>
                    <a:pt x="144413" y="67032"/>
                  </a:moveTo>
                  <a:cubicBezTo>
                    <a:pt x="142496" y="59371"/>
                    <a:pt x="139940" y="51710"/>
                    <a:pt x="135467" y="44688"/>
                  </a:cubicBezTo>
                  <a:cubicBezTo>
                    <a:pt x="133550" y="42135"/>
                    <a:pt x="134189" y="38943"/>
                    <a:pt x="136106" y="37027"/>
                  </a:cubicBezTo>
                  <a:lnTo>
                    <a:pt x="143135" y="30005"/>
                  </a:lnTo>
                  <a:lnTo>
                    <a:pt x="131633" y="18514"/>
                  </a:lnTo>
                  <a:lnTo>
                    <a:pt x="125243" y="24898"/>
                  </a:lnTo>
                  <a:cubicBezTo>
                    <a:pt x="123326" y="26813"/>
                    <a:pt x="119492" y="27451"/>
                    <a:pt x="116936" y="25536"/>
                  </a:cubicBezTo>
                  <a:cubicBezTo>
                    <a:pt x="109907" y="21067"/>
                    <a:pt x="102878" y="17875"/>
                    <a:pt x="94571" y="15960"/>
                  </a:cubicBezTo>
                  <a:cubicBezTo>
                    <a:pt x="91376" y="15322"/>
                    <a:pt x="89459" y="12768"/>
                    <a:pt x="89459" y="9576"/>
                  </a:cubicBezTo>
                  <a:lnTo>
                    <a:pt x="89459" y="0"/>
                  </a:lnTo>
                  <a:lnTo>
                    <a:pt x="72845" y="0"/>
                  </a:lnTo>
                  <a:lnTo>
                    <a:pt x="72845" y="10215"/>
                  </a:lnTo>
                  <a:cubicBezTo>
                    <a:pt x="72845" y="13407"/>
                    <a:pt x="70928" y="15960"/>
                    <a:pt x="67733" y="16599"/>
                  </a:cubicBezTo>
                  <a:cubicBezTo>
                    <a:pt x="60066" y="18514"/>
                    <a:pt x="52398" y="21067"/>
                    <a:pt x="45369" y="25536"/>
                  </a:cubicBezTo>
                  <a:cubicBezTo>
                    <a:pt x="42813" y="26813"/>
                    <a:pt x="39618" y="26813"/>
                    <a:pt x="37701" y="24898"/>
                  </a:cubicBezTo>
                  <a:lnTo>
                    <a:pt x="30672" y="17875"/>
                  </a:lnTo>
                  <a:lnTo>
                    <a:pt x="18531" y="29367"/>
                  </a:lnTo>
                  <a:lnTo>
                    <a:pt x="24921" y="35751"/>
                  </a:lnTo>
                  <a:cubicBezTo>
                    <a:pt x="26838" y="37666"/>
                    <a:pt x="27477" y="41496"/>
                    <a:pt x="25560" y="44050"/>
                  </a:cubicBezTo>
                  <a:cubicBezTo>
                    <a:pt x="21087" y="50434"/>
                    <a:pt x="17892" y="58094"/>
                    <a:pt x="15975" y="65755"/>
                  </a:cubicBezTo>
                  <a:cubicBezTo>
                    <a:pt x="15336" y="68947"/>
                    <a:pt x="12780" y="70862"/>
                    <a:pt x="9585" y="70862"/>
                  </a:cubicBezTo>
                  <a:lnTo>
                    <a:pt x="0" y="70862"/>
                  </a:lnTo>
                  <a:lnTo>
                    <a:pt x="0" y="87461"/>
                  </a:lnTo>
                  <a:lnTo>
                    <a:pt x="9585" y="87461"/>
                  </a:lnTo>
                  <a:cubicBezTo>
                    <a:pt x="12780" y="87461"/>
                    <a:pt x="15336" y="89376"/>
                    <a:pt x="15975" y="92568"/>
                  </a:cubicBezTo>
                  <a:cubicBezTo>
                    <a:pt x="17892" y="100229"/>
                    <a:pt x="20448" y="107889"/>
                    <a:pt x="24921" y="114912"/>
                  </a:cubicBezTo>
                  <a:cubicBezTo>
                    <a:pt x="26838" y="117465"/>
                    <a:pt x="26199" y="120657"/>
                    <a:pt x="24282" y="122573"/>
                  </a:cubicBezTo>
                  <a:lnTo>
                    <a:pt x="17253" y="129595"/>
                  </a:lnTo>
                  <a:lnTo>
                    <a:pt x="28755" y="141086"/>
                  </a:lnTo>
                  <a:lnTo>
                    <a:pt x="35145" y="134702"/>
                  </a:lnTo>
                  <a:cubicBezTo>
                    <a:pt x="37062" y="132787"/>
                    <a:pt x="40896" y="132149"/>
                    <a:pt x="43452" y="134064"/>
                  </a:cubicBezTo>
                  <a:cubicBezTo>
                    <a:pt x="49842" y="138533"/>
                    <a:pt x="57509" y="141724"/>
                    <a:pt x="65177" y="143640"/>
                  </a:cubicBezTo>
                  <a:cubicBezTo>
                    <a:pt x="68372" y="144278"/>
                    <a:pt x="70289" y="146832"/>
                    <a:pt x="70289" y="150024"/>
                  </a:cubicBezTo>
                  <a:lnTo>
                    <a:pt x="70289" y="159600"/>
                  </a:lnTo>
                  <a:lnTo>
                    <a:pt x="86903" y="159600"/>
                  </a:lnTo>
                  <a:lnTo>
                    <a:pt x="86903" y="150024"/>
                  </a:lnTo>
                  <a:cubicBezTo>
                    <a:pt x="86903" y="146832"/>
                    <a:pt x="88820" y="144278"/>
                    <a:pt x="92015" y="143640"/>
                  </a:cubicBezTo>
                  <a:cubicBezTo>
                    <a:pt x="99683" y="141724"/>
                    <a:pt x="107351" y="139171"/>
                    <a:pt x="114380" y="134702"/>
                  </a:cubicBezTo>
                  <a:cubicBezTo>
                    <a:pt x="116936" y="132787"/>
                    <a:pt x="120131" y="133425"/>
                    <a:pt x="122048" y="135341"/>
                  </a:cubicBezTo>
                  <a:lnTo>
                    <a:pt x="129077" y="142363"/>
                  </a:lnTo>
                  <a:lnTo>
                    <a:pt x="140579" y="130872"/>
                  </a:lnTo>
                  <a:lnTo>
                    <a:pt x="134189" y="124488"/>
                  </a:lnTo>
                  <a:cubicBezTo>
                    <a:pt x="132272" y="122573"/>
                    <a:pt x="131633" y="118742"/>
                    <a:pt x="133550" y="116189"/>
                  </a:cubicBezTo>
                  <a:cubicBezTo>
                    <a:pt x="138023" y="109805"/>
                    <a:pt x="141218" y="102144"/>
                    <a:pt x="143135" y="93845"/>
                  </a:cubicBezTo>
                  <a:cubicBezTo>
                    <a:pt x="143774" y="90653"/>
                    <a:pt x="146330" y="88738"/>
                    <a:pt x="149525" y="88738"/>
                  </a:cubicBezTo>
                  <a:lnTo>
                    <a:pt x="159110" y="88738"/>
                  </a:lnTo>
                  <a:lnTo>
                    <a:pt x="159110" y="72139"/>
                  </a:lnTo>
                  <a:lnTo>
                    <a:pt x="149525" y="72139"/>
                  </a:lnTo>
                  <a:cubicBezTo>
                    <a:pt x="147608" y="72778"/>
                    <a:pt x="145052" y="70224"/>
                    <a:pt x="144413" y="67032"/>
                  </a:cubicBezTo>
                  <a:close/>
                  <a:moveTo>
                    <a:pt x="80513" y="125765"/>
                  </a:moveTo>
                  <a:cubicBezTo>
                    <a:pt x="55593" y="125765"/>
                    <a:pt x="34506" y="105336"/>
                    <a:pt x="34506" y="80438"/>
                  </a:cubicBezTo>
                  <a:cubicBezTo>
                    <a:pt x="34506" y="55541"/>
                    <a:pt x="54954" y="34474"/>
                    <a:pt x="79874" y="34474"/>
                  </a:cubicBezTo>
                  <a:cubicBezTo>
                    <a:pt x="104795" y="34474"/>
                    <a:pt x="125882" y="54902"/>
                    <a:pt x="125882" y="79800"/>
                  </a:cubicBezTo>
                  <a:cubicBezTo>
                    <a:pt x="125882" y="79800"/>
                    <a:pt x="125882" y="79800"/>
                    <a:pt x="125882" y="79800"/>
                  </a:cubicBezTo>
                  <a:cubicBezTo>
                    <a:pt x="126521" y="105336"/>
                    <a:pt x="106073" y="125765"/>
                    <a:pt x="80513" y="1257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64E74242-6395-464C-8179-9036245FBCB6}"/>
                </a:ext>
              </a:extLst>
            </p:cNvPr>
            <p:cNvSpPr/>
            <p:nvPr/>
          </p:nvSpPr>
          <p:spPr>
            <a:xfrm>
              <a:off x="1952125" y="3824168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1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56237 w 362313"/>
                <a:gd name="connsiteY6" fmla="*/ 297493 h 361971"/>
                <a:gd name="connsiteX7" fmla="*/ 107351 w 362313"/>
                <a:gd name="connsiteY7" fmla="*/ 297493 h 361971"/>
                <a:gd name="connsiteX8" fmla="*/ 90098 w 362313"/>
                <a:gd name="connsiteY8" fmla="*/ 280257 h 361971"/>
                <a:gd name="connsiteX9" fmla="*/ 107351 w 362313"/>
                <a:gd name="connsiteY9" fmla="*/ 263020 h 361971"/>
                <a:gd name="connsiteX10" fmla="*/ 256237 w 362313"/>
                <a:gd name="connsiteY10" fmla="*/ 263020 h 361971"/>
                <a:gd name="connsiteX11" fmla="*/ 273489 w 362313"/>
                <a:gd name="connsiteY11" fmla="*/ 280257 h 361971"/>
                <a:gd name="connsiteX12" fmla="*/ 256237 w 362313"/>
                <a:gd name="connsiteY12" fmla="*/ 297493 h 361971"/>
                <a:gd name="connsiteX13" fmla="*/ 273489 w 362313"/>
                <a:gd name="connsiteY13" fmla="*/ 171091 h 361971"/>
                <a:gd name="connsiteX14" fmla="*/ 267099 w 362313"/>
                <a:gd name="connsiteY14" fmla="*/ 177475 h 361971"/>
                <a:gd name="connsiteX15" fmla="*/ 256237 w 362313"/>
                <a:gd name="connsiteY15" fmla="*/ 177475 h 361971"/>
                <a:gd name="connsiteX16" fmla="*/ 249208 w 362313"/>
                <a:gd name="connsiteY16" fmla="*/ 194073 h 361971"/>
                <a:gd name="connsiteX17" fmla="*/ 256876 w 362313"/>
                <a:gd name="connsiteY17" fmla="*/ 201734 h 361971"/>
                <a:gd name="connsiteX18" fmla="*/ 256876 w 362313"/>
                <a:gd name="connsiteY18" fmla="*/ 210671 h 361971"/>
                <a:gd name="connsiteX19" fmla="*/ 236428 w 362313"/>
                <a:gd name="connsiteY19" fmla="*/ 231100 h 361971"/>
                <a:gd name="connsiteX20" fmla="*/ 227482 w 362313"/>
                <a:gd name="connsiteY20" fmla="*/ 231100 h 361971"/>
                <a:gd name="connsiteX21" fmla="*/ 219814 w 362313"/>
                <a:gd name="connsiteY21" fmla="*/ 223439 h 361971"/>
                <a:gd name="connsiteX22" fmla="*/ 203200 w 362313"/>
                <a:gd name="connsiteY22" fmla="*/ 230462 h 361971"/>
                <a:gd name="connsiteX23" fmla="*/ 203200 w 362313"/>
                <a:gd name="connsiteY23" fmla="*/ 241314 h 361971"/>
                <a:gd name="connsiteX24" fmla="*/ 196810 w 362313"/>
                <a:gd name="connsiteY24" fmla="*/ 247698 h 361971"/>
                <a:gd name="connsiteX25" fmla="*/ 167416 w 362313"/>
                <a:gd name="connsiteY25" fmla="*/ 247698 h 361971"/>
                <a:gd name="connsiteX26" fmla="*/ 161027 w 362313"/>
                <a:gd name="connsiteY26" fmla="*/ 241314 h 361971"/>
                <a:gd name="connsiteX27" fmla="*/ 161027 w 362313"/>
                <a:gd name="connsiteY27" fmla="*/ 230462 h 361971"/>
                <a:gd name="connsiteX28" fmla="*/ 144413 w 362313"/>
                <a:gd name="connsiteY28" fmla="*/ 223439 h 361971"/>
                <a:gd name="connsiteX29" fmla="*/ 136745 w 362313"/>
                <a:gd name="connsiteY29" fmla="*/ 231100 h 361971"/>
                <a:gd name="connsiteX30" fmla="*/ 127799 w 362313"/>
                <a:gd name="connsiteY30" fmla="*/ 231100 h 361971"/>
                <a:gd name="connsiteX31" fmla="*/ 107351 w 362313"/>
                <a:gd name="connsiteY31" fmla="*/ 210671 h 361971"/>
                <a:gd name="connsiteX32" fmla="*/ 105434 w 362313"/>
                <a:gd name="connsiteY32" fmla="*/ 206203 h 361971"/>
                <a:gd name="connsiteX33" fmla="*/ 107351 w 362313"/>
                <a:gd name="connsiteY33" fmla="*/ 201734 h 361971"/>
                <a:gd name="connsiteX34" fmla="*/ 115019 w 362313"/>
                <a:gd name="connsiteY34" fmla="*/ 194073 h 361971"/>
                <a:gd name="connsiteX35" fmla="*/ 107990 w 362313"/>
                <a:gd name="connsiteY35" fmla="*/ 177475 h 361971"/>
                <a:gd name="connsiteX36" fmla="*/ 97127 w 362313"/>
                <a:gd name="connsiteY36" fmla="*/ 177475 h 361971"/>
                <a:gd name="connsiteX37" fmla="*/ 90737 w 362313"/>
                <a:gd name="connsiteY37" fmla="*/ 171091 h 361971"/>
                <a:gd name="connsiteX38" fmla="*/ 90737 w 362313"/>
                <a:gd name="connsiteY38" fmla="*/ 141724 h 361971"/>
                <a:gd name="connsiteX39" fmla="*/ 97127 w 362313"/>
                <a:gd name="connsiteY39" fmla="*/ 135340 h 361971"/>
                <a:gd name="connsiteX40" fmla="*/ 107990 w 362313"/>
                <a:gd name="connsiteY40" fmla="*/ 135340 h 361971"/>
                <a:gd name="connsiteX41" fmla="*/ 115019 w 362313"/>
                <a:gd name="connsiteY41" fmla="*/ 118742 h 361971"/>
                <a:gd name="connsiteX42" fmla="*/ 107351 w 362313"/>
                <a:gd name="connsiteY42" fmla="*/ 111081 h 361971"/>
                <a:gd name="connsiteX43" fmla="*/ 107351 w 362313"/>
                <a:gd name="connsiteY43" fmla="*/ 102144 h 361971"/>
                <a:gd name="connsiteX44" fmla="*/ 127799 w 362313"/>
                <a:gd name="connsiteY44" fmla="*/ 81715 h 361971"/>
                <a:gd name="connsiteX45" fmla="*/ 136745 w 362313"/>
                <a:gd name="connsiteY45" fmla="*/ 81715 h 361971"/>
                <a:gd name="connsiteX46" fmla="*/ 136745 w 362313"/>
                <a:gd name="connsiteY46" fmla="*/ 81715 h 361971"/>
                <a:gd name="connsiteX47" fmla="*/ 144413 w 362313"/>
                <a:gd name="connsiteY47" fmla="*/ 89376 h 361971"/>
                <a:gd name="connsiteX48" fmla="*/ 161027 w 362313"/>
                <a:gd name="connsiteY48" fmla="*/ 82353 h 361971"/>
                <a:gd name="connsiteX49" fmla="*/ 161027 w 362313"/>
                <a:gd name="connsiteY49" fmla="*/ 71500 h 361971"/>
                <a:gd name="connsiteX50" fmla="*/ 167416 w 362313"/>
                <a:gd name="connsiteY50" fmla="*/ 65116 h 361971"/>
                <a:gd name="connsiteX51" fmla="*/ 196810 w 362313"/>
                <a:gd name="connsiteY51" fmla="*/ 65116 h 361971"/>
                <a:gd name="connsiteX52" fmla="*/ 203200 w 362313"/>
                <a:gd name="connsiteY52" fmla="*/ 71500 h 361971"/>
                <a:gd name="connsiteX53" fmla="*/ 203200 w 362313"/>
                <a:gd name="connsiteY53" fmla="*/ 82353 h 361971"/>
                <a:gd name="connsiteX54" fmla="*/ 219814 w 362313"/>
                <a:gd name="connsiteY54" fmla="*/ 89376 h 361971"/>
                <a:gd name="connsiteX55" fmla="*/ 227482 w 362313"/>
                <a:gd name="connsiteY55" fmla="*/ 81715 h 361971"/>
                <a:gd name="connsiteX56" fmla="*/ 236428 w 362313"/>
                <a:gd name="connsiteY56" fmla="*/ 81715 h 361971"/>
                <a:gd name="connsiteX57" fmla="*/ 256876 w 362313"/>
                <a:gd name="connsiteY57" fmla="*/ 102144 h 361971"/>
                <a:gd name="connsiteX58" fmla="*/ 256876 w 362313"/>
                <a:gd name="connsiteY58" fmla="*/ 111081 h 361971"/>
                <a:gd name="connsiteX59" fmla="*/ 256876 w 362313"/>
                <a:gd name="connsiteY59" fmla="*/ 111081 h 361971"/>
                <a:gd name="connsiteX60" fmla="*/ 249208 w 362313"/>
                <a:gd name="connsiteY60" fmla="*/ 118742 h 361971"/>
                <a:gd name="connsiteX61" fmla="*/ 256237 w 362313"/>
                <a:gd name="connsiteY61" fmla="*/ 135979 h 361971"/>
                <a:gd name="connsiteX62" fmla="*/ 267099 w 362313"/>
                <a:gd name="connsiteY62" fmla="*/ 135979 h 361971"/>
                <a:gd name="connsiteX63" fmla="*/ 273489 w 362313"/>
                <a:gd name="connsiteY63" fmla="*/ 142363 h 361971"/>
                <a:gd name="connsiteX64" fmla="*/ 273489 w 362313"/>
                <a:gd name="connsiteY64" fmla="*/ 171091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0835" y="361971"/>
                  </a:cubicBezTo>
                  <a:cubicBezTo>
                    <a:pt x="281157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1076"/>
                    <a:pt x="281796" y="0"/>
                    <a:pt x="181474" y="0"/>
                  </a:cubicBezTo>
                  <a:close/>
                  <a:moveTo>
                    <a:pt x="256237" y="297493"/>
                  </a:moveTo>
                  <a:lnTo>
                    <a:pt x="107351" y="297493"/>
                  </a:lnTo>
                  <a:cubicBezTo>
                    <a:pt x="97766" y="297493"/>
                    <a:pt x="90098" y="289833"/>
                    <a:pt x="90098" y="280257"/>
                  </a:cubicBezTo>
                  <a:cubicBezTo>
                    <a:pt x="90098" y="270681"/>
                    <a:pt x="97766" y="263020"/>
                    <a:pt x="107351" y="263020"/>
                  </a:cubicBezTo>
                  <a:lnTo>
                    <a:pt x="256237" y="263020"/>
                  </a:lnTo>
                  <a:cubicBezTo>
                    <a:pt x="265821" y="263020"/>
                    <a:pt x="273489" y="270681"/>
                    <a:pt x="273489" y="280257"/>
                  </a:cubicBezTo>
                  <a:cubicBezTo>
                    <a:pt x="273489" y="289833"/>
                    <a:pt x="265821" y="297493"/>
                    <a:pt x="256237" y="297493"/>
                  </a:cubicBezTo>
                  <a:close/>
                  <a:moveTo>
                    <a:pt x="273489" y="171091"/>
                  </a:moveTo>
                  <a:cubicBezTo>
                    <a:pt x="273489" y="174921"/>
                    <a:pt x="270933" y="177475"/>
                    <a:pt x="267099" y="177475"/>
                  </a:cubicBezTo>
                  <a:lnTo>
                    <a:pt x="256237" y="177475"/>
                  </a:lnTo>
                  <a:cubicBezTo>
                    <a:pt x="254319" y="183220"/>
                    <a:pt x="252403" y="188966"/>
                    <a:pt x="249208" y="194073"/>
                  </a:cubicBezTo>
                  <a:lnTo>
                    <a:pt x="256876" y="201734"/>
                  </a:lnTo>
                  <a:cubicBezTo>
                    <a:pt x="259431" y="204287"/>
                    <a:pt x="259431" y="208118"/>
                    <a:pt x="256876" y="210671"/>
                  </a:cubicBezTo>
                  <a:lnTo>
                    <a:pt x="236428" y="231100"/>
                  </a:lnTo>
                  <a:cubicBezTo>
                    <a:pt x="233872" y="233654"/>
                    <a:pt x="230038" y="233654"/>
                    <a:pt x="227482" y="231100"/>
                  </a:cubicBezTo>
                  <a:lnTo>
                    <a:pt x="219814" y="223439"/>
                  </a:lnTo>
                  <a:cubicBezTo>
                    <a:pt x="214702" y="226631"/>
                    <a:pt x="208951" y="228546"/>
                    <a:pt x="203200" y="230462"/>
                  </a:cubicBezTo>
                  <a:lnTo>
                    <a:pt x="203200" y="241314"/>
                  </a:lnTo>
                  <a:cubicBezTo>
                    <a:pt x="203200" y="245145"/>
                    <a:pt x="200644" y="247698"/>
                    <a:pt x="196810" y="247698"/>
                  </a:cubicBezTo>
                  <a:lnTo>
                    <a:pt x="167416" y="247698"/>
                  </a:lnTo>
                  <a:cubicBezTo>
                    <a:pt x="163582" y="247698"/>
                    <a:pt x="161027" y="245145"/>
                    <a:pt x="161027" y="241314"/>
                  </a:cubicBezTo>
                  <a:lnTo>
                    <a:pt x="161027" y="230462"/>
                  </a:lnTo>
                  <a:cubicBezTo>
                    <a:pt x="155275" y="228546"/>
                    <a:pt x="149524" y="226631"/>
                    <a:pt x="144413" y="223439"/>
                  </a:cubicBezTo>
                  <a:lnTo>
                    <a:pt x="136745" y="231100"/>
                  </a:lnTo>
                  <a:cubicBezTo>
                    <a:pt x="134189" y="233654"/>
                    <a:pt x="130355" y="233654"/>
                    <a:pt x="127799" y="231100"/>
                  </a:cubicBezTo>
                  <a:lnTo>
                    <a:pt x="107351" y="210671"/>
                  </a:lnTo>
                  <a:cubicBezTo>
                    <a:pt x="106073" y="209395"/>
                    <a:pt x="105434" y="208118"/>
                    <a:pt x="105434" y="206203"/>
                  </a:cubicBezTo>
                  <a:cubicBezTo>
                    <a:pt x="105434" y="204287"/>
                    <a:pt x="106073" y="203011"/>
                    <a:pt x="107351" y="201734"/>
                  </a:cubicBezTo>
                  <a:lnTo>
                    <a:pt x="115019" y="194073"/>
                  </a:lnTo>
                  <a:cubicBezTo>
                    <a:pt x="111824" y="188966"/>
                    <a:pt x="109907" y="183220"/>
                    <a:pt x="107990" y="177475"/>
                  </a:cubicBezTo>
                  <a:lnTo>
                    <a:pt x="97127" y="177475"/>
                  </a:lnTo>
                  <a:cubicBezTo>
                    <a:pt x="93293" y="177475"/>
                    <a:pt x="90737" y="174921"/>
                    <a:pt x="90737" y="171091"/>
                  </a:cubicBezTo>
                  <a:lnTo>
                    <a:pt x="90737" y="141724"/>
                  </a:lnTo>
                  <a:cubicBezTo>
                    <a:pt x="90737" y="137894"/>
                    <a:pt x="93293" y="135340"/>
                    <a:pt x="97127" y="135340"/>
                  </a:cubicBezTo>
                  <a:lnTo>
                    <a:pt x="107990" y="135340"/>
                  </a:lnTo>
                  <a:cubicBezTo>
                    <a:pt x="109907" y="129595"/>
                    <a:pt x="111824" y="123849"/>
                    <a:pt x="115019" y="118742"/>
                  </a:cubicBezTo>
                  <a:lnTo>
                    <a:pt x="107351" y="111081"/>
                  </a:lnTo>
                  <a:cubicBezTo>
                    <a:pt x="104795" y="108528"/>
                    <a:pt x="104795" y="104697"/>
                    <a:pt x="107351" y="102144"/>
                  </a:cubicBezTo>
                  <a:lnTo>
                    <a:pt x="127799" y="81715"/>
                  </a:lnTo>
                  <a:cubicBezTo>
                    <a:pt x="130355" y="79161"/>
                    <a:pt x="134189" y="79161"/>
                    <a:pt x="136745" y="81715"/>
                  </a:cubicBezTo>
                  <a:cubicBezTo>
                    <a:pt x="136745" y="81715"/>
                    <a:pt x="136745" y="81715"/>
                    <a:pt x="136745" y="81715"/>
                  </a:cubicBezTo>
                  <a:lnTo>
                    <a:pt x="144413" y="89376"/>
                  </a:lnTo>
                  <a:cubicBezTo>
                    <a:pt x="149524" y="86184"/>
                    <a:pt x="155275" y="84268"/>
                    <a:pt x="161027" y="82353"/>
                  </a:cubicBezTo>
                  <a:lnTo>
                    <a:pt x="161027" y="71500"/>
                  </a:lnTo>
                  <a:cubicBezTo>
                    <a:pt x="161027" y="67670"/>
                    <a:pt x="163582" y="65116"/>
                    <a:pt x="167416" y="65116"/>
                  </a:cubicBezTo>
                  <a:lnTo>
                    <a:pt x="196810" y="65116"/>
                  </a:lnTo>
                  <a:cubicBezTo>
                    <a:pt x="200644" y="65116"/>
                    <a:pt x="203200" y="67670"/>
                    <a:pt x="203200" y="71500"/>
                  </a:cubicBezTo>
                  <a:lnTo>
                    <a:pt x="203200" y="82353"/>
                  </a:lnTo>
                  <a:cubicBezTo>
                    <a:pt x="208951" y="84268"/>
                    <a:pt x="214702" y="86184"/>
                    <a:pt x="219814" y="89376"/>
                  </a:cubicBezTo>
                  <a:lnTo>
                    <a:pt x="227482" y="81715"/>
                  </a:lnTo>
                  <a:cubicBezTo>
                    <a:pt x="230038" y="79161"/>
                    <a:pt x="233872" y="79161"/>
                    <a:pt x="236428" y="81715"/>
                  </a:cubicBezTo>
                  <a:lnTo>
                    <a:pt x="256876" y="102144"/>
                  </a:lnTo>
                  <a:cubicBezTo>
                    <a:pt x="259431" y="104697"/>
                    <a:pt x="259431" y="108528"/>
                    <a:pt x="256876" y="111081"/>
                  </a:cubicBezTo>
                  <a:cubicBezTo>
                    <a:pt x="256876" y="111081"/>
                    <a:pt x="256876" y="111081"/>
                    <a:pt x="256876" y="111081"/>
                  </a:cubicBezTo>
                  <a:lnTo>
                    <a:pt x="249208" y="118742"/>
                  </a:lnTo>
                  <a:cubicBezTo>
                    <a:pt x="252403" y="123849"/>
                    <a:pt x="254319" y="129595"/>
                    <a:pt x="256237" y="135979"/>
                  </a:cubicBezTo>
                  <a:lnTo>
                    <a:pt x="267099" y="135979"/>
                  </a:lnTo>
                  <a:cubicBezTo>
                    <a:pt x="270933" y="135979"/>
                    <a:pt x="273489" y="138532"/>
                    <a:pt x="273489" y="142363"/>
                  </a:cubicBezTo>
                  <a:lnTo>
                    <a:pt x="273489" y="17109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A1D17047-9E29-9CE5-58FE-E24D53BB984A}"/>
                </a:ext>
              </a:extLst>
            </p:cNvPr>
            <p:cNvSpPr/>
            <p:nvPr/>
          </p:nvSpPr>
          <p:spPr>
            <a:xfrm>
              <a:off x="2100372" y="3947378"/>
              <a:ext cx="65836" cy="65754"/>
            </a:xfrm>
            <a:custGeom>
              <a:avLst/>
              <a:gdLst>
                <a:gd name="connsiteX0" fmla="*/ 33228 w 65836"/>
                <a:gd name="connsiteY0" fmla="*/ 0 h 65754"/>
                <a:gd name="connsiteX1" fmla="*/ 0 w 65836"/>
                <a:gd name="connsiteY1" fmla="*/ 32558 h 65754"/>
                <a:gd name="connsiteX2" fmla="*/ 32589 w 65836"/>
                <a:gd name="connsiteY2" fmla="*/ 65755 h 65754"/>
                <a:gd name="connsiteX3" fmla="*/ 65816 w 65836"/>
                <a:gd name="connsiteY3" fmla="*/ 33197 h 65754"/>
                <a:gd name="connsiteX4" fmla="*/ 65816 w 65836"/>
                <a:gd name="connsiteY4" fmla="*/ 33197 h 65754"/>
                <a:gd name="connsiteX5" fmla="*/ 33228 w 65836"/>
                <a:gd name="connsiteY5" fmla="*/ 0 h 6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36" h="65754">
                  <a:moveTo>
                    <a:pt x="33228" y="0"/>
                  </a:moveTo>
                  <a:cubicBezTo>
                    <a:pt x="15336" y="0"/>
                    <a:pt x="0" y="14683"/>
                    <a:pt x="0" y="32558"/>
                  </a:cubicBezTo>
                  <a:cubicBezTo>
                    <a:pt x="0" y="50433"/>
                    <a:pt x="14697" y="65755"/>
                    <a:pt x="32589" y="65755"/>
                  </a:cubicBezTo>
                  <a:cubicBezTo>
                    <a:pt x="50480" y="65755"/>
                    <a:pt x="65816" y="51072"/>
                    <a:pt x="65816" y="33197"/>
                  </a:cubicBezTo>
                  <a:cubicBezTo>
                    <a:pt x="65816" y="33197"/>
                    <a:pt x="65816" y="33197"/>
                    <a:pt x="65816" y="33197"/>
                  </a:cubicBezTo>
                  <a:cubicBezTo>
                    <a:pt x="66455" y="14683"/>
                    <a:pt x="51758" y="0"/>
                    <a:pt x="33228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tIns="46800"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B7AC-7252-D3AC-4B18-5ACF62A5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2FF09-B432-EC98-33C9-0017186E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0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C0CD-A909-1B40-62E4-F6B7831C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Term of Reference 3 - Survey on TCFD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D0B115-DCA2-BE26-60AF-E72C9463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23 October 2024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583EE-7A4D-6019-FF95-3040552C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746B9-06EF-D85B-B5C1-3A843E0D839B}"/>
              </a:ext>
            </a:extLst>
          </p:cNvPr>
          <p:cNvSpPr txBox="1">
            <a:spLocks/>
          </p:cNvSpPr>
          <p:nvPr/>
        </p:nvSpPr>
        <p:spPr>
          <a:xfrm>
            <a:off x="838200" y="1556792"/>
            <a:ext cx="1051560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7B209F-1886-B1D3-8284-0AB22D3DF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502493"/>
              </p:ext>
            </p:extLst>
          </p:nvPr>
        </p:nvGraphicFramePr>
        <p:xfrm>
          <a:off x="695400" y="1196752"/>
          <a:ext cx="8928992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qr code with black squares&#10;&#10;Description automatically generated">
            <a:extLst>
              <a:ext uri="{FF2B5EF4-FFF2-40B4-BE49-F238E27FC236}">
                <a16:creationId xmlns:a16="http://schemas.microsoft.com/office/drawing/2014/main" id="{5AE53110-1D51-7FF2-86D1-3319F6C95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47" y="2033717"/>
            <a:ext cx="1908211" cy="19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5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B8F0-BC6C-FC0B-7D91-6A855E4B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1134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66C8-0646-923A-7C38-CE36AB17E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432" y="4562475"/>
            <a:ext cx="10515600" cy="1500187"/>
          </a:xfrm>
        </p:spPr>
        <p:txBody>
          <a:bodyPr/>
          <a:lstStyle/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landscape</a:t>
            </a:r>
          </a:p>
          <a:p>
            <a:pPr marL="342900" indent="-342900">
              <a:buClr>
                <a:srgbClr val="D9AB16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3F4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47826-29EA-4B85-522B-EDA71D95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C0B4-F90D-4B90-B187-E84366B0723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 descr="Solar panels in field">
            <a:extLst>
              <a:ext uri="{FF2B5EF4-FFF2-40B4-BE49-F238E27FC236}">
                <a16:creationId xmlns:a16="http://schemas.microsoft.com/office/drawing/2014/main" id="{16369488-CDCD-200C-CC7E-B3DF9BC99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r="28353"/>
          <a:stretch/>
        </p:blipFill>
        <p:spPr>
          <a:xfrm>
            <a:off x="7685414" y="12"/>
            <a:ext cx="4571992" cy="6857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757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9B222EF8-9FCF-44E7-A573-6A22F427C4BF}" vid="{34749C0E-2427-4487-8C3E-7DFD33AF1EB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1686</Words>
  <Application>Microsoft Office PowerPoint</Application>
  <PresentationFormat>Widescreen</PresentationFormat>
  <Paragraphs>234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Office Theme</vt:lpstr>
      <vt:lpstr>IFOA PowerPoint template 07</vt:lpstr>
      <vt:lpstr>Climate &amp; Nature Risk Reporting Working Party</vt:lpstr>
      <vt:lpstr>Agenda</vt:lpstr>
      <vt:lpstr>Overview of WP</vt:lpstr>
      <vt:lpstr>Climate &amp; Nature Risk Reporting WP</vt:lpstr>
      <vt:lpstr>Term of Reference 1</vt:lpstr>
      <vt:lpstr>Term of Reference 2</vt:lpstr>
      <vt:lpstr>Term of Reference 3</vt:lpstr>
      <vt:lpstr>Term of Reference 3 - Survey on TCFD</vt:lpstr>
      <vt:lpstr>Transition Plans</vt:lpstr>
      <vt:lpstr>Current landscape</vt:lpstr>
      <vt:lpstr>TPT (&amp; GFANZ) Disclosure Framework </vt:lpstr>
      <vt:lpstr>PowerPoint Presentation</vt:lpstr>
      <vt:lpstr>Hypotheses</vt:lpstr>
      <vt:lpstr>%Transition plans and CDP rating - by industry</vt:lpstr>
      <vt:lpstr>%Transition plans and CDP rating – by country</vt:lpstr>
      <vt:lpstr>Empirical findings</vt:lpstr>
      <vt:lpstr>Conclusion – overall findings</vt:lpstr>
      <vt:lpstr>Challenges – issues for consideration</vt:lpstr>
      <vt:lpstr>Nature</vt:lpstr>
      <vt:lpstr>Putting nature into context</vt:lpstr>
      <vt:lpstr>TPT advisory paper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Klumpes</dc:creator>
  <cp:lastModifiedBy>Donna Matteucci (LCP)</cp:lastModifiedBy>
  <cp:revision>56</cp:revision>
  <cp:lastPrinted>2024-10-02T07:20:25Z</cp:lastPrinted>
  <dcterms:created xsi:type="dcterms:W3CDTF">2023-06-14T12:12:50Z</dcterms:created>
  <dcterms:modified xsi:type="dcterms:W3CDTF">2024-10-23T08:01:41Z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2024-10-17T18:01:27Z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bdc269ed-6770-4217-ab87-0fac3bdf4eba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dd235c9a-f50b-4c36-9c89-08640d2d227b_Enabled">
    <vt:lpwstr>true</vt:lpwstr>
  </property>
  <property fmtid="{D5CDD505-2E9C-101B-9397-08002B2CF9AE}" pid="10" name="MSIP_Label_dd235c9a-f50b-4c36-9c89-08640d2d227b_SetDate">
    <vt:lpwstr>2024-10-22T06:28:03Z</vt:lpwstr>
  </property>
  <property fmtid="{D5CDD505-2E9C-101B-9397-08002B2CF9AE}" pid="11" name="MSIP_Label_dd235c9a-f50b-4c36-9c89-08640d2d227b_Method">
    <vt:lpwstr>Standard</vt:lpwstr>
  </property>
  <property fmtid="{D5CDD505-2E9C-101B-9397-08002B2CF9AE}" pid="12" name="MSIP_Label_dd235c9a-f50b-4c36-9c89-08640d2d227b_Name">
    <vt:lpwstr>Confidential</vt:lpwstr>
  </property>
  <property fmtid="{D5CDD505-2E9C-101B-9397-08002B2CF9AE}" pid="13" name="MSIP_Label_dd235c9a-f50b-4c36-9c89-08640d2d227b_SiteId">
    <vt:lpwstr>bab87f09-1e25-4778-8f00-bfae166f6dfc</vt:lpwstr>
  </property>
  <property fmtid="{D5CDD505-2E9C-101B-9397-08002B2CF9AE}" pid="14" name="MSIP_Label_dd235c9a-f50b-4c36-9c89-08640d2d227b_ActionId">
    <vt:lpwstr>fb6df261-57bc-45d6-a20a-234c6bdc6178</vt:lpwstr>
  </property>
  <property fmtid="{D5CDD505-2E9C-101B-9397-08002B2CF9AE}" pid="15" name="MSIP_Label_dd235c9a-f50b-4c36-9c89-08640d2d227b_ContentBits">
    <vt:lpwstr>0</vt:lpwstr>
  </property>
</Properties>
</file>